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24"/>
  </p:notesMasterIdLst>
  <p:sldIdLst>
    <p:sldId id="274" r:id="rId2"/>
    <p:sldId id="257" r:id="rId3"/>
    <p:sldId id="258" r:id="rId4"/>
    <p:sldId id="275" r:id="rId5"/>
    <p:sldId id="259" r:id="rId6"/>
    <p:sldId id="276" r:id="rId7"/>
    <p:sldId id="289" r:id="rId8"/>
    <p:sldId id="260" r:id="rId9"/>
    <p:sldId id="278" r:id="rId10"/>
    <p:sldId id="277" r:id="rId11"/>
    <p:sldId id="267" r:id="rId12"/>
    <p:sldId id="285" r:id="rId13"/>
    <p:sldId id="279" r:id="rId14"/>
    <p:sldId id="283" r:id="rId15"/>
    <p:sldId id="280" r:id="rId16"/>
    <p:sldId id="281" r:id="rId17"/>
    <p:sldId id="287" r:id="rId18"/>
    <p:sldId id="288" r:id="rId19"/>
    <p:sldId id="284" r:id="rId20"/>
    <p:sldId id="282" r:id="rId21"/>
    <p:sldId id="261" r:id="rId22"/>
    <p:sldId id="28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E6242-544E-40C1-AA35-67C48BDB8BD8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96816-A43A-4DE2-8C5C-55743E24C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29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773B-E4D5-4CC6-95F7-1DD4B402FB6B}" type="datetime1">
              <a:rPr lang="cs-CZ" smtClean="0"/>
              <a:t>24.10.2016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90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CB3C-5F05-4C0F-9593-76D1AF3DF4B3}" type="datetime1">
              <a:rPr lang="cs-CZ" smtClean="0"/>
              <a:t>24.10.2016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8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690619C-6993-448B-AD04-CE9CF42162AB}" type="datetime1">
              <a:rPr lang="cs-CZ" smtClean="0"/>
              <a:t>24.10.2016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89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1E7A-C088-4439-9AD5-F498A7A697F1}" type="datetime1">
              <a:rPr lang="cs-CZ" smtClean="0"/>
              <a:t>24.10.2016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65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12BE3B-6D93-4D1E-85B0-879555C6B93C}" type="datetime1">
              <a:rPr lang="cs-CZ" smtClean="0"/>
              <a:t>24.10.2016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78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D7B9-EFDF-46DE-8404-EAED8D04A9A1}" type="datetime1">
              <a:rPr lang="cs-CZ" smtClean="0"/>
              <a:t>24.10.2016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60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A0D7-927F-44BC-98B8-5380D857A63B}" type="datetime1">
              <a:rPr lang="cs-CZ" smtClean="0"/>
              <a:t>24.10.2016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58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A62-573D-419C-84AD-6C1366E5CE98}" type="datetime1">
              <a:rPr lang="cs-CZ" smtClean="0"/>
              <a:t>24.10.2016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08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0CDF-6C42-44B7-A8DB-4A85AA65FD46}" type="datetime1">
              <a:rPr lang="cs-CZ" smtClean="0"/>
              <a:t>24.10.2016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51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12EE-7BFD-4562-AB14-C235E9FD8473}" type="datetime1">
              <a:rPr lang="cs-CZ" smtClean="0"/>
              <a:t>24.10.2016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98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355B-EE79-4F73-B7A9-BCD1ECF4F01C}" type="datetime1">
              <a:rPr lang="cs-CZ" smtClean="0"/>
              <a:t>24.10.2016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65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2D78861-B9AF-43A2-ABB4-D3F575DBA07A}" type="datetime1">
              <a:rPr lang="cs-CZ" smtClean="0"/>
              <a:t>24.10.2016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915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5250" y="643485"/>
            <a:ext cx="11471565" cy="1739347"/>
          </a:xfrm>
        </p:spPr>
        <p:txBody>
          <a:bodyPr>
            <a:normAutofit fontScale="90000"/>
          </a:bodyPr>
          <a:lstStyle/>
          <a:p>
            <a:r>
              <a:rPr lang="cs-CZ" sz="5300" b="1" dirty="0"/>
              <a:t>Politické strany a jejich vztah k EU</a:t>
            </a:r>
            <a:r>
              <a:rPr lang="cs-CZ" sz="5300" dirty="0"/>
              <a:t> </a:t>
            </a:r>
            <a:r>
              <a:rPr lang="cs-CZ" sz="5300" b="1" dirty="0"/>
              <a:t>(EVS192)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2988" y="2128838"/>
            <a:ext cx="10958512" cy="1683404"/>
          </a:xfrm>
        </p:spPr>
        <p:txBody>
          <a:bodyPr>
            <a:normAutofit lnSpcReduction="10000"/>
          </a:bodyPr>
          <a:lstStyle/>
          <a:p>
            <a:pPr lvl="0" algn="r"/>
            <a:endParaRPr lang="cs-CZ" b="1" dirty="0">
              <a:solidFill>
                <a:schemeClr val="bg2">
                  <a:lumMod val="75000"/>
                </a:schemeClr>
              </a:solidFill>
            </a:endParaRPr>
          </a:p>
          <a:p>
            <a:pPr lvl="0" algn="r"/>
            <a:endParaRPr lang="cs-CZ" b="1" dirty="0">
              <a:solidFill>
                <a:schemeClr val="bg2">
                  <a:lumMod val="75000"/>
                </a:schemeClr>
              </a:solidFill>
            </a:endParaRPr>
          </a:p>
          <a:p>
            <a:pPr lvl="0" algn="r"/>
            <a:r>
              <a:rPr lang="cs-CZ" b="1" dirty="0">
                <a:solidFill>
                  <a:schemeClr val="bg2">
                    <a:lumMod val="75000"/>
                  </a:schemeClr>
                </a:solidFill>
              </a:rPr>
              <a:t>Mgr. Pavlína Janebová,  e- mail: janebova@mail.muni.cz</a:t>
            </a:r>
          </a:p>
          <a:p>
            <a:pPr lvl="0" algn="r"/>
            <a:r>
              <a:rPr lang="cs-CZ" b="1" dirty="0">
                <a:solidFill>
                  <a:schemeClr val="bg2">
                    <a:lumMod val="75000"/>
                  </a:schemeClr>
                </a:solidFill>
              </a:rPr>
              <a:t>Mgr. Magda Komínková, e- mail: 363737@ mail.muni.cz</a:t>
            </a:r>
          </a:p>
          <a:p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95250" y="167015"/>
            <a:ext cx="11906250" cy="952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u="sng"/>
              <a:t>Politické strany a jejich vztah k EU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4" y="2382832"/>
            <a:ext cx="1388919" cy="12747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</a:t>
            </a:r>
          </a:p>
        </p:txBody>
      </p:sp>
    </p:spTree>
    <p:extLst>
      <p:ext uri="{BB962C8B-B14F-4D97-AF65-F5344CB8AC3E}">
        <p14:creationId xmlns:p14="http://schemas.microsoft.com/office/powerpoint/2010/main" val="2883054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Euroskepticismus a </a:t>
            </a:r>
            <a:r>
              <a:rPr lang="cs-CZ" dirty="0" err="1"/>
              <a:t>renacionalizace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Nové strany zastávající „tradiční“ hodnoty</a:t>
            </a:r>
          </a:p>
          <a:p>
            <a:pPr lvl="1"/>
            <a:r>
              <a:rPr lang="cs-CZ" dirty="0"/>
              <a:t>Obrana národních zájmů</a:t>
            </a:r>
          </a:p>
          <a:p>
            <a:r>
              <a:rPr lang="cs-CZ" dirty="0"/>
              <a:t>Velký posun v Maastrichtu</a:t>
            </a:r>
          </a:p>
          <a:p>
            <a:r>
              <a:rPr lang="cs-CZ" dirty="0"/>
              <a:t>Odmítání symbolů EU</a:t>
            </a:r>
          </a:p>
          <a:p>
            <a:r>
              <a:rPr lang="cs-CZ" dirty="0"/>
              <a:t>Proti občanství EU</a:t>
            </a:r>
          </a:p>
          <a:p>
            <a:r>
              <a:rPr lang="cs-CZ" dirty="0"/>
              <a:t>….</a:t>
            </a:r>
          </a:p>
          <a:p>
            <a:endParaRPr lang="cs-CZ" dirty="0"/>
          </a:p>
          <a:p>
            <a:r>
              <a:rPr lang="cs-CZ" dirty="0"/>
              <a:t>V poslední době tyto tendence</a:t>
            </a:r>
            <a:br>
              <a:rPr lang="cs-CZ" dirty="0"/>
            </a:br>
            <a:r>
              <a:rPr lang="cs-CZ" dirty="0"/>
              <a:t>ještě více posilují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297" y="2796209"/>
            <a:ext cx="6157067" cy="35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8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10138371" cy="1508760"/>
          </a:xfrm>
        </p:spPr>
        <p:txBody>
          <a:bodyPr/>
          <a:lstStyle/>
          <a:p>
            <a:r>
              <a:rPr lang="cs-CZ" dirty="0"/>
              <a:t>Veřejný X Stranický euroskepticismus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2918" y="2011679"/>
            <a:ext cx="10644525" cy="4587903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Dvě základní dělení</a:t>
            </a:r>
          </a:p>
          <a:p>
            <a:r>
              <a:rPr lang="cs-CZ" sz="2000" b="1" dirty="0"/>
              <a:t>preciznější definice </a:t>
            </a:r>
            <a:r>
              <a:rPr lang="cs-CZ" sz="2000" dirty="0"/>
              <a:t>obou pojmů X samotný </a:t>
            </a:r>
            <a:r>
              <a:rPr lang="cs-CZ" sz="2000" dirty="0" err="1"/>
              <a:t>eurosketicismus</a:t>
            </a:r>
            <a:endParaRPr lang="cs-CZ" sz="2000" dirty="0"/>
          </a:p>
          <a:p>
            <a:r>
              <a:rPr lang="cs-CZ" sz="2000" dirty="0"/>
              <a:t>Oba typy jsou hlouběji zkoumány až po Maastrichtu (politická unie)</a:t>
            </a:r>
          </a:p>
          <a:p>
            <a:r>
              <a:rPr lang="cs-CZ" sz="2400" b="1" dirty="0"/>
              <a:t>Stranický euroskepticismus </a:t>
            </a:r>
          </a:p>
          <a:p>
            <a:pPr lvl="1"/>
            <a:r>
              <a:rPr lang="cs-CZ" dirty="0" err="1"/>
              <a:t>Euroskepse</a:t>
            </a:r>
            <a:r>
              <a:rPr lang="cs-CZ" dirty="0"/>
              <a:t> v programatice politických stran – národní i nadnárodní úroveň </a:t>
            </a:r>
          </a:p>
          <a:p>
            <a:pPr lvl="1"/>
            <a:r>
              <a:rPr lang="cs-CZ" dirty="0"/>
              <a:t>Několik typologii</a:t>
            </a:r>
          </a:p>
          <a:p>
            <a:pPr lvl="1"/>
            <a:r>
              <a:rPr lang="cs-CZ" dirty="0"/>
              <a:t>Nejlépe identifikovatelný – programy pol. stran </a:t>
            </a:r>
          </a:p>
          <a:p>
            <a:pPr lvl="1"/>
            <a:r>
              <a:rPr lang="cs-CZ" dirty="0"/>
              <a:t>V centru zájmu akademiků</a:t>
            </a:r>
          </a:p>
          <a:p>
            <a:r>
              <a:rPr lang="cs-CZ" sz="2400" b="1" dirty="0"/>
              <a:t>Veřejný euroskepticismus</a:t>
            </a:r>
          </a:p>
          <a:p>
            <a:pPr lvl="1"/>
            <a:r>
              <a:rPr lang="cs-CZ" sz="2200" dirty="0"/>
              <a:t>Vztah veřejnosti k EU – veřejné mínění, výzkum často založen na dotazníkovém šetření </a:t>
            </a:r>
          </a:p>
          <a:p>
            <a:pPr lvl="1"/>
            <a:r>
              <a:rPr lang="cs-CZ" dirty="0"/>
              <a:t>Typologií věnujících se veřejnému euroskepticismu je málo – např. </a:t>
            </a:r>
            <a:r>
              <a:rPr lang="cs-CZ" dirty="0" err="1"/>
              <a:t>Catharina</a:t>
            </a:r>
            <a:r>
              <a:rPr lang="cs-CZ" dirty="0"/>
              <a:t> </a:t>
            </a:r>
            <a:r>
              <a:rPr lang="cs-CZ" dirty="0" err="1"/>
              <a:t>Sørensen</a:t>
            </a:r>
            <a:r>
              <a:rPr lang="cs-CZ" dirty="0"/>
              <a:t> - </a:t>
            </a:r>
            <a:r>
              <a:rPr lang="cs-CZ" i="1" dirty="0" err="1"/>
              <a:t>Euroscepticism</a:t>
            </a:r>
            <a:r>
              <a:rPr lang="cs-CZ" i="1" dirty="0"/>
              <a:t>: A </a:t>
            </a:r>
            <a:r>
              <a:rPr lang="cs-CZ" i="1" dirty="0" err="1"/>
              <a:t>conceptual</a:t>
            </a:r>
            <a:r>
              <a:rPr lang="cs-CZ" i="1" dirty="0"/>
              <a:t> </a:t>
            </a:r>
            <a:r>
              <a:rPr lang="cs-CZ" i="1" dirty="0" err="1"/>
              <a:t>analysis</a:t>
            </a:r>
            <a:r>
              <a:rPr lang="cs-CZ" i="1" dirty="0"/>
              <a:t> and a </a:t>
            </a:r>
            <a:r>
              <a:rPr lang="cs-CZ" i="1" dirty="0" err="1"/>
              <a:t>longitudinal</a:t>
            </a:r>
            <a:r>
              <a:rPr lang="cs-CZ" i="1" dirty="0"/>
              <a:t>, </a:t>
            </a:r>
            <a:r>
              <a:rPr lang="cs-CZ" i="1" dirty="0" err="1"/>
              <a:t>cross</a:t>
            </a:r>
            <a:r>
              <a:rPr lang="cs-CZ" i="1" dirty="0"/>
              <a:t>-country </a:t>
            </a:r>
            <a:r>
              <a:rPr lang="cs-CZ" i="1" dirty="0" err="1"/>
              <a:t>examination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public </a:t>
            </a:r>
            <a:r>
              <a:rPr lang="cs-CZ" i="1" dirty="0" err="1"/>
              <a:t>scepticism</a:t>
            </a:r>
            <a:r>
              <a:rPr lang="cs-CZ" i="1" dirty="0"/>
              <a:t> </a:t>
            </a:r>
            <a:r>
              <a:rPr lang="cs-CZ" i="1" dirty="0" err="1"/>
              <a:t>towards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European</a:t>
            </a:r>
            <a:r>
              <a:rPr lang="cs-CZ" i="1" dirty="0"/>
              <a:t> Union </a:t>
            </a:r>
            <a:r>
              <a:rPr lang="cs-CZ" dirty="0"/>
              <a:t>(</a:t>
            </a:r>
            <a:r>
              <a:rPr lang="cs-CZ" dirty="0" err="1"/>
              <a:t>Sørensen</a:t>
            </a:r>
            <a:r>
              <a:rPr lang="cs-CZ" dirty="0"/>
              <a:t> 2007)</a:t>
            </a:r>
          </a:p>
          <a:p>
            <a:pPr lvl="1"/>
            <a:endParaRPr lang="cs-CZ" sz="2200" b="1" dirty="0"/>
          </a:p>
          <a:p>
            <a:pPr marL="228600" lvl="1" indent="0">
              <a:buNone/>
            </a:pPr>
            <a:endParaRPr lang="cs-CZ" sz="2200" b="1" dirty="0"/>
          </a:p>
          <a:p>
            <a:pPr lvl="1"/>
            <a:endParaRPr lang="cs-CZ" sz="2200" dirty="0"/>
          </a:p>
          <a:p>
            <a:pPr marL="228600" lvl="1" indent="0">
              <a:buNone/>
            </a:pPr>
            <a:endParaRPr lang="cs-CZ" sz="2200" dirty="0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49007" y="6492875"/>
            <a:ext cx="9437992" cy="365125"/>
          </a:xfrm>
        </p:spPr>
        <p:txBody>
          <a:bodyPr/>
          <a:lstStyle/>
          <a:p>
            <a:r>
              <a:rPr lang="cs-CZ" sz="1400" dirty="0"/>
              <a:t>EVS192 Politické strany a jejich vztah k EU na národní a nadnárodní úrovn</a:t>
            </a:r>
            <a:r>
              <a:rPr lang="cs-CZ" dirty="0"/>
              <a:t>í</a:t>
            </a:r>
          </a:p>
        </p:txBody>
      </p:sp>
    </p:spTree>
    <p:extLst>
      <p:ext uri="{BB962C8B-B14F-4D97-AF65-F5344CB8AC3E}">
        <p14:creationId xmlns:p14="http://schemas.microsoft.com/office/powerpoint/2010/main" val="1419977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Veřejný euroskepticismus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919" y="1813784"/>
            <a:ext cx="9504253" cy="4781103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662732" y="6581189"/>
            <a:ext cx="5044440" cy="365125"/>
          </a:xfrm>
        </p:spPr>
        <p:txBody>
          <a:bodyPr/>
          <a:lstStyle/>
          <a:p>
            <a:r>
              <a:rPr lang="cs-CZ" dirty="0"/>
              <a:t>EVS192 Politické strany a jejich vztah k EU na národní a nadnárodní úrovní</a:t>
            </a:r>
          </a:p>
        </p:txBody>
      </p:sp>
    </p:spTree>
    <p:extLst>
      <p:ext uri="{BB962C8B-B14F-4D97-AF65-F5344CB8AC3E}">
        <p14:creationId xmlns:p14="http://schemas.microsoft.com/office/powerpoint/2010/main" val="268535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Stranický euroskepticismus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52164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Až po přeměně Evropských společenství na EU podpisem Smlouvy o EU</a:t>
            </a:r>
          </a:p>
          <a:p>
            <a:pPr lvl="1"/>
            <a:r>
              <a:rPr lang="cs-CZ" dirty="0"/>
              <a:t>Politická dimenze – zájem politických stran</a:t>
            </a:r>
          </a:p>
          <a:p>
            <a:r>
              <a:rPr lang="cs-CZ" dirty="0"/>
              <a:t>X přímé volby do EP (1979) daly první příležitost </a:t>
            </a:r>
            <a:r>
              <a:rPr lang="cs-CZ" dirty="0" err="1"/>
              <a:t>euroskepticky</a:t>
            </a:r>
            <a:r>
              <a:rPr lang="cs-CZ" dirty="0"/>
              <a:t> naladěným skupinám </a:t>
            </a:r>
          </a:p>
          <a:p>
            <a:r>
              <a:rPr lang="cs-CZ" dirty="0"/>
              <a:t>Existuje řada projevů euroskepticismu – </a:t>
            </a:r>
            <a:r>
              <a:rPr lang="cs-CZ" b="1" dirty="0"/>
              <a:t>extrémní levice – extrémní pravice</a:t>
            </a:r>
          </a:p>
          <a:p>
            <a:pPr lvl="1"/>
            <a:r>
              <a:rPr lang="cs-CZ" dirty="0"/>
              <a:t>Evropská integrace staví jinak neslučitelné formace společně do jedné kategorie stran</a:t>
            </a:r>
          </a:p>
          <a:p>
            <a:pPr lvl="1"/>
            <a:r>
              <a:rPr lang="cs-CZ" dirty="0"/>
              <a:t>Často spojován se stranami na okraji spektra</a:t>
            </a:r>
          </a:p>
          <a:p>
            <a:r>
              <a:rPr lang="cs-CZ" dirty="0"/>
              <a:t>Stejně jako euroskepticismus, tak se i stranický euroskepticismus vyskytuje v různých formách s </a:t>
            </a:r>
            <a:r>
              <a:rPr lang="cs-CZ" b="1" dirty="0"/>
              <a:t>rozdílnými příčinami, projevy a cíli</a:t>
            </a:r>
          </a:p>
          <a:p>
            <a:pPr lvl="1"/>
            <a:r>
              <a:rPr lang="cs-CZ" dirty="0"/>
              <a:t>Nacionalistické strany, populistické strany, konzervativní strany, liberální strany….</a:t>
            </a:r>
          </a:p>
          <a:p>
            <a:pPr lvl="1"/>
            <a:r>
              <a:rPr lang="cs-CZ" dirty="0"/>
              <a:t>Ideologický X programatický přístup</a:t>
            </a:r>
          </a:p>
          <a:p>
            <a:r>
              <a:rPr lang="cs-CZ" dirty="0"/>
              <a:t>Velký význam hraje postavení a význam politické strany</a:t>
            </a:r>
          </a:p>
          <a:p>
            <a:pPr lvl="1"/>
            <a:r>
              <a:rPr lang="cs-CZ" i="1" dirty="0"/>
              <a:t>Relevantní strany</a:t>
            </a:r>
          </a:p>
          <a:p>
            <a:pPr lvl="1"/>
            <a:r>
              <a:rPr lang="cs-CZ" i="1" dirty="0"/>
              <a:t>Vládní strany</a:t>
            </a:r>
          </a:p>
          <a:p>
            <a:pPr lvl="1"/>
            <a:r>
              <a:rPr lang="cs-CZ" i="1" dirty="0"/>
              <a:t>Parlamentní strany</a:t>
            </a:r>
          </a:p>
          <a:p>
            <a:pPr lvl="1"/>
            <a:r>
              <a:rPr lang="cs-CZ" i="1" dirty="0"/>
              <a:t>Neparlamentní strany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</p:spTree>
    <p:extLst>
      <p:ext uri="{BB962C8B-B14F-4D97-AF65-F5344CB8AC3E}">
        <p14:creationId xmlns:p14="http://schemas.microsoft.com/office/powerpoint/2010/main" val="441433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Paul </a:t>
            </a:r>
            <a:r>
              <a:rPr lang="cs-CZ" dirty="0" err="1"/>
              <a:t>Taggart</a:t>
            </a:r>
            <a:r>
              <a:rPr lang="cs-CZ" dirty="0"/>
              <a:t> - čtyři způsoby projevu stranického euroskepticismu (1998)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34203"/>
          </a:xfrm>
        </p:spPr>
        <p:txBody>
          <a:bodyPr/>
          <a:lstStyle/>
          <a:p>
            <a:r>
              <a:rPr lang="cs-CZ" dirty="0"/>
              <a:t>1) </a:t>
            </a:r>
            <a:r>
              <a:rPr lang="cs-CZ" b="1" dirty="0"/>
              <a:t>single-</a:t>
            </a:r>
            <a:r>
              <a:rPr lang="cs-CZ" b="1" dirty="0" err="1"/>
              <a:t>issue</a:t>
            </a:r>
            <a:r>
              <a:rPr lang="cs-CZ" dirty="0"/>
              <a:t> euroskeptické formace</a:t>
            </a:r>
          </a:p>
          <a:p>
            <a:pPr lvl="1"/>
            <a:r>
              <a:rPr lang="cs-CZ" dirty="0"/>
              <a:t>primárně zaměřeny proti evropské integraci</a:t>
            </a:r>
          </a:p>
          <a:p>
            <a:r>
              <a:rPr lang="cs-CZ" dirty="0"/>
              <a:t>2) </a:t>
            </a:r>
            <a:r>
              <a:rPr lang="pl-PL" b="1" dirty="0"/>
              <a:t>protestní strany </a:t>
            </a:r>
            <a:r>
              <a:rPr lang="pl-PL" dirty="0"/>
              <a:t>s euroskeptickým postojem </a:t>
            </a:r>
          </a:p>
          <a:p>
            <a:pPr lvl="1"/>
            <a:r>
              <a:rPr lang="cs-CZ" dirty="0"/>
              <a:t>opozici vůči EU považují za doplněk svého opozičního postoje k fungování politického systému </a:t>
            </a:r>
          </a:p>
          <a:p>
            <a:r>
              <a:rPr lang="cs-CZ" dirty="0"/>
              <a:t>3) </a:t>
            </a:r>
            <a:r>
              <a:rPr lang="cs-CZ" b="1" dirty="0"/>
              <a:t>strany establishmentu </a:t>
            </a:r>
            <a:r>
              <a:rPr lang="cs-CZ" dirty="0"/>
              <a:t>s euroskeptickým postojem</a:t>
            </a:r>
          </a:p>
          <a:p>
            <a:r>
              <a:rPr lang="cs-CZ" dirty="0"/>
              <a:t>4) </a:t>
            </a:r>
            <a:r>
              <a:rPr lang="cs-CZ" b="1" dirty="0"/>
              <a:t>euroskeptické frakce</a:t>
            </a:r>
            <a:r>
              <a:rPr lang="cs-CZ" dirty="0"/>
              <a:t>, které přijaly toto stanovisko v rámci proevropské strany</a:t>
            </a:r>
          </a:p>
          <a:p>
            <a:endParaRPr lang="cs-CZ" dirty="0"/>
          </a:p>
          <a:p>
            <a:r>
              <a:rPr lang="cs-CZ" b="1" dirty="0"/>
              <a:t>Kauzální vztah mezi sílící integrací a rostoucím euroskepticismem </a:t>
            </a:r>
            <a:r>
              <a:rPr lang="cs-CZ" dirty="0"/>
              <a:t>(nejen stranickým) ??? – </a:t>
            </a:r>
            <a:r>
              <a:rPr lang="cs-CZ" dirty="0" err="1"/>
              <a:t>Taggart</a:t>
            </a:r>
            <a:r>
              <a:rPr lang="cs-CZ" dirty="0"/>
              <a:t> tvrdí, že ano </a:t>
            </a:r>
          </a:p>
          <a:p>
            <a:pPr lvl="1"/>
            <a:r>
              <a:rPr lang="cs-CZ" dirty="0"/>
              <a:t>Často reakce na změny – růst v době revizí a kritických období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942559" y="6545883"/>
            <a:ext cx="5044440" cy="365125"/>
          </a:xfrm>
        </p:spPr>
        <p:txBody>
          <a:bodyPr/>
          <a:lstStyle/>
          <a:p>
            <a:r>
              <a:rPr lang="cs-CZ" dirty="0"/>
              <a:t>EVS192 Politické strany a jejich vztah k EU na národní a nadnárodní úrovní</a:t>
            </a:r>
          </a:p>
        </p:txBody>
      </p:sp>
    </p:spTree>
    <p:extLst>
      <p:ext uri="{BB962C8B-B14F-4D97-AF65-F5344CB8AC3E}">
        <p14:creationId xmlns:p14="http://schemas.microsoft.com/office/powerpoint/2010/main" val="710843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stranického euroskepticismu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Postupně vzniklo několik typologií -  klasifikace vznikaly postupně, vzájemně na sebe reagovaly – reakce na kritiku</a:t>
            </a:r>
          </a:p>
          <a:p>
            <a:r>
              <a:rPr lang="cs-CZ" sz="2000" u="sng" dirty="0"/>
              <a:t>První </a:t>
            </a:r>
            <a:r>
              <a:rPr lang="cs-CZ" sz="2000" u="sng" dirty="0" err="1"/>
              <a:t>Taggartova</a:t>
            </a:r>
            <a:r>
              <a:rPr lang="cs-CZ" sz="2000" u="sng" dirty="0"/>
              <a:t> a </a:t>
            </a:r>
            <a:r>
              <a:rPr lang="cs-CZ" sz="2000" u="sng" dirty="0" err="1"/>
              <a:t>Szczerbiakova</a:t>
            </a:r>
            <a:r>
              <a:rPr lang="cs-CZ" sz="2000" u="sng" dirty="0"/>
              <a:t> typologie</a:t>
            </a:r>
          </a:p>
          <a:p>
            <a:pPr lvl="1"/>
            <a:r>
              <a:rPr lang="cs-CZ" b="1" dirty="0"/>
              <a:t>Tvrdý euroskepticismus</a:t>
            </a:r>
          </a:p>
          <a:p>
            <a:pPr lvl="2"/>
            <a:r>
              <a:rPr lang="cs-CZ" i="1" dirty="0"/>
              <a:t>„</a:t>
            </a:r>
            <a:r>
              <a:rPr lang="cs-CZ" b="1" i="1" dirty="0"/>
              <a:t>principiální opozice </a:t>
            </a:r>
            <a:r>
              <a:rPr lang="cs-CZ" i="1" dirty="0"/>
              <a:t>vůči EU a evropské integraci, která v důsledku toho vede k žádosti politické strany o vystoupení z Evropské unie. Politika strany je namířena proti projektu evropské integrace jako takovému“ </a:t>
            </a:r>
            <a:r>
              <a:rPr lang="cs-CZ" dirty="0"/>
              <a:t>(</a:t>
            </a:r>
            <a:r>
              <a:rPr lang="cs-CZ" dirty="0" err="1"/>
              <a:t>Taggart</a:t>
            </a:r>
            <a:r>
              <a:rPr lang="cs-CZ" dirty="0"/>
              <a:t>, </a:t>
            </a:r>
            <a:r>
              <a:rPr lang="cs-CZ" dirty="0" err="1"/>
              <a:t>Szczerbiak</a:t>
            </a:r>
            <a:r>
              <a:rPr lang="cs-CZ" dirty="0"/>
              <a:t> 2003: 6). </a:t>
            </a:r>
          </a:p>
          <a:p>
            <a:pPr lvl="1"/>
            <a:r>
              <a:rPr lang="cs-CZ" b="1" dirty="0"/>
              <a:t>Měkký euroskepticismus</a:t>
            </a:r>
          </a:p>
          <a:p>
            <a:pPr lvl="2"/>
            <a:r>
              <a:rPr lang="cs-CZ" b="1" dirty="0"/>
              <a:t> </a:t>
            </a:r>
            <a:r>
              <a:rPr lang="cs-CZ" i="1" dirty="0"/>
              <a:t>„pokud se strana </a:t>
            </a:r>
            <a:r>
              <a:rPr lang="cs-CZ" b="1" i="1" dirty="0"/>
              <a:t>nestaví principiálně </a:t>
            </a:r>
            <a:r>
              <a:rPr lang="cs-CZ" i="1" dirty="0"/>
              <a:t>proti EU a evropské integraci, ale v jejím programu lze identifikovat jednu nebo více námitek, které vedou k vyjádření kvalifikované opozice vůči EU, lze takovou stranu klasifikovat jako měkce euroskeptickou“ (</a:t>
            </a:r>
            <a:r>
              <a:rPr lang="cs-CZ" dirty="0" err="1"/>
              <a:t>Taggart</a:t>
            </a:r>
            <a:r>
              <a:rPr lang="cs-CZ" dirty="0"/>
              <a:t>, </a:t>
            </a:r>
            <a:r>
              <a:rPr lang="cs-CZ" dirty="0" err="1"/>
              <a:t>Szczerbiak</a:t>
            </a:r>
            <a:r>
              <a:rPr lang="cs-CZ" dirty="0"/>
              <a:t> 2003: 6)</a:t>
            </a:r>
          </a:p>
          <a:p>
            <a:pPr lvl="1"/>
            <a:r>
              <a:rPr lang="cs-CZ" dirty="0"/>
              <a:t>Kriticky reagovali Kopecký s </a:t>
            </a:r>
            <a:r>
              <a:rPr lang="cs-CZ" dirty="0" err="1"/>
              <a:t>Muddem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</p:spTree>
    <p:extLst>
      <p:ext uri="{BB962C8B-B14F-4D97-AF65-F5344CB8AC3E}">
        <p14:creationId xmlns:p14="http://schemas.microsoft.com/office/powerpoint/2010/main" val="3743088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stranického euroskepticismu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2918" y="2011680"/>
            <a:ext cx="10405985" cy="4411174"/>
          </a:xfrm>
        </p:spPr>
        <p:txBody>
          <a:bodyPr>
            <a:normAutofit/>
          </a:bodyPr>
          <a:lstStyle/>
          <a:p>
            <a:r>
              <a:rPr lang="cs-CZ" u="sng" dirty="0"/>
              <a:t>Typologie Petra Kopeckého a Case </a:t>
            </a:r>
            <a:r>
              <a:rPr lang="cs-CZ" u="sng" dirty="0" err="1"/>
              <a:t>Muddeho</a:t>
            </a:r>
            <a:endParaRPr lang="cs-CZ" u="sng" dirty="0"/>
          </a:p>
          <a:p>
            <a:pPr lvl="1"/>
            <a:r>
              <a:rPr lang="cs-CZ" dirty="0"/>
              <a:t>Vyšli z vlastních výtek k první typologii</a:t>
            </a:r>
          </a:p>
          <a:p>
            <a:pPr lvl="1"/>
            <a:r>
              <a:rPr lang="cs-CZ" dirty="0"/>
              <a:t>Zahrnuli </a:t>
            </a:r>
            <a:r>
              <a:rPr lang="cs-CZ" b="1" dirty="0"/>
              <a:t>pozitivní vztah </a:t>
            </a:r>
            <a:r>
              <a:rPr lang="cs-CZ" dirty="0"/>
              <a:t>k EU</a:t>
            </a:r>
          </a:p>
          <a:p>
            <a:pPr lvl="1"/>
            <a:r>
              <a:rPr lang="cs-CZ" dirty="0"/>
              <a:t>Čtyři ideální kategorie</a:t>
            </a:r>
          </a:p>
          <a:p>
            <a:pPr lvl="2"/>
            <a:r>
              <a:rPr lang="cs-CZ" i="1" dirty="0" err="1"/>
              <a:t>Euroentuziasté</a:t>
            </a:r>
            <a:r>
              <a:rPr lang="cs-CZ" dirty="0"/>
              <a:t>, kteří podporují evropskou integraci a současnou trajektorii EU; </a:t>
            </a:r>
          </a:p>
          <a:p>
            <a:pPr lvl="2"/>
            <a:r>
              <a:rPr lang="cs-CZ" i="1" dirty="0" err="1"/>
              <a:t>Europragmatici</a:t>
            </a:r>
            <a:r>
              <a:rPr lang="cs-CZ" dirty="0"/>
              <a:t>, kteří jsou odpůrci integrace, ale naopak podporují současný vývoj EU;</a:t>
            </a:r>
          </a:p>
          <a:p>
            <a:pPr lvl="2"/>
            <a:r>
              <a:rPr lang="cs-CZ" i="1" dirty="0"/>
              <a:t>Euroskeptikové</a:t>
            </a:r>
            <a:r>
              <a:rPr lang="cs-CZ" dirty="0"/>
              <a:t> podporující evropskou integraci, ale odmítající současný vývoj EU a</a:t>
            </a:r>
          </a:p>
          <a:p>
            <a:pPr lvl="2"/>
            <a:r>
              <a:rPr lang="cs-CZ" i="1" dirty="0" err="1"/>
              <a:t>Euroodmítači</a:t>
            </a:r>
            <a:r>
              <a:rPr lang="cs-CZ" dirty="0"/>
              <a:t>, kteří nepodporují evropskou integraci a ani nesouhlasí se současným vývojem EU</a:t>
            </a:r>
          </a:p>
          <a:p>
            <a:r>
              <a:rPr lang="cs-CZ" u="sng" dirty="0"/>
              <a:t>Typologie Christophera </a:t>
            </a:r>
            <a:r>
              <a:rPr lang="cs-CZ" u="sng" dirty="0" err="1"/>
              <a:t>Flooda</a:t>
            </a:r>
            <a:r>
              <a:rPr lang="cs-CZ" u="sng" dirty="0"/>
              <a:t> a Simona </a:t>
            </a:r>
            <a:r>
              <a:rPr lang="cs-CZ" u="sng" dirty="0" err="1"/>
              <a:t>Usherwooda</a:t>
            </a:r>
            <a:endParaRPr lang="cs-CZ" u="sng" dirty="0"/>
          </a:p>
          <a:p>
            <a:pPr lvl="1"/>
            <a:r>
              <a:rPr lang="cs-CZ" dirty="0"/>
              <a:t>Šest kategorií dle míry podpory integrace</a:t>
            </a:r>
          </a:p>
          <a:p>
            <a:pPr lvl="1"/>
            <a:r>
              <a:rPr lang="cs-CZ" dirty="0"/>
              <a:t>Odmítači; revizionisté; minimalisté; gradualisti; reformisté; maximalisté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</p:spTree>
    <p:extLst>
      <p:ext uri="{BB962C8B-B14F-4D97-AF65-F5344CB8AC3E}">
        <p14:creationId xmlns:p14="http://schemas.microsoft.com/office/powerpoint/2010/main" val="2425082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Typologie Petra Kopeckého a Case </a:t>
            </a:r>
            <a:r>
              <a:rPr lang="cs-CZ" dirty="0" err="1"/>
              <a:t>Muddeho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919" y="2126780"/>
            <a:ext cx="9775830" cy="4008976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EVS192 Politické strany a jejich vztah k EU na národní a nadnárodní úrovní</a:t>
            </a:r>
          </a:p>
        </p:txBody>
      </p:sp>
    </p:spTree>
    <p:extLst>
      <p:ext uri="{BB962C8B-B14F-4D97-AF65-F5344CB8AC3E}">
        <p14:creationId xmlns:p14="http://schemas.microsoft.com/office/powerpoint/2010/main" val="3806296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Typologie Christophera </a:t>
            </a:r>
            <a:r>
              <a:rPr lang="cs-CZ" dirty="0" err="1"/>
              <a:t>Flooda</a:t>
            </a:r>
            <a:r>
              <a:rPr lang="cs-CZ" dirty="0"/>
              <a:t> a Simona </a:t>
            </a:r>
            <a:r>
              <a:rPr lang="cs-CZ" dirty="0" err="1"/>
              <a:t>Usherwooda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523" y="1792936"/>
            <a:ext cx="8460038" cy="4899412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868679" y="6581878"/>
            <a:ext cx="5044440" cy="365125"/>
          </a:xfrm>
        </p:spPr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</p:spTree>
    <p:extLst>
      <p:ext uri="{BB962C8B-B14F-4D97-AF65-F5344CB8AC3E}">
        <p14:creationId xmlns:p14="http://schemas.microsoft.com/office/powerpoint/2010/main" val="2869080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stranického euroskepticismu III.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626" y="2038185"/>
            <a:ext cx="10668000" cy="4206240"/>
          </a:xfrm>
        </p:spPr>
        <p:txBody>
          <a:bodyPr>
            <a:normAutofit fontScale="92500" lnSpcReduction="10000"/>
          </a:bodyPr>
          <a:lstStyle/>
          <a:p>
            <a:r>
              <a:rPr lang="cs-CZ" u="sng" dirty="0"/>
              <a:t>Typologie Nicoly </a:t>
            </a:r>
            <a:r>
              <a:rPr lang="cs-CZ" u="sng" dirty="0" err="1"/>
              <a:t>Contiho</a:t>
            </a:r>
            <a:endParaRPr lang="cs-CZ" u="sng" dirty="0"/>
          </a:p>
          <a:p>
            <a:pPr lvl="1"/>
            <a:r>
              <a:rPr lang="cs-CZ" dirty="0"/>
              <a:t>vychází z původní práce </a:t>
            </a:r>
            <a:r>
              <a:rPr lang="cs-CZ" dirty="0" err="1"/>
              <a:t>Taggarta</a:t>
            </a:r>
            <a:r>
              <a:rPr lang="cs-CZ" dirty="0"/>
              <a:t> a </a:t>
            </a:r>
            <a:r>
              <a:rPr lang="cs-CZ" dirty="0" err="1"/>
              <a:t>Szczerbiaka</a:t>
            </a:r>
            <a:endParaRPr lang="cs-CZ" dirty="0"/>
          </a:p>
          <a:p>
            <a:pPr lvl="1"/>
            <a:r>
              <a:rPr lang="cs-CZ" dirty="0"/>
              <a:t>Pracuje také s pozitivní kategorií</a:t>
            </a:r>
          </a:p>
          <a:p>
            <a:pPr lvl="1"/>
            <a:r>
              <a:rPr lang="cs-CZ" i="1" dirty="0"/>
              <a:t>tvrdý euroskepticismus</a:t>
            </a:r>
            <a:r>
              <a:rPr lang="cs-CZ" dirty="0"/>
              <a:t>; </a:t>
            </a:r>
            <a:r>
              <a:rPr lang="cs-CZ" i="1" dirty="0"/>
              <a:t>měkký euroskepticismus</a:t>
            </a:r>
            <a:r>
              <a:rPr lang="cs-CZ" dirty="0"/>
              <a:t>; </a:t>
            </a:r>
            <a:r>
              <a:rPr lang="cs-CZ" i="1" dirty="0"/>
              <a:t>neutrální</a:t>
            </a:r>
            <a:r>
              <a:rPr lang="cs-CZ" dirty="0"/>
              <a:t> neboli nevyhraněný postoj k EU; </a:t>
            </a:r>
            <a:r>
              <a:rPr lang="cs-CZ" i="1" dirty="0"/>
              <a:t>funkční </a:t>
            </a:r>
            <a:r>
              <a:rPr lang="cs-CZ" i="1" dirty="0" err="1"/>
              <a:t>europeanisté</a:t>
            </a:r>
            <a:r>
              <a:rPr lang="cs-CZ" dirty="0"/>
              <a:t> - podporují EU pouze ze strategických důvodů a </a:t>
            </a:r>
            <a:r>
              <a:rPr lang="cs-CZ" dirty="0" err="1"/>
              <a:t>i</a:t>
            </a:r>
            <a:r>
              <a:rPr lang="cs-CZ" i="1" dirty="0" err="1"/>
              <a:t>dentitární</a:t>
            </a:r>
            <a:r>
              <a:rPr lang="cs-CZ" dirty="0"/>
              <a:t> (ztotožňující) </a:t>
            </a:r>
            <a:r>
              <a:rPr lang="cs-CZ" i="1" dirty="0" err="1"/>
              <a:t>europeanisté</a:t>
            </a:r>
            <a:r>
              <a:rPr lang="cs-CZ" dirty="0"/>
              <a:t> - cíl prohlubování integrace</a:t>
            </a:r>
          </a:p>
          <a:p>
            <a:pPr lvl="1"/>
            <a:endParaRPr lang="cs-CZ" dirty="0"/>
          </a:p>
          <a:p>
            <a:r>
              <a:rPr lang="cs-CZ" u="sng" dirty="0"/>
              <a:t>Typologie Petra </a:t>
            </a:r>
            <a:r>
              <a:rPr lang="cs-CZ" u="sng" dirty="0" err="1"/>
              <a:t>Kanioka</a:t>
            </a:r>
            <a:endParaRPr lang="cs-CZ" u="sng" dirty="0"/>
          </a:p>
          <a:p>
            <a:pPr lvl="1"/>
            <a:r>
              <a:rPr lang="cs-CZ" dirty="0"/>
              <a:t>nutnost zkoumat jazyk, kterým strana komunikuje se svými voliči - novinka</a:t>
            </a:r>
          </a:p>
          <a:p>
            <a:pPr lvl="1"/>
            <a:r>
              <a:rPr lang="cs-CZ" i="1" dirty="0" err="1"/>
              <a:t>Europeanisté</a:t>
            </a:r>
            <a:r>
              <a:rPr lang="cs-CZ" dirty="0"/>
              <a:t> - integrace cílem jako taková a jejich jazyk je oslavný, </a:t>
            </a:r>
          </a:p>
          <a:p>
            <a:pPr lvl="1"/>
            <a:r>
              <a:rPr lang="cs-CZ" i="1" dirty="0" err="1"/>
              <a:t>Eurogovernmentalisté</a:t>
            </a:r>
            <a:r>
              <a:rPr lang="cs-CZ" dirty="0"/>
              <a:t> – rezervovanější - uvědomují si nutnost a výhody evropské integrace, ale také její limity. Jazyk je umírněný, věcný a neutrální. </a:t>
            </a:r>
          </a:p>
          <a:p>
            <a:pPr lvl="1"/>
            <a:r>
              <a:rPr lang="cs-CZ" i="1" dirty="0"/>
              <a:t>Euroskeptikové</a:t>
            </a:r>
            <a:r>
              <a:rPr lang="cs-CZ" dirty="0"/>
              <a:t> – skutečná opozici vůči Unii - rétorika je kritická a zdůrazňovány neúspěchy a rizika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287" y="168401"/>
            <a:ext cx="3591339" cy="23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9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Euroskepticismus - STRANICKÝ EUROSKEPTICISMUS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3794760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200000"/>
              </a:lnSpc>
            </a:pPr>
            <a:r>
              <a:rPr lang="cs-CZ" sz="2600" dirty="0"/>
              <a:t>Euroskepticismus</a:t>
            </a:r>
          </a:p>
          <a:p>
            <a:pPr lvl="1">
              <a:lnSpc>
                <a:spcPct val="200000"/>
              </a:lnSpc>
            </a:pPr>
            <a:r>
              <a:rPr lang="cs-CZ" sz="2600" dirty="0"/>
              <a:t>Termín euroskepticismus</a:t>
            </a:r>
          </a:p>
          <a:p>
            <a:pPr lvl="1">
              <a:lnSpc>
                <a:spcPct val="200000"/>
              </a:lnSpc>
            </a:pPr>
            <a:r>
              <a:rPr lang="cs-CZ" sz="2600" dirty="0"/>
              <a:t>Stranický euroskepticismu</a:t>
            </a:r>
          </a:p>
          <a:p>
            <a:pPr lvl="1">
              <a:lnSpc>
                <a:spcPct val="200000"/>
              </a:lnSpc>
            </a:pPr>
            <a:r>
              <a:rPr lang="cs-CZ" sz="2600" dirty="0"/>
              <a:t>Typologie stranického euroskepticismu</a:t>
            </a:r>
          </a:p>
          <a:p>
            <a:pPr lvl="1"/>
            <a:endParaRPr lang="cs-CZ" dirty="0"/>
          </a:p>
          <a:p>
            <a:pPr marL="457200" lvl="2" indent="0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dirty="0"/>
              <a:t>24. října 2016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49007" y="6492875"/>
            <a:ext cx="9437992" cy="365125"/>
          </a:xfrm>
        </p:spPr>
        <p:txBody>
          <a:bodyPr/>
          <a:lstStyle/>
          <a:p>
            <a:r>
              <a:rPr lang="cs-CZ" sz="1400" dirty="0"/>
              <a:t>EVS192 Politické strany a jejich vztah k EU na národní a nadnárodní úrovn</a:t>
            </a:r>
            <a:r>
              <a:rPr lang="cs-CZ" dirty="0"/>
              <a:t>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189" y="1792936"/>
            <a:ext cx="4750811" cy="238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47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Modifikovaná typologie </a:t>
            </a:r>
            <a:r>
              <a:rPr lang="cs-CZ" dirty="0" err="1"/>
              <a:t>Taggarta</a:t>
            </a:r>
            <a:r>
              <a:rPr lang="cs-CZ" dirty="0"/>
              <a:t> a </a:t>
            </a:r>
            <a:r>
              <a:rPr lang="cs-CZ" dirty="0" err="1"/>
              <a:t>Szczerbiaka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1878" y="2011680"/>
            <a:ext cx="10628244" cy="420624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Na základě kritiky přepracovali svoji typologii</a:t>
            </a:r>
          </a:p>
          <a:p>
            <a:r>
              <a:rPr lang="cs-CZ" b="1" dirty="0"/>
              <a:t>Tvrdý euroskepticismus</a:t>
            </a:r>
          </a:p>
          <a:p>
            <a:pPr lvl="1"/>
            <a:r>
              <a:rPr lang="cs-CZ" b="1" dirty="0"/>
              <a:t> </a:t>
            </a:r>
            <a:r>
              <a:rPr lang="cs-CZ" i="1" dirty="0"/>
              <a:t>,,</a:t>
            </a:r>
            <a:r>
              <a:rPr lang="cs-CZ" b="1" i="1" dirty="0"/>
              <a:t>principiální opozice</a:t>
            </a:r>
            <a:r>
              <a:rPr lang="cs-CZ" i="1" dirty="0"/>
              <a:t> k projektu evropské integrace, jak je ztělesňován v EU, ve smyslu odmítání postoupení nebo transferu moci směrem k nadnárodním institucím</a:t>
            </a:r>
            <a:r>
              <a:rPr lang="cs-CZ" dirty="0"/>
              <a:t>“ (</a:t>
            </a:r>
            <a:r>
              <a:rPr lang="cs-CZ" dirty="0" err="1"/>
              <a:t>Taggart</a:t>
            </a:r>
            <a:r>
              <a:rPr lang="cs-CZ" dirty="0"/>
              <a:t>, </a:t>
            </a:r>
            <a:r>
              <a:rPr lang="cs-CZ" dirty="0" err="1"/>
              <a:t>Szczerbiak</a:t>
            </a:r>
            <a:r>
              <a:rPr lang="cs-CZ" dirty="0"/>
              <a:t> 2008: 247-248)</a:t>
            </a:r>
          </a:p>
          <a:p>
            <a:r>
              <a:rPr lang="cs-CZ" b="1" dirty="0"/>
              <a:t>Měkký euroskepticismus </a:t>
            </a:r>
          </a:p>
          <a:p>
            <a:pPr lvl="1"/>
            <a:r>
              <a:rPr lang="cs-CZ" i="1" dirty="0"/>
              <a:t>,,není principiální opozice k projektu evropské integrace, jako transferu politické moci směrem k nadnárodním silám, ale objevuje se tu </a:t>
            </a:r>
            <a:r>
              <a:rPr lang="cs-CZ" b="1" i="1" dirty="0"/>
              <a:t>opozice vůči současné nebo plánované trajektorii EU</a:t>
            </a:r>
            <a:r>
              <a:rPr lang="cs-CZ" i="1" dirty="0"/>
              <a:t>, založené na odmítání dalšího plánovaného rozšiřování kompetencí EU“ (</a:t>
            </a:r>
            <a:r>
              <a:rPr lang="cs-CZ" i="1" dirty="0" err="1"/>
              <a:t>Taggart</a:t>
            </a:r>
            <a:r>
              <a:rPr lang="cs-CZ" i="1" dirty="0"/>
              <a:t>, </a:t>
            </a:r>
            <a:r>
              <a:rPr lang="cs-CZ" i="1" dirty="0" err="1"/>
              <a:t>Szczerbiak</a:t>
            </a:r>
            <a:r>
              <a:rPr lang="cs-CZ" i="1" dirty="0"/>
              <a:t> 2008: 248). </a:t>
            </a:r>
          </a:p>
          <a:p>
            <a:r>
              <a:rPr lang="cs-CZ" dirty="0"/>
              <a:t>Nejčastěji používaná typologie</a:t>
            </a:r>
          </a:p>
          <a:p>
            <a:r>
              <a:rPr lang="cs-CZ" dirty="0"/>
              <a:t>Tvrdý a měkký euroskepticismus nejsou dva různé případy stejného fenoménu</a:t>
            </a:r>
          </a:p>
          <a:p>
            <a:r>
              <a:rPr lang="cs-CZ" dirty="0"/>
              <a:t>Měkký euroskepticismus – opozice vůči současnému fungování, nestaví se proti integraci</a:t>
            </a:r>
          </a:p>
          <a:p>
            <a:r>
              <a:rPr lang="cs-CZ" dirty="0"/>
              <a:t>Negativní definice tvrdého euroskepticismu</a:t>
            </a:r>
          </a:p>
          <a:p>
            <a:endParaRPr lang="cs-CZ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</p:spTree>
    <p:extLst>
      <p:ext uri="{BB962C8B-B14F-4D97-AF65-F5344CB8AC3E}">
        <p14:creationId xmlns:p14="http://schemas.microsoft.com/office/powerpoint/2010/main" val="1901085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Měkký x tvrdý x nic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49007" y="6492875"/>
            <a:ext cx="9437992" cy="365125"/>
          </a:xfrm>
        </p:spPr>
        <p:txBody>
          <a:bodyPr/>
          <a:lstStyle/>
          <a:p>
            <a:r>
              <a:rPr lang="cs-CZ" sz="1400" dirty="0"/>
              <a:t>EVS192 Politické strany a jejich vztah k EU na národní a nadnárodní úrovn</a:t>
            </a:r>
            <a:r>
              <a:rPr lang="cs-CZ" dirty="0"/>
              <a:t>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Za znak euroskepticismu nelze dle autorů  považovat:</a:t>
            </a:r>
          </a:p>
          <a:p>
            <a:pPr lvl="1"/>
            <a:r>
              <a:rPr lang="cs-CZ" dirty="0"/>
              <a:t> kritiku EU za to, že nedokáže prosadit či obhájit národní zájmy státu.</a:t>
            </a:r>
          </a:p>
          <a:p>
            <a:pPr lvl="1"/>
            <a:r>
              <a:rPr lang="cs-CZ" dirty="0"/>
              <a:t>Kritiku specifické politiky EU - neznamená hned euroskeptický postoj – význam vnitrostátního kontextu	</a:t>
            </a:r>
          </a:p>
          <a:p>
            <a:pPr lvl="1"/>
            <a:r>
              <a:rPr lang="cs-CZ" dirty="0"/>
              <a:t>Odpor proti dalšímu rozšíření </a:t>
            </a:r>
          </a:p>
          <a:p>
            <a:r>
              <a:rPr lang="cs-CZ" dirty="0"/>
              <a:t>Počet „tvrdě“ euroskeptických stran je poměrně omezený a nedosahuje počtu „měkce“ euroskeptických stran</a:t>
            </a:r>
          </a:p>
          <a:p>
            <a:r>
              <a:rPr lang="cs-CZ" dirty="0"/>
              <a:t>Příklad</a:t>
            </a:r>
          </a:p>
          <a:p>
            <a:pPr lvl="1"/>
            <a:r>
              <a:rPr lang="cs-CZ" b="1" dirty="0"/>
              <a:t>Tvrdě euroskeptickou stranu </a:t>
            </a:r>
            <a:r>
              <a:rPr lang="cs-CZ" dirty="0"/>
              <a:t>si lze představit jako formaci, která odmítá myšlenku politické spolupráce na nadnárodní úrovni a s projektem evropské integrace se neztotožňuje a neshledává v něm žádná pozitiva. Snahy o vystoupení či o zrušení celé Unie (</a:t>
            </a:r>
            <a:r>
              <a:rPr lang="cs-CZ" dirty="0" err="1"/>
              <a:t>přéapdně</a:t>
            </a:r>
            <a:r>
              <a:rPr lang="cs-CZ" dirty="0"/>
              <a:t> kompletní reforma)</a:t>
            </a:r>
          </a:p>
          <a:p>
            <a:pPr lvl="1"/>
            <a:r>
              <a:rPr lang="cs-CZ" b="1" dirty="0"/>
              <a:t>Měkce euroskeptická strana </a:t>
            </a:r>
            <a:r>
              <a:rPr lang="cs-CZ" dirty="0"/>
              <a:t>může odmítat určité politiky nebo snahy o přesun kompetencí, ale myšlenka integrace v rámci Evropy ji není absolutně vzdálená a shledává v členství určitá pozitiva. Požaduje revizi nebo „návrat“  v určitých oblastech</a:t>
            </a:r>
          </a:p>
        </p:txBody>
      </p:sp>
    </p:spTree>
    <p:extLst>
      <p:ext uri="{BB962C8B-B14F-4D97-AF65-F5344CB8AC3E}">
        <p14:creationId xmlns:p14="http://schemas.microsoft.com/office/powerpoint/2010/main" val="1874540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 not </a:t>
            </a:r>
            <a:r>
              <a:rPr lang="cs-CZ" dirty="0" err="1"/>
              <a:t>feed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eurosceptics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21" y="1821152"/>
            <a:ext cx="7858539" cy="46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1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euroskepticismus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poměrně </a:t>
            </a:r>
            <a:r>
              <a:rPr lang="cs-CZ" b="1" dirty="0"/>
              <a:t>novým pojmem</a:t>
            </a:r>
            <a:r>
              <a:rPr lang="cs-CZ" dirty="0"/>
              <a:t>, který se v prvních desetiletích evropské integrace nevyskytoval</a:t>
            </a:r>
          </a:p>
          <a:p>
            <a:r>
              <a:rPr lang="cs-CZ" dirty="0"/>
              <a:t>souvisí s EU a integrací</a:t>
            </a:r>
          </a:p>
          <a:p>
            <a:r>
              <a:rPr lang="cs-CZ" dirty="0"/>
              <a:t>Objevuje se až v posledních 20 letech 20. století</a:t>
            </a:r>
          </a:p>
          <a:p>
            <a:pPr lvl="1"/>
            <a:r>
              <a:rPr lang="cs-CZ" dirty="0"/>
              <a:t>Do té doby byli odpůrci integrace považováni za </a:t>
            </a:r>
            <a:r>
              <a:rPr lang="cs-CZ" b="1" dirty="0"/>
              <a:t>nacionalisty, odmítače společného trhu nebo za komunisty či gaullisty</a:t>
            </a:r>
          </a:p>
          <a:p>
            <a:r>
              <a:rPr lang="cs-CZ" dirty="0"/>
              <a:t>Hojně se používá v mediích X kdo je a kdo není euroskeptik?</a:t>
            </a:r>
          </a:p>
          <a:p>
            <a:r>
              <a:rPr lang="cs-CZ" dirty="0"/>
              <a:t>Zpopularizován </a:t>
            </a:r>
            <a:r>
              <a:rPr lang="cs-CZ" b="1" dirty="0"/>
              <a:t>Margaret Thatcherovou </a:t>
            </a:r>
            <a:r>
              <a:rPr lang="cs-CZ" dirty="0"/>
              <a:t>po projevu na evropském summitu v Bruggách v roce 1988</a:t>
            </a:r>
          </a:p>
          <a:p>
            <a:pPr lvl="1"/>
            <a:r>
              <a:rPr lang="cs-CZ" dirty="0"/>
              <a:t>první projev konzistentního a sofistikovaného euroskepticismu</a:t>
            </a:r>
          </a:p>
          <a:p>
            <a:endParaRPr lang="cs-CZ" dirty="0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49007" y="6492875"/>
            <a:ext cx="9437992" cy="365125"/>
          </a:xfrm>
        </p:spPr>
        <p:txBody>
          <a:bodyPr/>
          <a:lstStyle/>
          <a:p>
            <a:r>
              <a:rPr lang="cs-CZ" sz="1400" dirty="0"/>
              <a:t>EVS192 Politické strany a jejich vztah k EU na národní a nadnárodní úrovn</a:t>
            </a:r>
            <a:r>
              <a:rPr lang="cs-CZ" dirty="0"/>
              <a:t>í</a:t>
            </a:r>
          </a:p>
        </p:txBody>
      </p:sp>
    </p:spTree>
    <p:extLst>
      <p:ext uri="{BB962C8B-B14F-4D97-AF65-F5344CB8AC3E}">
        <p14:creationId xmlns:p14="http://schemas.microsoft.com/office/powerpoint/2010/main" val="312667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Euroskepticismus – Definice?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698" y="1945002"/>
            <a:ext cx="6496334" cy="4660414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729235" y="6574763"/>
            <a:ext cx="5044440" cy="365125"/>
          </a:xfrm>
        </p:spPr>
        <p:txBody>
          <a:bodyPr/>
          <a:lstStyle/>
          <a:p>
            <a:r>
              <a:rPr lang="cs-CZ" dirty="0"/>
              <a:t>EVS192 Politické strany a jejich vztah k EU na národní a nadnárodní úrovní</a:t>
            </a:r>
          </a:p>
        </p:txBody>
      </p:sp>
    </p:spTree>
    <p:extLst>
      <p:ext uri="{BB962C8B-B14F-4D97-AF65-F5344CB8AC3E}">
        <p14:creationId xmlns:p14="http://schemas.microsoft.com/office/powerpoint/2010/main" val="328583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Termín euroskepticismus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48119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Jediná a všeobecně platná </a:t>
            </a:r>
            <a:r>
              <a:rPr lang="cs-CZ" b="1" dirty="0"/>
              <a:t>definice neexistuje</a:t>
            </a:r>
          </a:p>
          <a:p>
            <a:r>
              <a:rPr lang="cs-CZ" dirty="0"/>
              <a:t>Definice vágní a obecné - </a:t>
            </a:r>
            <a:r>
              <a:rPr lang="cs-CZ" b="1" dirty="0"/>
              <a:t>nejasné příčiny a ideové základy</a:t>
            </a:r>
          </a:p>
          <a:p>
            <a:r>
              <a:rPr lang="cs-CZ" dirty="0"/>
              <a:t>První pokusy o vymezení </a:t>
            </a:r>
            <a:r>
              <a:rPr lang="cs-CZ" b="1" dirty="0"/>
              <a:t>Paul </a:t>
            </a:r>
            <a:r>
              <a:rPr lang="cs-CZ" b="1" dirty="0" err="1"/>
              <a:t>Taggart</a:t>
            </a:r>
            <a:r>
              <a:rPr lang="cs-CZ" dirty="0"/>
              <a:t> 1998</a:t>
            </a:r>
          </a:p>
          <a:p>
            <a:pPr lvl="1"/>
            <a:r>
              <a:rPr lang="cs-CZ" dirty="0"/>
              <a:t>,</a:t>
            </a:r>
            <a:r>
              <a:rPr lang="cs-CZ" i="1" dirty="0"/>
              <a:t>,myšlenka </a:t>
            </a:r>
            <a:r>
              <a:rPr lang="cs-CZ" b="1" i="1" dirty="0"/>
              <a:t>podmíněné nebo kvalifikované opozice</a:t>
            </a:r>
            <a:r>
              <a:rPr lang="cs-CZ" i="1" dirty="0"/>
              <a:t>, stejně jako myšlenka </a:t>
            </a:r>
            <a:r>
              <a:rPr lang="cs-CZ" b="1" i="1" dirty="0"/>
              <a:t>přímé a nekvalifikované opozice </a:t>
            </a:r>
            <a:r>
              <a:rPr lang="cs-CZ" i="1" dirty="0"/>
              <a:t>vůči evropské integraci</a:t>
            </a:r>
            <a:r>
              <a:rPr lang="cs-CZ" dirty="0"/>
              <a:t>“ (</a:t>
            </a:r>
            <a:r>
              <a:rPr lang="cs-CZ" dirty="0" err="1"/>
              <a:t>Taggart</a:t>
            </a:r>
            <a:r>
              <a:rPr lang="cs-CZ" dirty="0"/>
              <a:t> 1998: 366). </a:t>
            </a:r>
          </a:p>
          <a:p>
            <a:r>
              <a:rPr lang="cs-CZ" b="1" dirty="0" err="1"/>
              <a:t>Taggart</a:t>
            </a:r>
            <a:r>
              <a:rPr lang="cs-CZ" b="1" dirty="0"/>
              <a:t> a </a:t>
            </a:r>
            <a:r>
              <a:rPr lang="cs-CZ" b="1" dirty="0" err="1"/>
              <a:t>Szczerbiak</a:t>
            </a:r>
            <a:r>
              <a:rPr lang="cs-CZ" b="1" dirty="0"/>
              <a:t> </a:t>
            </a:r>
            <a:r>
              <a:rPr lang="cs-CZ" dirty="0"/>
              <a:t>2003 </a:t>
            </a:r>
          </a:p>
          <a:p>
            <a:pPr lvl="1"/>
            <a:r>
              <a:rPr lang="cs-CZ" i="1" dirty="0"/>
              <a:t>,,obecný, </a:t>
            </a:r>
            <a:r>
              <a:rPr lang="cs-CZ" b="1" i="1" dirty="0" err="1"/>
              <a:t>všezastřešující</a:t>
            </a:r>
            <a:r>
              <a:rPr lang="cs-CZ" b="1" i="1" dirty="0"/>
              <a:t> pojem</a:t>
            </a:r>
            <a:r>
              <a:rPr lang="cs-CZ" i="1" dirty="0"/>
              <a:t>, který je svázán s postoji proti EU“ </a:t>
            </a:r>
            <a:r>
              <a:rPr lang="cs-CZ" dirty="0"/>
              <a:t>(</a:t>
            </a:r>
            <a:r>
              <a:rPr lang="cs-CZ" dirty="0" err="1"/>
              <a:t>Taggart</a:t>
            </a:r>
            <a:r>
              <a:rPr lang="cs-CZ" dirty="0"/>
              <a:t>, </a:t>
            </a:r>
            <a:r>
              <a:rPr lang="cs-CZ" dirty="0" err="1"/>
              <a:t>Szerbiak</a:t>
            </a:r>
            <a:r>
              <a:rPr lang="cs-CZ" dirty="0"/>
              <a:t> 2003: 6)</a:t>
            </a:r>
          </a:p>
          <a:p>
            <a:r>
              <a:rPr lang="cs-CZ" b="1" dirty="0"/>
              <a:t>Postoj X ideologie</a:t>
            </a:r>
          </a:p>
          <a:p>
            <a:pPr lvl="1"/>
            <a:r>
              <a:rPr lang="cs-CZ" i="1" dirty="0"/>
              <a:t>,,Euroskepticismus lze označit za ideu, která odmítá myšlenku, že by v prostoru evropského kontinentu mělo dojít k přesunu politické moci směrem od národního státu na nadnárodní těleso v intencích EU, které by vykonávalo funkce státu a které by mělo atributy státu.“ (</a:t>
            </a:r>
            <a:r>
              <a:rPr lang="cs-CZ" i="1" dirty="0" err="1"/>
              <a:t>Kaniok</a:t>
            </a:r>
            <a:r>
              <a:rPr lang="cs-CZ" i="1" dirty="0"/>
              <a:t> 2006: 30).</a:t>
            </a:r>
          </a:p>
          <a:p>
            <a:pPr lvl="1"/>
            <a:r>
              <a:rPr lang="cs-CZ" i="1" dirty="0"/>
              <a:t>„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not </a:t>
            </a:r>
            <a:r>
              <a:rPr lang="cs-CZ" i="1" dirty="0" err="1"/>
              <a:t>an</a:t>
            </a:r>
            <a:r>
              <a:rPr lang="cs-CZ" i="1" dirty="0"/>
              <a:t> ideology: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does</a:t>
            </a:r>
            <a:r>
              <a:rPr lang="cs-CZ" i="1" dirty="0"/>
              <a:t> not express a single set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ideas</a:t>
            </a:r>
            <a:r>
              <a:rPr lang="cs-CZ" i="1" dirty="0"/>
              <a:t>….</a:t>
            </a:r>
            <a:r>
              <a:rPr lang="cs-CZ" i="1" dirty="0" err="1"/>
              <a:t>like</a:t>
            </a:r>
            <a:r>
              <a:rPr lang="cs-CZ" i="1" dirty="0"/>
              <a:t> </a:t>
            </a:r>
            <a:r>
              <a:rPr lang="cs-CZ" i="1" dirty="0" err="1"/>
              <a:t>populism</a:t>
            </a:r>
            <a:r>
              <a:rPr lang="cs-CZ" i="1" dirty="0"/>
              <a:t>,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also</a:t>
            </a:r>
            <a:r>
              <a:rPr lang="cs-CZ" i="1" dirty="0"/>
              <a:t> has a normative </a:t>
            </a:r>
            <a:r>
              <a:rPr lang="cs-CZ" i="1" dirty="0" err="1"/>
              <a:t>dimension</a:t>
            </a:r>
            <a:r>
              <a:rPr lang="cs-CZ" i="1" dirty="0"/>
              <a:t>“ (</a:t>
            </a:r>
            <a:r>
              <a:rPr lang="cs-CZ" i="1" dirty="0" err="1"/>
              <a:t>Leconte</a:t>
            </a:r>
            <a:r>
              <a:rPr lang="cs-CZ" i="1" dirty="0"/>
              <a:t> 2010 :4)    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49007" y="6492875"/>
            <a:ext cx="9437992" cy="365125"/>
          </a:xfrm>
        </p:spPr>
        <p:txBody>
          <a:bodyPr/>
          <a:lstStyle/>
          <a:p>
            <a:r>
              <a:rPr lang="cs-CZ" sz="1400" dirty="0"/>
              <a:t>EVS192 Politické strany a jejich vztah k EU na národní a nadnárodní úrovn</a:t>
            </a:r>
            <a:r>
              <a:rPr lang="cs-CZ" dirty="0"/>
              <a:t>í</a:t>
            </a:r>
          </a:p>
        </p:txBody>
      </p:sp>
    </p:spTree>
    <p:extLst>
      <p:ext uri="{BB962C8B-B14F-4D97-AF65-F5344CB8AC3E}">
        <p14:creationId xmlns:p14="http://schemas.microsoft.com/office/powerpoint/2010/main" val="94332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Termín euroskepticismus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Pouze britský fenomén? – různé přístupy v jednotlivých zemích </a:t>
            </a:r>
          </a:p>
          <a:p>
            <a:pPr lvl="1"/>
            <a:r>
              <a:rPr lang="cs-CZ" dirty="0"/>
              <a:t>Jiné problémy s EU ve Švédku, Německu, Británii…</a:t>
            </a:r>
          </a:p>
          <a:p>
            <a:r>
              <a:rPr lang="cs-CZ" dirty="0"/>
              <a:t>Euro-</a:t>
            </a:r>
            <a:r>
              <a:rPr lang="cs-CZ" dirty="0" err="1"/>
              <a:t>critics</a:t>
            </a:r>
            <a:r>
              <a:rPr lang="cs-CZ" dirty="0"/>
              <a:t> X </a:t>
            </a:r>
            <a:r>
              <a:rPr lang="cs-CZ" dirty="0" err="1"/>
              <a:t>Eurorealists</a:t>
            </a:r>
            <a:r>
              <a:rPr lang="cs-CZ" dirty="0"/>
              <a:t> X </a:t>
            </a:r>
            <a:r>
              <a:rPr lang="cs-CZ" dirty="0" err="1"/>
              <a:t>Eurorejects</a:t>
            </a:r>
            <a:r>
              <a:rPr lang="cs-CZ" dirty="0"/>
              <a:t> X </a:t>
            </a:r>
            <a:r>
              <a:rPr lang="cs-CZ" dirty="0" err="1"/>
              <a:t>Europragmatists</a:t>
            </a:r>
            <a:endParaRPr lang="cs-CZ" dirty="0"/>
          </a:p>
          <a:p>
            <a:r>
              <a:rPr lang="cs-CZ" dirty="0"/>
              <a:t>Negativní vymezení – </a:t>
            </a:r>
            <a:r>
              <a:rPr lang="cs-CZ" dirty="0" err="1"/>
              <a:t>Taggart</a:t>
            </a:r>
            <a:r>
              <a:rPr lang="cs-CZ" dirty="0"/>
              <a:t> (2003: 12) – „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Euroscepticism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not“ </a:t>
            </a:r>
          </a:p>
          <a:p>
            <a:pPr marL="2286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marL="228600" lvl="1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893" y="0"/>
            <a:ext cx="3418107" cy="257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3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Varianty euroskepticismu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9114" y="2011680"/>
            <a:ext cx="10893286" cy="4206240"/>
          </a:xfrm>
        </p:spPr>
        <p:txBody>
          <a:bodyPr/>
          <a:lstStyle/>
          <a:p>
            <a:r>
              <a:rPr lang="cs-CZ" dirty="0"/>
              <a:t>Varianty euroskepticismu (</a:t>
            </a:r>
            <a:r>
              <a:rPr lang="cs-CZ" dirty="0" err="1"/>
              <a:t>Leconte</a:t>
            </a:r>
            <a:r>
              <a:rPr lang="cs-CZ" dirty="0"/>
              <a:t>)</a:t>
            </a:r>
          </a:p>
          <a:p>
            <a:pPr lvl="1">
              <a:lnSpc>
                <a:spcPct val="200000"/>
              </a:lnSpc>
            </a:pPr>
            <a:r>
              <a:rPr lang="cs-CZ" b="1" i="1" dirty="0" err="1"/>
              <a:t>Utilitarian</a:t>
            </a:r>
            <a:r>
              <a:rPr lang="cs-CZ" b="1" i="1" dirty="0"/>
              <a:t> </a:t>
            </a:r>
            <a:r>
              <a:rPr lang="cs-CZ" b="1" i="1" dirty="0" err="1"/>
              <a:t>Euroscepticism</a:t>
            </a:r>
            <a:r>
              <a:rPr lang="cs-CZ" b="1" i="1" dirty="0"/>
              <a:t> </a:t>
            </a:r>
            <a:r>
              <a:rPr lang="cs-CZ" dirty="0"/>
              <a:t>– zisky/ztráty ze členství – závisí na ekonomické situaci</a:t>
            </a:r>
          </a:p>
          <a:p>
            <a:pPr lvl="1">
              <a:lnSpc>
                <a:spcPct val="200000"/>
              </a:lnSpc>
            </a:pPr>
            <a:r>
              <a:rPr lang="cs-CZ" b="1" i="1" dirty="0" err="1"/>
              <a:t>Political</a:t>
            </a:r>
            <a:r>
              <a:rPr lang="cs-CZ" b="1" i="1" dirty="0"/>
              <a:t> </a:t>
            </a:r>
            <a:r>
              <a:rPr lang="cs-CZ" b="1" i="1" dirty="0" err="1"/>
              <a:t>Euroscepticism</a:t>
            </a:r>
            <a:r>
              <a:rPr lang="cs-CZ" b="1" i="1" dirty="0"/>
              <a:t> </a:t>
            </a:r>
            <a:r>
              <a:rPr lang="cs-CZ" dirty="0"/>
              <a:t>– obavy z dopadu – </a:t>
            </a:r>
            <a:r>
              <a:rPr lang="cs-CZ" dirty="0" err="1"/>
              <a:t>spill-over</a:t>
            </a:r>
            <a:r>
              <a:rPr lang="cs-CZ" dirty="0"/>
              <a:t>, demokratický deficit</a:t>
            </a:r>
          </a:p>
          <a:p>
            <a:pPr lvl="1">
              <a:lnSpc>
                <a:spcPct val="200000"/>
              </a:lnSpc>
            </a:pPr>
            <a:r>
              <a:rPr lang="cs-CZ" b="1" i="1" dirty="0" err="1"/>
              <a:t>Value-based</a:t>
            </a:r>
            <a:r>
              <a:rPr lang="cs-CZ" b="1" i="1" dirty="0"/>
              <a:t> </a:t>
            </a:r>
            <a:r>
              <a:rPr lang="cs-CZ" b="1" i="1" dirty="0" err="1"/>
              <a:t>Euroscepticism</a:t>
            </a:r>
            <a:r>
              <a:rPr lang="cs-CZ" b="1" i="1" dirty="0"/>
              <a:t> </a:t>
            </a:r>
            <a:r>
              <a:rPr lang="cs-CZ" dirty="0"/>
              <a:t>– zásah EU z normativního hlediska, Charta základních práv</a:t>
            </a:r>
          </a:p>
          <a:p>
            <a:pPr lvl="1">
              <a:lnSpc>
                <a:spcPct val="200000"/>
              </a:lnSpc>
            </a:pPr>
            <a:r>
              <a:rPr lang="cs-CZ" b="1" i="1" dirty="0" err="1"/>
              <a:t>Cultural</a:t>
            </a:r>
            <a:r>
              <a:rPr lang="cs-CZ" b="1" i="1" dirty="0"/>
              <a:t> anti-</a:t>
            </a:r>
            <a:r>
              <a:rPr lang="cs-CZ" b="1" i="1" dirty="0" err="1"/>
              <a:t>Europeanism</a:t>
            </a:r>
            <a:r>
              <a:rPr lang="cs-CZ" b="1" i="1" dirty="0"/>
              <a:t> </a:t>
            </a:r>
            <a:r>
              <a:rPr lang="cs-CZ" dirty="0"/>
              <a:t>– širší odmítání Evropy např. sociální modely, odmítání europeizace, nedůvěra mezi státy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583" y="50358"/>
            <a:ext cx="4068417" cy="24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0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a příčiny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897039"/>
            <a:ext cx="11145078" cy="469483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Za euroskepticismus bývá označováno téměř </a:t>
            </a:r>
            <a:r>
              <a:rPr lang="pl-PL" dirty="0"/>
              <a:t>cokoliv, co je kriticky namiřeno proti EU</a:t>
            </a:r>
          </a:p>
          <a:p>
            <a:r>
              <a:rPr lang="cs-CZ" dirty="0"/>
              <a:t>Euroskepticismus bývá (mylně?) dáván do souvislosti s extremistickými stranami</a:t>
            </a:r>
          </a:p>
          <a:p>
            <a:r>
              <a:rPr lang="cs-CZ" u="sng" dirty="0"/>
              <a:t>Důvody </a:t>
            </a:r>
            <a:r>
              <a:rPr lang="cs-CZ" u="sng" dirty="0" err="1"/>
              <a:t>euroskepse</a:t>
            </a:r>
            <a:r>
              <a:rPr lang="cs-CZ" u="sng" dirty="0"/>
              <a:t>:</a:t>
            </a:r>
          </a:p>
          <a:p>
            <a:pPr marL="0" indent="0">
              <a:buNone/>
            </a:pPr>
            <a:endParaRPr lang="cs-CZ" u="sng" dirty="0"/>
          </a:p>
          <a:p>
            <a:pPr lvl="1"/>
            <a:r>
              <a:rPr lang="cs-CZ" b="1" dirty="0"/>
              <a:t>Problém legitimity </a:t>
            </a:r>
            <a:r>
              <a:rPr lang="cs-CZ" dirty="0"/>
              <a:t>– kritika zprava</a:t>
            </a:r>
          </a:p>
          <a:p>
            <a:pPr lvl="2"/>
            <a:r>
              <a:rPr lang="it-IT" sz="2000" dirty="0"/>
              <a:t>devalvace legitimity, uzurpace moci a zotročovani politických</a:t>
            </a:r>
            <a:r>
              <a:rPr lang="cs-CZ" sz="2000" dirty="0"/>
              <a:t> svobod - konzervativismus</a:t>
            </a:r>
            <a:endParaRPr lang="cs-CZ" dirty="0"/>
          </a:p>
          <a:p>
            <a:pPr lvl="1"/>
            <a:r>
              <a:rPr lang="cs-CZ" b="1" dirty="0"/>
              <a:t>Ekonomicky motivovaná kritika </a:t>
            </a:r>
            <a:r>
              <a:rPr lang="cs-CZ" dirty="0"/>
              <a:t>– kritika zprava</a:t>
            </a:r>
          </a:p>
          <a:p>
            <a:pPr lvl="2"/>
            <a:r>
              <a:rPr lang="cs-CZ" dirty="0"/>
              <a:t>EU potlačuje liberální tržní řad</a:t>
            </a:r>
          </a:p>
          <a:p>
            <a:pPr lvl="1"/>
            <a:r>
              <a:rPr lang="cs-CZ" b="1" dirty="0"/>
              <a:t>Další nástroj ovládání </a:t>
            </a:r>
            <a:r>
              <a:rPr lang="cs-CZ" dirty="0"/>
              <a:t>– kritika zleva</a:t>
            </a:r>
          </a:p>
          <a:p>
            <a:pPr lvl="2"/>
            <a:r>
              <a:rPr lang="cs-CZ" sz="2000" dirty="0"/>
              <a:t>Unie sleduje zájmy elity a nadnárodních korporací</a:t>
            </a:r>
            <a:endParaRPr lang="cs-CZ" dirty="0"/>
          </a:p>
          <a:p>
            <a:pPr lvl="1"/>
            <a:r>
              <a:rPr lang="cs-CZ" b="1" dirty="0"/>
              <a:t>Netransparentnost fungování </a:t>
            </a:r>
            <a:r>
              <a:rPr lang="cs-CZ" dirty="0"/>
              <a:t>– kritika zleva</a:t>
            </a:r>
          </a:p>
          <a:p>
            <a:pPr lvl="1"/>
            <a:r>
              <a:rPr lang="cs-CZ" b="1" dirty="0"/>
              <a:t>Kritika protekcionismu, regulací a subvencí </a:t>
            </a:r>
            <a:r>
              <a:rPr lang="cs-CZ" dirty="0"/>
              <a:t>– kritika zprava</a:t>
            </a:r>
          </a:p>
          <a:p>
            <a:pPr lvl="1"/>
            <a:r>
              <a:rPr lang="cs-CZ" b="1" dirty="0"/>
              <a:t>Kritika HMU </a:t>
            </a:r>
            <a:r>
              <a:rPr lang="cs-CZ" dirty="0"/>
              <a:t>– kritika zleva</a:t>
            </a:r>
          </a:p>
          <a:p>
            <a:pPr lvl="2"/>
            <a:r>
              <a:rPr lang="pl-PL" sz="2000" dirty="0"/>
              <a:t>EU postavena na ryze ekonomickych kalkulacÍch </a:t>
            </a:r>
            <a:r>
              <a:rPr lang="pl-PL" sz="2200" dirty="0"/>
              <a:t>a nerespektuje napřiklad politiku zaměstnanosti</a:t>
            </a:r>
            <a:endParaRPr lang="cs-CZ" b="1" dirty="0"/>
          </a:p>
          <a:p>
            <a:pPr lvl="1"/>
            <a:r>
              <a:rPr lang="cs-CZ" b="1" dirty="0"/>
              <a:t>Odpor k EU bez hlubšího důvodu</a:t>
            </a:r>
          </a:p>
          <a:p>
            <a:pPr lvl="1"/>
            <a:r>
              <a:rPr lang="cs-CZ" dirty="0"/>
              <a:t>Další?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49007" y="6492875"/>
            <a:ext cx="9437992" cy="365125"/>
          </a:xfrm>
        </p:spPr>
        <p:txBody>
          <a:bodyPr/>
          <a:lstStyle/>
          <a:p>
            <a:r>
              <a:rPr lang="cs-CZ" sz="1400" dirty="0"/>
              <a:t>EVS192 Politické strany a jejich vztah k EU na národní a nadnárodní úrovn</a:t>
            </a:r>
            <a:r>
              <a:rPr lang="cs-CZ" dirty="0"/>
              <a:t>í</a:t>
            </a:r>
          </a:p>
        </p:txBody>
      </p:sp>
    </p:spTree>
    <p:extLst>
      <p:ext uri="{BB962C8B-B14F-4D97-AF65-F5344CB8AC3E}">
        <p14:creationId xmlns:p14="http://schemas.microsoft.com/office/powerpoint/2010/main" val="418337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HMU – Největší zdroj Skepse?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HMU – změna „</a:t>
            </a:r>
            <a:r>
              <a:rPr lang="cs-CZ" dirty="0" err="1"/>
              <a:t>winners</a:t>
            </a:r>
            <a:r>
              <a:rPr lang="cs-CZ" dirty="0"/>
              <a:t>“ a „</a:t>
            </a:r>
            <a:r>
              <a:rPr lang="cs-CZ" dirty="0" err="1"/>
              <a:t>losers</a:t>
            </a:r>
            <a:r>
              <a:rPr lang="cs-CZ" dirty="0"/>
              <a:t>“ integrace</a:t>
            </a:r>
          </a:p>
          <a:p>
            <a:r>
              <a:rPr lang="cs-CZ" dirty="0"/>
              <a:t>Skepse zejména ze strany veřejnosti</a:t>
            </a:r>
          </a:p>
          <a:p>
            <a:r>
              <a:rPr lang="cs-CZ" dirty="0"/>
              <a:t>Oblast, která se přímo dotýká občanů </a:t>
            </a:r>
          </a:p>
          <a:p>
            <a:r>
              <a:rPr lang="cs-CZ" dirty="0"/>
              <a:t>Strach z toho, co bude – nemožnost predikovat</a:t>
            </a:r>
          </a:p>
          <a:p>
            <a:r>
              <a:rPr lang="cs-CZ" dirty="0"/>
              <a:t>Rychlé jednání o HMU</a:t>
            </a:r>
          </a:p>
          <a:p>
            <a:r>
              <a:rPr lang="cs-CZ" dirty="0"/>
              <a:t>Velké změny ve společnosti– celkově složité období</a:t>
            </a:r>
          </a:p>
          <a:p>
            <a:r>
              <a:rPr lang="cs-CZ" dirty="0"/>
              <a:t>Pakt stability a růstu</a:t>
            </a:r>
          </a:p>
          <a:p>
            <a:pPr lvl="1"/>
            <a:r>
              <a:rPr lang="cs-CZ" dirty="0"/>
              <a:t>Nedodržování – hrozba sankcí – zásah do </a:t>
            </a:r>
            <a:br>
              <a:rPr lang="cs-CZ" dirty="0"/>
            </a:br>
            <a:r>
              <a:rPr lang="cs-CZ" dirty="0"/>
              <a:t>fungování států</a:t>
            </a:r>
          </a:p>
          <a:p>
            <a:r>
              <a:rPr lang="cs-CZ" dirty="0"/>
              <a:t>Konvergenční kritéria</a:t>
            </a:r>
          </a:p>
          <a:p>
            <a:pPr lvl="1"/>
            <a:r>
              <a:rPr lang="cs-CZ" dirty="0"/>
              <a:t>Tlak EU na státy v ekonomické oblasti</a:t>
            </a:r>
          </a:p>
          <a:p>
            <a:r>
              <a:rPr lang="cs-CZ" dirty="0"/>
              <a:t>Opakování referenda v Dánsku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086" y="2011680"/>
            <a:ext cx="5384914" cy="38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08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uhy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Pruhy</Template>
  <TotalTime>2276</TotalTime>
  <Words>1714</Words>
  <Application>Microsoft Office PowerPoint</Application>
  <PresentationFormat>Širokoúhlá obrazovka</PresentationFormat>
  <Paragraphs>199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Calibri</vt:lpstr>
      <vt:lpstr>Corbel</vt:lpstr>
      <vt:lpstr>Wingdings</vt:lpstr>
      <vt:lpstr>Pruhy</vt:lpstr>
      <vt:lpstr>Politické strany a jejich vztah k EU (EVS192) </vt:lpstr>
      <vt:lpstr>Euroskepticismus - STRANICKÝ EUROSKEPTICISMUS</vt:lpstr>
      <vt:lpstr>euroskepticismus</vt:lpstr>
      <vt:lpstr>Euroskepticismus – Definice? </vt:lpstr>
      <vt:lpstr>Termín euroskepticismus</vt:lpstr>
      <vt:lpstr>Termín euroskepticismus</vt:lpstr>
      <vt:lpstr>Varianty euroskepticismu</vt:lpstr>
      <vt:lpstr>Důvody a příčiny</vt:lpstr>
      <vt:lpstr>HMU – Největší zdroj Skepse?</vt:lpstr>
      <vt:lpstr>Euroskepticismus a renacionalizace</vt:lpstr>
      <vt:lpstr>Veřejný X Stranický euroskepticismus</vt:lpstr>
      <vt:lpstr>Veřejný euroskepticismus</vt:lpstr>
      <vt:lpstr>Stranický euroskepticismus</vt:lpstr>
      <vt:lpstr>Paul Taggart - čtyři způsoby projevu stranického euroskepticismu (1998) </vt:lpstr>
      <vt:lpstr>Typologie stranického euroskepticismu I.</vt:lpstr>
      <vt:lpstr>Typologie stranického euroskepticismu II.</vt:lpstr>
      <vt:lpstr>Typologie Petra Kopeckého a Case Muddeho </vt:lpstr>
      <vt:lpstr>Typologie Christophera Flooda a Simona Usherwooda </vt:lpstr>
      <vt:lpstr>Typologie stranického euroskepticismu III.</vt:lpstr>
      <vt:lpstr>Modifikovaná typologie Taggarta a Szczerbiaka </vt:lpstr>
      <vt:lpstr>Měkký x tvrdý x nic</vt:lpstr>
      <vt:lpstr>Do not feed the eurosceptics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Magda Komínková</dc:creator>
  <cp:lastModifiedBy>Magda Komínková</cp:lastModifiedBy>
  <cp:revision>73</cp:revision>
  <dcterms:created xsi:type="dcterms:W3CDTF">2016-09-05T14:22:46Z</dcterms:created>
  <dcterms:modified xsi:type="dcterms:W3CDTF">2016-10-24T10:54:15Z</dcterms:modified>
</cp:coreProperties>
</file>