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7" r:id="rId2"/>
    <p:sldId id="313" r:id="rId3"/>
    <p:sldId id="258" r:id="rId4"/>
    <p:sldId id="279" r:id="rId5"/>
    <p:sldId id="312" r:id="rId6"/>
    <p:sldId id="260" r:id="rId7"/>
    <p:sldId id="311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01" r:id="rId18"/>
    <p:sldId id="262" r:id="rId19"/>
    <p:sldId id="291" r:id="rId20"/>
    <p:sldId id="261" r:id="rId21"/>
    <p:sldId id="323" r:id="rId22"/>
    <p:sldId id="292" r:id="rId23"/>
    <p:sldId id="32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354E6-F8ED-40BA-8B48-1F01B2435B7C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2AA59-CDCA-4A64-B088-5296DB5C4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86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7B530-5840-4CE4-AC9B-8E55427A5224}" type="slidenum">
              <a:rPr lang="cs-CZ"/>
              <a:pPr/>
              <a:t>2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B895DD-1263-46C0-A99D-CB7F600090DB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1D10F-91D4-4BFA-B8B4-773130E83D7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C09D3F-6611-402D-8CD3-36A72DFF5ACA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43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1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89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3E20-9C78-4EB9-9E75-A68A81A662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58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5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07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1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36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67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56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60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4004-E03B-434D-A195-D70CC456B86B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2E63-6F11-4978-AC24-79087D80E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9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chr.coe.int/Documents/Stats_analysis_2015_ENG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hr.coe.int/Documents/Overview_19592014_ENG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hr.coe.int/Documents/Overview_19592014_ENG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commons.georgetown.edu/erikvoeten/publications/" TargetMode="External"/><Relationship Id="rId2" Type="http://schemas.openxmlformats.org/officeDocument/2006/relationships/hyperlink" Target="http://journals.cambridge.org/download.php?file=/INO/INO54_02/S0020818300440993a.pdf&amp;code=507dbe73ad45a73101f7ea49a2a202a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e.i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chr.coe.int/Documents/Stats_analysis_2015_ENG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chr.coe.int/Documents/Stats_analysis_2015_ENG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Evropský soud pro 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lidská práva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Hubert Smekal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EVS441 </a:t>
            </a:r>
            <a:r>
              <a:rPr lang="cs-CZ" dirty="0">
                <a:solidFill>
                  <a:schemeClr val="tx1"/>
                </a:solidFill>
              </a:rPr>
              <a:t>Judicializace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1. prosince 2016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ECHR – </a:t>
            </a:r>
            <a:r>
              <a:rPr lang="en-GB" dirty="0">
                <a:hlinkClick r:id="rId2"/>
              </a:rPr>
              <a:t>Analysis of Statistics 201</a:t>
            </a:r>
            <a:r>
              <a:rPr lang="cs-CZ" dirty="0">
                <a:hlinkClick r:id="rId2"/>
              </a:rPr>
              <a:t>5</a:t>
            </a:r>
            <a:r>
              <a:rPr lang="en-GB" dirty="0">
                <a:hlinkClick r:id="rId2"/>
              </a:rPr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3238"/>
            <a:ext cx="8691389" cy="627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0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8398"/>
            <a:ext cx="9134880" cy="620761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5576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ECHR: </a:t>
            </a:r>
            <a:r>
              <a:rPr lang="cs-CZ" dirty="0" err="1" smtClean="0"/>
              <a:t>Overview</a:t>
            </a:r>
            <a:r>
              <a:rPr lang="cs-CZ" dirty="0" smtClean="0"/>
              <a:t> 1959-2014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492" y="188640"/>
            <a:ext cx="3841081" cy="3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7"/>
            <a:ext cx="9144000" cy="616650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ECHR: </a:t>
            </a:r>
            <a:r>
              <a:rPr lang="cs-CZ" dirty="0" err="1" smtClean="0">
                <a:hlinkClick r:id="rId3"/>
              </a:rPr>
              <a:t>Overview</a:t>
            </a:r>
            <a:r>
              <a:rPr lang="cs-CZ" dirty="0" smtClean="0">
                <a:hlinkClick r:id="rId3"/>
              </a:rPr>
              <a:t> 1959-2014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750" y="116632"/>
            <a:ext cx="4561098" cy="4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851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ECHR: </a:t>
            </a:r>
            <a:r>
              <a:rPr lang="cs-CZ" dirty="0" err="1" smtClean="0">
                <a:hlinkClick r:id="rId3"/>
              </a:rPr>
              <a:t>Overview</a:t>
            </a:r>
            <a:r>
              <a:rPr lang="cs-CZ" dirty="0" smtClean="0">
                <a:hlinkClick r:id="rId3"/>
              </a:rPr>
              <a:t> 1959-2014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79471"/>
            <a:ext cx="5570976" cy="4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20688"/>
            <a:ext cx="8106866" cy="60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Subject-matter of the Court’s violation judgments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8182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6"/>
            <a:ext cx="8782466" cy="60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Type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en-US" b="1" dirty="0" smtClean="0"/>
              <a:t>judgment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173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6"/>
            <a:ext cx="8364512" cy="55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</a:t>
            </a:r>
            <a:r>
              <a:rPr lang="en-US" b="1" dirty="0" err="1" smtClean="0"/>
              <a:t>udgment</a:t>
            </a:r>
            <a:r>
              <a:rPr lang="cs-CZ" b="1" dirty="0" smtClean="0"/>
              <a:t>s and </a:t>
            </a:r>
            <a:r>
              <a:rPr lang="cs-CZ" b="1" dirty="0" err="1" smtClean="0"/>
              <a:t>decisions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5658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285162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ovéPole 1"/>
          <p:cNvSpPr txBox="1">
            <a:spLocks noChangeArrowheads="1"/>
          </p:cNvSpPr>
          <p:nvPr/>
        </p:nvSpPr>
        <p:spPr bwMode="auto">
          <a:xfrm>
            <a:off x="7740650" y="6524625"/>
            <a:ext cx="129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Zdroj: echr.coe.int</a:t>
            </a:r>
          </a:p>
        </p:txBody>
      </p:sp>
    </p:spTree>
    <p:extLst>
      <p:ext uri="{BB962C8B-B14F-4D97-AF65-F5344CB8AC3E}">
        <p14:creationId xmlns:p14="http://schemas.microsoft.com/office/powerpoint/2010/main" val="370295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686209"/>
            <a:ext cx="87129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Počet rozsudků a počet disentů VS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ESLP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jichž se Karel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Jungwiert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účastnil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49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" y="1700808"/>
            <a:ext cx="8603591" cy="44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7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21778\Documents\Notebook 08 2011\Články\DH v CR\Ostrava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44563"/>
            <a:ext cx="72977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7512050" y="6416675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Ostrava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7088" y="260648"/>
            <a:ext cx="72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D.H. and </a:t>
            </a:r>
            <a:r>
              <a:rPr lang="cs-CZ" b="1" i="1" dirty="0" err="1" smtClean="0"/>
              <a:t>others</a:t>
            </a:r>
            <a:r>
              <a:rPr lang="cs-CZ" b="1" i="1" dirty="0" smtClean="0"/>
              <a:t> v Czech Republic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0509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RE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9460" name="Picture 4" descr="mapa R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435975" cy="5256212"/>
          </a:xfrm>
        </p:spPr>
      </p:pic>
    </p:spTree>
    <p:extLst>
      <p:ext uri="{BB962C8B-B14F-4D97-AF65-F5344CB8AC3E}">
        <p14:creationId xmlns:p14="http://schemas.microsoft.com/office/powerpoint/2010/main" val="1310305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Zaoblený obdélník 78"/>
          <p:cNvSpPr/>
          <p:nvPr/>
        </p:nvSpPr>
        <p:spPr>
          <a:xfrm>
            <a:off x="2055813" y="6083300"/>
            <a:ext cx="5103812" cy="369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6960093">
            <a:off x="2265363" y="2001838"/>
            <a:ext cx="2092325" cy="418147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3473450" y="4410075"/>
            <a:ext cx="1368425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2"/>
                </a:solidFill>
              </a:rPr>
              <a:t>MEdu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655763" y="2852738"/>
            <a:ext cx="1368425" cy="1439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Clients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/>
                </a:solidFill>
              </a:rPr>
              <a:t>Schoolmasters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/>
                </a:solidFill>
              </a:rPr>
              <a:t>Pedagogues</a:t>
            </a:r>
            <a:endParaRPr lang="cs-CZ" sz="1200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tx2"/>
                </a:solidFill>
              </a:rPr>
              <a:t>Sp. </a:t>
            </a:r>
            <a:r>
              <a:rPr lang="en-GB" sz="1200" dirty="0">
                <a:solidFill>
                  <a:schemeClr val="tx2"/>
                </a:solidFill>
              </a:rPr>
              <a:t>pedagogues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/>
                </a:solidFill>
              </a:rPr>
              <a:t>Psychologists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/>
                </a:solidFill>
              </a:rPr>
              <a:t>Parents (R/NR</a:t>
            </a:r>
            <a:r>
              <a:rPr lang="cs-CZ" sz="1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473450" y="1844675"/>
            <a:ext cx="1368425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2"/>
                </a:solidFill>
              </a:rPr>
              <a:t>NGOs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964113" y="527050"/>
            <a:ext cx="1368425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2"/>
                </a:solidFill>
              </a:rPr>
              <a:t>COE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105025" y="560388"/>
            <a:ext cx="1368425" cy="503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tx2"/>
                </a:solidFill>
              </a:rPr>
              <a:t>IOs</a:t>
            </a:r>
            <a:r>
              <a:rPr lang="cs-CZ" dirty="0">
                <a:solidFill>
                  <a:schemeClr val="tx2"/>
                </a:solidFill>
              </a:rPr>
              <a:t> + </a:t>
            </a:r>
            <a:r>
              <a:rPr lang="cs-CZ" dirty="0" err="1">
                <a:solidFill>
                  <a:schemeClr val="tx2"/>
                </a:solidFill>
              </a:rPr>
              <a:t>INGOs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391400" y="2001838"/>
            <a:ext cx="1439863" cy="287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err="1">
                <a:solidFill>
                  <a:schemeClr val="tx2"/>
                </a:solidFill>
              </a:rPr>
              <a:t>MJus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396163" y="2420938"/>
            <a:ext cx="1439862" cy="287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2"/>
                </a:solidFill>
              </a:rPr>
              <a:t>MFA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5245100" y="2708275"/>
            <a:ext cx="1441450" cy="288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2"/>
                </a:solidFill>
              </a:rPr>
              <a:t>Ombudsman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245100" y="3013075"/>
            <a:ext cx="1441450" cy="288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2"/>
                </a:solidFill>
              </a:rPr>
              <a:t>HR </a:t>
            </a:r>
            <a:r>
              <a:rPr lang="cs-CZ" sz="1600" dirty="0" err="1">
                <a:solidFill>
                  <a:schemeClr val="tx2"/>
                </a:solidFill>
              </a:rPr>
              <a:t>Comm</a:t>
            </a:r>
            <a:endParaRPr lang="cs-CZ" sz="1600" dirty="0">
              <a:solidFill>
                <a:schemeClr val="tx2"/>
              </a:solidFill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900113" y="1484313"/>
            <a:ext cx="74168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louk 20"/>
          <p:cNvSpPr/>
          <p:nvPr/>
        </p:nvSpPr>
        <p:spPr>
          <a:xfrm rot="11055030">
            <a:off x="1312863" y="-1838325"/>
            <a:ext cx="9626600" cy="5240338"/>
          </a:xfrm>
          <a:prstGeom prst="arc">
            <a:avLst>
              <a:gd name="adj1" fmla="val 13455616"/>
              <a:gd name="adj2" fmla="val 21287334"/>
            </a:avLst>
          </a:prstGeom>
          <a:ln w="127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3538538" y="1063625"/>
            <a:ext cx="528637" cy="774700"/>
          </a:xfrm>
          <a:prstGeom prst="straightConnector1">
            <a:avLst/>
          </a:prstGeom>
          <a:ln w="158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4405313" y="1046163"/>
            <a:ext cx="503237" cy="792162"/>
          </a:xfrm>
          <a:prstGeom prst="straightConnector1">
            <a:avLst/>
          </a:prstGeom>
          <a:ln w="158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3132138" y="3573463"/>
            <a:ext cx="746125" cy="774700"/>
          </a:xfrm>
          <a:prstGeom prst="straightConnector1">
            <a:avLst/>
          </a:prstGeom>
          <a:ln w="158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4521200" y="3360738"/>
            <a:ext cx="914400" cy="1020762"/>
          </a:xfrm>
          <a:prstGeom prst="straightConnector1">
            <a:avLst/>
          </a:prstGeom>
          <a:ln w="158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4905375" y="2809875"/>
            <a:ext cx="2722563" cy="1630363"/>
          </a:xfrm>
          <a:prstGeom prst="straightConnector1">
            <a:avLst/>
          </a:prstGeom>
          <a:ln w="31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4157663" y="2349500"/>
            <a:ext cx="17462" cy="2024063"/>
          </a:xfrm>
          <a:prstGeom prst="straightConnector1">
            <a:avLst/>
          </a:prstGeom>
          <a:ln w="158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TextovéPole 49"/>
          <p:cNvSpPr txBox="1">
            <a:spLocks noChangeArrowheads="1"/>
          </p:cNvSpPr>
          <p:nvPr/>
        </p:nvSpPr>
        <p:spPr bwMode="auto">
          <a:xfrm>
            <a:off x="2055813" y="6083300"/>
            <a:ext cx="5103812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  <a:latin typeface="Calibri" pitchFamily="34" charset="0"/>
              </a:rPr>
              <a:t>SQ</a:t>
            </a:r>
            <a:r>
              <a:rPr lang="en-GB">
                <a:latin typeface="Calibri" pitchFamily="34" charset="0"/>
              </a:rPr>
              <a:t> (M</a:t>
            </a:r>
            <a:r>
              <a:rPr lang="cs-CZ">
                <a:latin typeface="Calibri" pitchFamily="34" charset="0"/>
              </a:rPr>
              <a:t>Edu + Clients</a:t>
            </a:r>
            <a:r>
              <a:rPr lang="en-GB">
                <a:latin typeface="Calibri" pitchFamily="34" charset="0"/>
              </a:rPr>
              <a:t>)</a:t>
            </a:r>
            <a:r>
              <a:rPr lang="cs-CZ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  &gt;  </a:t>
            </a:r>
            <a:r>
              <a:rPr lang="en-GB">
                <a:solidFill>
                  <a:srgbClr val="00B050"/>
                </a:solidFill>
                <a:latin typeface="Calibri" pitchFamily="34" charset="0"/>
              </a:rPr>
              <a:t>Change</a:t>
            </a:r>
            <a:r>
              <a:rPr lang="en-GB">
                <a:latin typeface="Calibri" pitchFamily="34" charset="0"/>
              </a:rPr>
              <a:t> (Internal + External) </a:t>
            </a:r>
          </a:p>
        </p:txBody>
      </p:sp>
      <p:sp>
        <p:nvSpPr>
          <p:cNvPr id="16406" name="TextovéPole 51"/>
          <p:cNvSpPr txBox="1">
            <a:spLocks noChangeArrowheads="1"/>
          </p:cNvSpPr>
          <p:nvPr/>
        </p:nvSpPr>
        <p:spPr bwMode="auto">
          <a:xfrm rot="1913495">
            <a:off x="5710238" y="2452688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Internal</a:t>
            </a:r>
            <a:endParaRPr lang="cs-CZ" sz="1200">
              <a:latin typeface="Calibri" pitchFamily="34" charset="0"/>
            </a:endParaRPr>
          </a:p>
        </p:txBody>
      </p:sp>
      <p:sp>
        <p:nvSpPr>
          <p:cNvPr id="16407" name="TextovéPole 52"/>
          <p:cNvSpPr txBox="1">
            <a:spLocks noChangeArrowheads="1"/>
          </p:cNvSpPr>
          <p:nvPr/>
        </p:nvSpPr>
        <p:spPr bwMode="auto">
          <a:xfrm rot="1913495">
            <a:off x="6718300" y="227171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External</a:t>
            </a:r>
            <a:endParaRPr lang="cs-CZ" sz="1200">
              <a:latin typeface="Calibri" pitchFamily="34" charset="0"/>
            </a:endParaRPr>
          </a:p>
        </p:txBody>
      </p:sp>
      <p:cxnSp>
        <p:nvCxnSpPr>
          <p:cNvPr id="58" name="Přímá spojnice se šipkou 57"/>
          <p:cNvCxnSpPr/>
          <p:nvPr/>
        </p:nvCxnSpPr>
        <p:spPr>
          <a:xfrm>
            <a:off x="6386513" y="955675"/>
            <a:ext cx="1320800" cy="992188"/>
          </a:xfrm>
          <a:prstGeom prst="straightConnector1">
            <a:avLst/>
          </a:prstGeom>
          <a:ln w="158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>
            <a:stCxn id="8" idx="3"/>
          </p:cNvCxnSpPr>
          <p:nvPr/>
        </p:nvCxnSpPr>
        <p:spPr>
          <a:xfrm>
            <a:off x="4841875" y="2097088"/>
            <a:ext cx="882650" cy="573087"/>
          </a:xfrm>
          <a:prstGeom prst="straightConnector1">
            <a:avLst/>
          </a:prstGeom>
          <a:ln w="158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Na čem záleží?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Mezinárodní kontext</a:t>
            </a:r>
          </a:p>
          <a:p>
            <a:r>
              <a:rPr lang="cs-CZ" dirty="0" smtClean="0"/>
              <a:t>Národní kontext</a:t>
            </a:r>
          </a:p>
          <a:p>
            <a:r>
              <a:rPr lang="cs-CZ" dirty="0" smtClean="0"/>
              <a:t>Profesionální zájmy</a:t>
            </a:r>
          </a:p>
          <a:p>
            <a:r>
              <a:rPr lang="cs-CZ" dirty="0" smtClean="0"/>
              <a:t>Osobnosti</a:t>
            </a:r>
          </a:p>
          <a:p>
            <a:r>
              <a:rPr lang="cs-CZ" dirty="0" smtClean="0"/>
              <a:t>Rozsudek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3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K zamyšlení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Individuální spravedlnost nebo ústavní?</a:t>
            </a:r>
          </a:p>
          <a:p>
            <a:r>
              <a:rPr lang="cs-CZ" dirty="0" smtClean="0"/>
              <a:t>Ochrana základních práv nebo „progresivní interpretace“? </a:t>
            </a:r>
            <a:r>
              <a:rPr lang="cs-CZ" sz="2000" dirty="0" smtClean="0"/>
              <a:t>(problém rozšíření po konci studené války)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Margin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appreciation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Legitimita 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elegace </a:t>
            </a:r>
            <a:r>
              <a:rPr lang="cs-CZ" sz="2000" dirty="0" smtClean="0"/>
              <a:t>(</a:t>
            </a:r>
            <a:r>
              <a:rPr lang="cs-CZ" sz="2000" dirty="0" err="1" smtClean="0"/>
              <a:t>vs</a:t>
            </a:r>
            <a:r>
              <a:rPr lang="cs-CZ" sz="2000" dirty="0" smtClean="0"/>
              <a:t> centrální banky) </a:t>
            </a:r>
          </a:p>
          <a:p>
            <a:pPr lvl="1"/>
            <a:r>
              <a:rPr lang="cs-CZ" dirty="0" smtClean="0"/>
              <a:t>Odtrženost od domácí situace </a:t>
            </a:r>
          </a:p>
          <a:p>
            <a:pPr lvl="1"/>
            <a:r>
              <a:rPr lang="cs-CZ" dirty="0"/>
              <a:t>Odtrženost </a:t>
            </a:r>
            <a:r>
              <a:rPr lang="cs-CZ" dirty="0" smtClean="0"/>
              <a:t>od politického systému</a:t>
            </a:r>
          </a:p>
          <a:p>
            <a:pPr lvl="1"/>
            <a:r>
              <a:rPr lang="cs-CZ" dirty="0" smtClean="0"/>
              <a:t>Neodpovědnost</a:t>
            </a:r>
          </a:p>
          <a:p>
            <a:pPr lvl="1"/>
            <a:r>
              <a:rPr lang="cs-CZ" dirty="0" smtClean="0"/>
              <a:t>Lidskoprávní orgán </a:t>
            </a:r>
            <a:r>
              <a:rPr lang="cs-CZ" sz="2000" dirty="0" smtClean="0"/>
              <a:t>(LP experti)</a:t>
            </a:r>
            <a:endParaRPr lang="cs-CZ" sz="2000" dirty="0"/>
          </a:p>
        </p:txBody>
      </p:sp>
      <p:pic>
        <p:nvPicPr>
          <p:cNvPr id="4" name="Picture 14" descr="Human Rights Building -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70C0"/>
                </a:solidFill>
                <a:latin typeface="Calibri" pitchFamily="34" charset="0"/>
              </a:rPr>
              <a:t>Zdroje (výběr v ČJ)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6" y="1556792"/>
            <a:ext cx="5176670" cy="51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99080"/>
            <a:ext cx="5063232" cy="50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1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Proč vznikají mez. LP režimy?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A. </a:t>
            </a:r>
            <a:r>
              <a:rPr lang="cs-CZ" sz="2800" dirty="0" err="1"/>
              <a:t>Moravcsik</a:t>
            </a:r>
            <a:r>
              <a:rPr lang="cs-CZ" sz="2800" dirty="0"/>
              <a:t> (</a:t>
            </a:r>
            <a:r>
              <a:rPr lang="cs-CZ" sz="2800" i="1" dirty="0">
                <a:hlinkClick r:id="rId2"/>
              </a:rPr>
              <a:t>IO</a:t>
            </a:r>
            <a:r>
              <a:rPr lang="cs-CZ" sz="2800" dirty="0">
                <a:hlinkClick r:id="rId2"/>
              </a:rPr>
              <a:t>, 2000</a:t>
            </a:r>
            <a:r>
              <a:rPr lang="cs-CZ" sz="2800" dirty="0"/>
              <a:t>; </a:t>
            </a:r>
            <a:r>
              <a:rPr lang="cs-CZ" sz="2800" i="1" dirty="0">
                <a:hlinkClick r:id="rId2"/>
              </a:rPr>
              <a:t>EJIR</a:t>
            </a:r>
            <a:r>
              <a:rPr lang="cs-CZ" sz="2800" dirty="0">
                <a:hlinkClick r:id="rId2"/>
              </a:rPr>
              <a:t>, 1995</a:t>
            </a:r>
            <a:r>
              <a:rPr lang="cs-CZ" sz="2800" dirty="0"/>
              <a:t>)</a:t>
            </a:r>
          </a:p>
          <a:p>
            <a:r>
              <a:rPr lang="cs-CZ" sz="2800" b="1" dirty="0">
                <a:solidFill>
                  <a:schemeClr val="accent1"/>
                </a:solidFill>
              </a:rPr>
              <a:t>Proč by jakákoliv vláda preferovala zřízení efektivní nezávislé mezinárodní autority, která omezuje její domácí suverenitu?</a:t>
            </a:r>
          </a:p>
          <a:p>
            <a:pPr lvl="1"/>
            <a:r>
              <a:rPr lang="cs-CZ" sz="2400" dirty="0"/>
              <a:t>Realistický pohled</a:t>
            </a:r>
          </a:p>
          <a:p>
            <a:pPr lvl="1"/>
            <a:r>
              <a:rPr lang="cs-CZ" sz="2400" dirty="0"/>
              <a:t>Idealistický pohled</a:t>
            </a:r>
          </a:p>
          <a:p>
            <a:pPr lvl="1"/>
            <a:r>
              <a:rPr lang="cs-CZ" sz="2400" dirty="0"/>
              <a:t>„</a:t>
            </a:r>
            <a:r>
              <a:rPr lang="cs-CZ" sz="2400" dirty="0" err="1"/>
              <a:t>Republican</a:t>
            </a:r>
            <a:r>
              <a:rPr lang="cs-CZ" sz="2400" dirty="0"/>
              <a:t> </a:t>
            </a:r>
            <a:r>
              <a:rPr lang="cs-CZ" sz="2400" dirty="0" err="1"/>
              <a:t>liberalism</a:t>
            </a:r>
            <a:r>
              <a:rPr lang="cs-CZ" sz="2400" dirty="0"/>
              <a:t>“ – „</a:t>
            </a:r>
            <a:r>
              <a:rPr lang="cs-CZ" sz="2400" dirty="0" err="1"/>
              <a:t>domestic</a:t>
            </a:r>
            <a:r>
              <a:rPr lang="cs-CZ" sz="2400" dirty="0"/>
              <a:t>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self-interest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governments</a:t>
            </a:r>
            <a:r>
              <a:rPr lang="cs-CZ" sz="2400" dirty="0"/>
              <a:t>“, „</a:t>
            </a:r>
            <a:r>
              <a:rPr lang="cs-CZ" sz="2400" dirty="0" err="1"/>
              <a:t>lock</a:t>
            </a:r>
            <a:r>
              <a:rPr lang="cs-CZ" sz="2400" dirty="0"/>
              <a:t> in“. Když přínos redukce budoucí politické nejistoty </a:t>
            </a:r>
            <a:r>
              <a:rPr lang="en-US" sz="2400" dirty="0">
                <a:cs typeface="Times New Roman" pitchFamily="18" charset="0"/>
              </a:rPr>
              <a:t>&gt;</a:t>
            </a:r>
            <a:r>
              <a:rPr lang="cs-CZ" sz="2400" dirty="0">
                <a:cs typeface="Times New Roman" pitchFamily="18" charset="0"/>
              </a:rPr>
              <a:t> „</a:t>
            </a:r>
            <a:r>
              <a:rPr lang="cs-CZ" sz="2400" dirty="0" err="1">
                <a:cs typeface="Times New Roman" pitchFamily="18" charset="0"/>
              </a:rPr>
              <a:t>sovereignty</a:t>
            </a:r>
            <a:r>
              <a:rPr lang="cs-CZ" sz="2400" dirty="0">
                <a:cs typeface="Times New Roman" pitchFamily="18" charset="0"/>
              </a:rPr>
              <a:t> </a:t>
            </a:r>
            <a:r>
              <a:rPr lang="cs-CZ" sz="2400" dirty="0" err="1">
                <a:cs typeface="Times New Roman" pitchFamily="18" charset="0"/>
              </a:rPr>
              <a:t>costs</a:t>
            </a:r>
            <a:r>
              <a:rPr lang="cs-CZ" sz="2400" dirty="0" smtClean="0">
                <a:cs typeface="Times New Roman" pitchFamily="18" charset="0"/>
              </a:rPr>
              <a:t>“</a:t>
            </a:r>
          </a:p>
          <a:p>
            <a:pPr lvl="1"/>
            <a:endParaRPr lang="cs-CZ" sz="2400" dirty="0">
              <a:cs typeface="Times New Roman" pitchFamily="18" charset="0"/>
            </a:endParaRPr>
          </a:p>
          <a:p>
            <a:r>
              <a:rPr lang="cs-CZ" sz="2400" dirty="0" smtClean="0">
                <a:cs typeface="Times New Roman" pitchFamily="18" charset="0"/>
              </a:rPr>
              <a:t>Doporučeno: </a:t>
            </a:r>
            <a:r>
              <a:rPr lang="cs-CZ" sz="2400" dirty="0" err="1" smtClean="0">
                <a:cs typeface="Times New Roman" pitchFamily="18" charset="0"/>
                <a:hlinkClick r:id="rId3"/>
              </a:rPr>
              <a:t>Eric</a:t>
            </a:r>
            <a:r>
              <a:rPr lang="cs-CZ" sz="2400" dirty="0" smtClean="0">
                <a:cs typeface="Times New Roman" pitchFamily="18" charset="0"/>
                <a:hlinkClick r:id="rId3"/>
              </a:rPr>
              <a:t> VOETEN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967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24750" y="6524625"/>
            <a:ext cx="147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>
                <a:latin typeface="Arial" charset="0"/>
              </a:rPr>
              <a:t>Source: echr.coe.int</a:t>
            </a:r>
          </a:p>
        </p:txBody>
      </p:sp>
    </p:spTree>
    <p:extLst>
      <p:ext uri="{BB962C8B-B14F-4D97-AF65-F5344CB8AC3E}">
        <p14:creationId xmlns:p14="http://schemas.microsoft.com/office/powerpoint/2010/main" val="32829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21778\Desktop\EC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3961"/>
            <a:ext cx="6552728" cy="61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03848" y="13414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hlinkClick r:id="rId3" action="ppaction://hlinkfile"/>
              </a:rPr>
              <a:t>echr.coe.int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627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Evropská úmluva pro LP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6588"/>
            <a:ext cx="4343400" cy="4189412"/>
          </a:xfrm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00513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	Systém Evropské úmluvy o LP se stal nejefektivnějším mezinárodním mechanismem ochrany LP ve světě.</a:t>
            </a:r>
          </a:p>
          <a:p>
            <a:pPr eaLnBrk="1" hangingPunct="1">
              <a:buFontTx/>
              <a:buNone/>
            </a:pPr>
            <a:endParaRPr lang="cs-CZ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11. protokol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(1. 11. 1998)</a:t>
            </a:r>
          </a:p>
          <a:p>
            <a:pPr eaLnBrk="1" hangingPunct="1">
              <a:buFontTx/>
              <a:buNone/>
            </a:pP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14. </a:t>
            </a:r>
            <a:r>
              <a:rPr lang="cs-CZ" sz="28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rotokol 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(1. 6. 2010)</a:t>
            </a:r>
          </a:p>
        </p:txBody>
      </p:sp>
    </p:spTree>
    <p:extLst>
      <p:ext uri="{BB962C8B-B14F-4D97-AF65-F5344CB8AC3E}">
        <p14:creationId xmlns:p14="http://schemas.microsoft.com/office/powerpoint/2010/main" val="36714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Podání stížnosti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</a:t>
            </a:r>
          </a:p>
          <a:p>
            <a:r>
              <a:rPr lang="cs-CZ" dirty="0" smtClean="0"/>
              <a:t>Kdy</a:t>
            </a:r>
          </a:p>
          <a:p>
            <a:r>
              <a:rPr lang="cs-CZ" dirty="0" smtClean="0"/>
              <a:t>Kde</a:t>
            </a:r>
          </a:p>
          <a:p>
            <a:r>
              <a:rPr lang="cs-CZ" dirty="0" smtClean="0"/>
              <a:t>Jaká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24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ECHR – </a:t>
            </a:r>
            <a:r>
              <a:rPr lang="en-GB" dirty="0">
                <a:hlinkClick r:id="rId2"/>
              </a:rPr>
              <a:t>Analysis of Statistics </a:t>
            </a:r>
            <a:r>
              <a:rPr lang="en-GB" dirty="0" smtClean="0">
                <a:hlinkClick r:id="rId2"/>
              </a:rPr>
              <a:t>201</a:t>
            </a:r>
            <a:r>
              <a:rPr lang="cs-CZ" dirty="0" smtClean="0">
                <a:hlinkClick r:id="rId2"/>
              </a:rPr>
              <a:t>5</a:t>
            </a:r>
            <a:r>
              <a:rPr lang="en-GB" dirty="0" smtClean="0">
                <a:hlinkClick r:id="rId2"/>
              </a:rPr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" y="1107149"/>
            <a:ext cx="9118544" cy="54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6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606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ECHR – </a:t>
            </a:r>
            <a:r>
              <a:rPr lang="en-GB" dirty="0">
                <a:hlinkClick r:id="rId2"/>
              </a:rPr>
              <a:t>Analysis of Statistics 201</a:t>
            </a:r>
            <a:r>
              <a:rPr lang="cs-CZ" dirty="0">
                <a:hlinkClick r:id="rId2"/>
              </a:rPr>
              <a:t>5</a:t>
            </a:r>
            <a:r>
              <a:rPr lang="en-GB" dirty="0">
                <a:hlinkClick r:id="rId2"/>
              </a:rPr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142"/>
            <a:ext cx="9036496" cy="566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69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279</Words>
  <Application>Microsoft Office PowerPoint</Application>
  <PresentationFormat>Předvádění na obrazovce (4:3)</PresentationFormat>
  <Paragraphs>77</Paragraphs>
  <Slides>23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Evropský soud pro  lidská práva</vt:lpstr>
      <vt:lpstr>RE</vt:lpstr>
      <vt:lpstr>Proč vznikají mez. LP režimy?</vt:lpstr>
      <vt:lpstr>Prezentace aplikace PowerPoint</vt:lpstr>
      <vt:lpstr>Prezentace aplikace PowerPoint</vt:lpstr>
      <vt:lpstr>Evropská úmluva pro LP</vt:lpstr>
      <vt:lpstr>Podání stížnosti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čem záleží?</vt:lpstr>
      <vt:lpstr>K zamyšlení</vt:lpstr>
      <vt:lpstr>Zdroje (výběr v ČJ)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Evropský soud pro  lidská práva</dc:title>
  <dc:creator>Hubert Smekal</dc:creator>
  <cp:lastModifiedBy>Hubert Smekal</cp:lastModifiedBy>
  <cp:revision>17</cp:revision>
  <dcterms:created xsi:type="dcterms:W3CDTF">2012-11-26T18:52:43Z</dcterms:created>
  <dcterms:modified xsi:type="dcterms:W3CDTF">2016-12-01T11:48:13Z</dcterms:modified>
</cp:coreProperties>
</file>