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81" r:id="rId4"/>
    <p:sldId id="268" r:id="rId5"/>
    <p:sldId id="272" r:id="rId6"/>
    <p:sldId id="273" r:id="rId7"/>
    <p:sldId id="274" r:id="rId8"/>
    <p:sldId id="275" r:id="rId9"/>
    <p:sldId id="276" r:id="rId10"/>
    <p:sldId id="277" r:id="rId11"/>
    <p:sldId id="282" r:id="rId12"/>
    <p:sldId id="28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07407-8015-445A-85F6-D47A273EDD3B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B95EB-3638-48E3-831C-020A5B9BE0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7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7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4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9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1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48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6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29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73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2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CE937-4294-4879-B7FB-749ADC0B75EE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6538-90F1-48DA-B11D-759E5220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1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smekal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leo.oxfordjournals.org/content/early/2013/07/22/jleo.ewt008.shor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 smtClean="0">
                <a:solidFill>
                  <a:schemeClr val="accent3">
                    <a:lumMod val="75000"/>
                  </a:schemeClr>
                </a:solidFill>
              </a:rPr>
              <a:t>Soudy</a:t>
            </a:r>
            <a:endParaRPr lang="cs-CZ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Hubert Smekal</a:t>
            </a:r>
          </a:p>
          <a:p>
            <a:r>
              <a:rPr lang="cs-CZ" sz="2400" dirty="0" smtClean="0">
                <a:solidFill>
                  <a:schemeClr val="tx1"/>
                </a:solidFill>
                <a:hlinkClick r:id="rId2"/>
              </a:rPr>
              <a:t>hsmekal@fss.muni.cz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EVS441 Judicializace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22. září 2016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02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Soudní tvorba práva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behavioral</a:t>
            </a:r>
            <a:r>
              <a:rPr lang="cs-CZ" dirty="0" smtClean="0"/>
              <a:t>“ studie</a:t>
            </a:r>
          </a:p>
          <a:p>
            <a:endParaRPr lang="cs-CZ" dirty="0"/>
          </a:p>
          <a:p>
            <a:r>
              <a:rPr lang="cs-CZ" dirty="0" smtClean="0"/>
              <a:t>Odvolání</a:t>
            </a:r>
          </a:p>
          <a:p>
            <a:pPr lvl="1"/>
            <a:r>
              <a:rPr lang="cs-CZ" dirty="0" smtClean="0"/>
              <a:t>Proč? (Hierarchie - informace</a:t>
            </a:r>
            <a:r>
              <a:rPr lang="cs-CZ" smtClean="0"/>
              <a:t>, kontrola)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45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Ústavní soudnictví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Koncentrované</a:t>
            </a:r>
          </a:p>
          <a:p>
            <a:r>
              <a:rPr lang="cs-CZ" dirty="0" smtClean="0"/>
              <a:t>Rozptýlené</a:t>
            </a:r>
          </a:p>
          <a:p>
            <a:endParaRPr lang="cs-CZ" dirty="0"/>
          </a:p>
          <a:p>
            <a:r>
              <a:rPr lang="cs-CZ" dirty="0" smtClean="0"/>
              <a:t>Předběžné</a:t>
            </a:r>
          </a:p>
          <a:p>
            <a:r>
              <a:rPr lang="cs-CZ" dirty="0" smtClean="0"/>
              <a:t>Následné</a:t>
            </a:r>
          </a:p>
          <a:p>
            <a:endParaRPr lang="cs-CZ" dirty="0"/>
          </a:p>
          <a:p>
            <a:r>
              <a:rPr lang="cs-CZ" dirty="0" smtClean="0"/>
              <a:t>Abstraktní</a:t>
            </a:r>
          </a:p>
          <a:p>
            <a:r>
              <a:rPr lang="cs-CZ" dirty="0" smtClean="0"/>
              <a:t>Konkrétní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014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1" y="260648"/>
            <a:ext cx="7489458" cy="603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264188" y="6453336"/>
            <a:ext cx="2700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hlinkClick r:id="rId3"/>
              </a:rPr>
              <a:t>Ginsburg</a:t>
            </a:r>
            <a:r>
              <a:rPr lang="cs-CZ" sz="1400" dirty="0" smtClean="0">
                <a:hlinkClick r:id="rId3"/>
              </a:rPr>
              <a:t> – </a:t>
            </a:r>
            <a:r>
              <a:rPr lang="cs-CZ" sz="1400" dirty="0" err="1" smtClean="0">
                <a:hlinkClick r:id="rId3"/>
              </a:rPr>
              <a:t>Versteeg</a:t>
            </a:r>
            <a:r>
              <a:rPr lang="cs-CZ" sz="1400" dirty="0" smtClean="0">
                <a:hlinkClick r:id="rId3"/>
              </a:rPr>
              <a:t> 2013, </a:t>
            </a:r>
            <a:r>
              <a:rPr lang="cs-CZ" sz="1400" i="1" dirty="0" smtClean="0">
                <a:hlinkClick r:id="rId3"/>
              </a:rPr>
              <a:t>JLEO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681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Roviny: soudy - politika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29166"/>
              </p:ext>
            </p:extLst>
          </p:nvPr>
        </p:nvGraphicFramePr>
        <p:xfrm>
          <a:off x="1547664" y="2420888"/>
          <a:ext cx="5976664" cy="3168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304"/>
                <a:gridCol w="1500523"/>
                <a:gridCol w="2162837"/>
              </a:tblGrid>
              <a:tr h="10560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solidFill>
                            <a:schemeClr val="accent1"/>
                          </a:solidFill>
                          <a:effectLst/>
                          <a:latin typeface="Cambria" pitchFamily="18" charset="0"/>
                        </a:rPr>
                        <a:t>Politika / Soud</a:t>
                      </a:r>
                      <a:endParaRPr lang="cs-CZ" sz="2800" b="1" i="0" u="none" strike="noStrike" dirty="0">
                        <a:solidFill>
                          <a:schemeClr val="accent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>
                          <a:effectLst/>
                          <a:latin typeface="Cambria" pitchFamily="18" charset="0"/>
                        </a:rPr>
                        <a:t>Národní</a:t>
                      </a:r>
                      <a:endParaRPr lang="cs-CZ" sz="28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Mezinárodní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60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60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Mezinárodní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6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Roviny: soudy – aplikované právo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803739"/>
              </p:ext>
            </p:extLst>
          </p:nvPr>
        </p:nvGraphicFramePr>
        <p:xfrm>
          <a:off x="1547664" y="2348880"/>
          <a:ext cx="5976664" cy="3168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304"/>
                <a:gridCol w="1500523"/>
                <a:gridCol w="2162837"/>
              </a:tblGrid>
              <a:tr h="1056068"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Cambria" pitchFamily="18" charset="0"/>
                        </a:rPr>
                        <a:t>          Právo</a:t>
                      </a:r>
                    </a:p>
                    <a:p>
                      <a:pPr algn="l" fontAlgn="b"/>
                      <a:r>
                        <a:rPr lang="cs-CZ" sz="2800" b="1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Cambria" pitchFamily="18" charset="0"/>
                        </a:rPr>
                        <a:t>    </a:t>
                      </a:r>
                      <a:r>
                        <a:rPr lang="cs-CZ" sz="2800" b="1" u="none" strike="noStrike" dirty="0" smtClean="0">
                          <a:solidFill>
                            <a:schemeClr val="accent1"/>
                          </a:solidFill>
                          <a:effectLst/>
                          <a:latin typeface="Cambria" pitchFamily="18" charset="0"/>
                        </a:rPr>
                        <a:t>Soud</a:t>
                      </a:r>
                      <a:endParaRPr lang="cs-CZ" sz="2800" b="1" i="0" u="none" strike="noStrike" dirty="0">
                        <a:solidFill>
                          <a:schemeClr val="accent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Mezinárodní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60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5606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Mezinárodní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  <a:latin typeface="Cambria" pitchFamily="18" charset="0"/>
                        </a:rPr>
                        <a:t> 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12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Ideální typ soudů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Nezávislý soudce aplikující</a:t>
            </a:r>
          </a:p>
          <a:p>
            <a:r>
              <a:rPr lang="cs-CZ" dirty="0"/>
              <a:t>e</a:t>
            </a:r>
            <a:r>
              <a:rPr lang="cs-CZ" dirty="0" smtClean="0"/>
              <a:t>xistující právní normu po</a:t>
            </a:r>
          </a:p>
          <a:p>
            <a:r>
              <a:rPr lang="cs-CZ" dirty="0" err="1"/>
              <a:t>a</a:t>
            </a:r>
            <a:r>
              <a:rPr lang="cs-CZ" dirty="0" err="1" smtClean="0"/>
              <a:t>dversárním</a:t>
            </a:r>
            <a:r>
              <a:rPr lang="cs-CZ" dirty="0" smtClean="0"/>
              <a:t> procesu</a:t>
            </a:r>
          </a:p>
          <a:p>
            <a:r>
              <a:rPr lang="cs-CZ" dirty="0"/>
              <a:t>v</a:t>
            </a:r>
            <a:r>
              <a:rPr lang="cs-CZ" dirty="0" smtClean="0"/>
              <a:t>ydá </a:t>
            </a:r>
            <a:r>
              <a:rPr lang="cs-CZ" dirty="0" err="1" smtClean="0"/>
              <a:t>dichotomní</a:t>
            </a:r>
            <a:r>
              <a:rPr lang="cs-CZ" dirty="0" smtClean="0"/>
              <a:t> rozhodnutí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88024" y="6453336"/>
            <a:ext cx="4176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 (včetně následujících snímků): </a:t>
            </a:r>
            <a:r>
              <a:rPr lang="cs-CZ" sz="1200" dirty="0" err="1" smtClean="0"/>
              <a:t>Shapiro</a:t>
            </a:r>
            <a:r>
              <a:rPr lang="cs-CZ" sz="1200" dirty="0" smtClean="0"/>
              <a:t> (1986): </a:t>
            </a:r>
            <a:r>
              <a:rPr lang="cs-CZ" sz="1200" dirty="0" err="1" smtClean="0"/>
              <a:t>Courts</a:t>
            </a:r>
            <a:r>
              <a:rPr lang="cs-CZ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1548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Logika triády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politické legitimity</a:t>
            </a:r>
          </a:p>
          <a:p>
            <a:r>
              <a:rPr lang="cs-CZ" dirty="0" smtClean="0"/>
              <a:t>Snaha soudů o zachování zdání rovnosti</a:t>
            </a:r>
          </a:p>
          <a:p>
            <a:endParaRPr lang="cs-CZ" dirty="0"/>
          </a:p>
          <a:p>
            <a:r>
              <a:rPr lang="cs-CZ" dirty="0" smtClean="0"/>
              <a:t>Důležitý prvek – Souhlas:</a:t>
            </a:r>
          </a:p>
          <a:p>
            <a:pPr marL="457200" lvl="1" indent="0">
              <a:buNone/>
            </a:pPr>
            <a:r>
              <a:rPr lang="cs-CZ" dirty="0" smtClean="0"/>
              <a:t>1) na normě</a:t>
            </a:r>
          </a:p>
          <a:p>
            <a:pPr marL="457200" lvl="1" indent="0">
              <a:buNone/>
            </a:pPr>
            <a:r>
              <a:rPr lang="cs-CZ" dirty="0" smtClean="0"/>
              <a:t>2) na soudci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Proč bych měl uposlechnout?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81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Způsoby řešení sporů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700" b="1" dirty="0" smtClean="0">
                <a:solidFill>
                  <a:schemeClr val="accent3">
                    <a:lumMod val="75000"/>
                  </a:schemeClr>
                </a:solidFill>
              </a:rPr>
              <a:t>(různý mix souhlasu a donucení)</a:t>
            </a:r>
            <a:endParaRPr lang="cs-CZ" sz="27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Zprostředkovatel</a:t>
            </a:r>
          </a:p>
          <a:p>
            <a:r>
              <a:rPr lang="cs-CZ" dirty="0" smtClean="0"/>
              <a:t>Mediátor</a:t>
            </a:r>
          </a:p>
          <a:p>
            <a:r>
              <a:rPr lang="cs-CZ" dirty="0" smtClean="0"/>
              <a:t>Rozhodce</a:t>
            </a:r>
          </a:p>
          <a:p>
            <a:r>
              <a:rPr lang="cs-CZ" dirty="0" smtClean="0"/>
              <a:t>Soudce</a:t>
            </a:r>
          </a:p>
          <a:p>
            <a:endParaRPr lang="cs-CZ" dirty="0"/>
          </a:p>
          <a:p>
            <a:r>
              <a:rPr lang="cs-CZ" dirty="0" smtClean="0"/>
              <a:t>Nástroje jednotlivých postav?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849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Právo a úřad namísto souhlasu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Rostoucí komplexnost</a:t>
            </a:r>
          </a:p>
          <a:p>
            <a:pPr lvl="1"/>
            <a:r>
              <a:rPr lang="cs-CZ" dirty="0" smtClean="0"/>
              <a:t>Neefektivní mít nová pravidla pro stejný druh vztahů</a:t>
            </a:r>
          </a:p>
          <a:p>
            <a:pPr lvl="1"/>
            <a:r>
              <a:rPr lang="cs-CZ" dirty="0" smtClean="0"/>
              <a:t>Kam jít? Papua – vlastník prasat („big man“) – proč?</a:t>
            </a:r>
          </a:p>
          <a:p>
            <a:pPr lvl="1"/>
            <a:endParaRPr lang="cs-CZ" dirty="0"/>
          </a:p>
          <a:p>
            <a:r>
              <a:rPr lang="cs-CZ" dirty="0" smtClean="0"/>
              <a:t>Ale – destabilizační prvek:</a:t>
            </a:r>
          </a:p>
          <a:p>
            <a:pPr lvl="1"/>
            <a:r>
              <a:rPr lang="cs-CZ" dirty="0" smtClean="0"/>
              <a:t>Nutnost přesvědčit, že 2 </a:t>
            </a:r>
            <a:r>
              <a:rPr lang="cs-CZ" dirty="0" err="1" smtClean="0"/>
              <a:t>vs</a:t>
            </a:r>
            <a:r>
              <a:rPr lang="cs-CZ" dirty="0" smtClean="0"/>
              <a:t> 1 není nespravedlivé</a:t>
            </a:r>
          </a:p>
          <a:p>
            <a:pPr lvl="1"/>
            <a:r>
              <a:rPr lang="cs-CZ" dirty="0" smtClean="0"/>
              <a:t>Neutrální právo + neutrální soudce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24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Soudy a mediace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Nejlépe když předmět sporu dělitelný (oko za oko?)</a:t>
            </a:r>
          </a:p>
          <a:p>
            <a:r>
              <a:rPr lang="cs-CZ" dirty="0" smtClean="0"/>
              <a:t>Výhody?</a:t>
            </a:r>
          </a:p>
          <a:p>
            <a:r>
              <a:rPr lang="cs-CZ" dirty="0" smtClean="0"/>
              <a:t>Většina „případů“ – hrozba soudem</a:t>
            </a:r>
          </a:p>
          <a:p>
            <a:r>
              <a:rPr lang="cs-CZ" dirty="0" smtClean="0"/>
              <a:t>Soudy drahé a pomalé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5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Sociální kontrola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(trestní právo)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Nezávislý soud (?)</a:t>
            </a:r>
          </a:p>
          <a:p>
            <a:r>
              <a:rPr lang="cs-CZ" dirty="0" err="1" smtClean="0"/>
              <a:t>Preexistující</a:t>
            </a:r>
            <a:r>
              <a:rPr lang="cs-CZ" dirty="0" smtClean="0"/>
              <a:t> norma (?)</a:t>
            </a:r>
          </a:p>
          <a:p>
            <a:endParaRPr lang="cs-CZ" dirty="0"/>
          </a:p>
          <a:p>
            <a:r>
              <a:rPr lang="cs-CZ" dirty="0" smtClean="0"/>
              <a:t>Soudnictví a správa – upevnění kontroly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7211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227</Words>
  <Application>Microsoft Office PowerPoint</Application>
  <PresentationFormat>Předvádění na obrazovce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Soudy</vt:lpstr>
      <vt:lpstr>Roviny: soudy - politika</vt:lpstr>
      <vt:lpstr>Roviny: soudy – aplikované právo</vt:lpstr>
      <vt:lpstr>Ideální typ soudů</vt:lpstr>
      <vt:lpstr>Logika triády</vt:lpstr>
      <vt:lpstr>Způsoby řešení sporů (různý mix souhlasu a donucení)</vt:lpstr>
      <vt:lpstr>Právo a úřad namísto souhlasu</vt:lpstr>
      <vt:lpstr>Soudy a mediace</vt:lpstr>
      <vt:lpstr>Sociální kontrola (trestní právo)</vt:lpstr>
      <vt:lpstr>Soudní tvorba práva</vt:lpstr>
      <vt:lpstr>Ústavní soudnictví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Soudy</dc:title>
  <dc:creator>Hubert Smekal</dc:creator>
  <cp:lastModifiedBy>Hubert Smekal</cp:lastModifiedBy>
  <cp:revision>36</cp:revision>
  <dcterms:created xsi:type="dcterms:W3CDTF">2011-09-29T12:30:05Z</dcterms:created>
  <dcterms:modified xsi:type="dcterms:W3CDTF">2016-10-06T12:51:00Z</dcterms:modified>
</cp:coreProperties>
</file>