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5" r:id="rId3"/>
    <p:sldId id="266" r:id="rId4"/>
    <p:sldId id="279" r:id="rId5"/>
    <p:sldId id="289" r:id="rId6"/>
    <p:sldId id="290" r:id="rId7"/>
    <p:sldId id="264" r:id="rId8"/>
    <p:sldId id="278" r:id="rId9"/>
    <p:sldId id="282" r:id="rId10"/>
    <p:sldId id="280" r:id="rId11"/>
    <p:sldId id="281" r:id="rId12"/>
    <p:sldId id="283" r:id="rId13"/>
    <p:sldId id="284" r:id="rId14"/>
    <p:sldId id="292" r:id="rId15"/>
    <p:sldId id="285" r:id="rId16"/>
    <p:sldId id="286" r:id="rId17"/>
    <p:sldId id="287" r:id="rId18"/>
    <p:sldId id="288" r:id="rId19"/>
    <p:sldId id="291" r:id="rId20"/>
    <p:sldId id="294" r:id="rId21"/>
    <p:sldId id="296" r:id="rId22"/>
    <p:sldId id="297" r:id="rId23"/>
  </p:sldIdLst>
  <p:sldSz cx="9144000" cy="6858000" type="screen4x3"/>
  <p:notesSz cx="9869488" cy="67357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4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6779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90426" y="0"/>
            <a:ext cx="4276779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43D61A-72AB-4811-9868-D4BEA3680360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397806"/>
            <a:ext cx="4276779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90426" y="6397806"/>
            <a:ext cx="4276779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43ECE7-102F-4EFB-98D3-805040C9AE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3375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6779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590426" y="0"/>
            <a:ext cx="4276779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707407-8015-445A-85F6-D47A273EDD3B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4825"/>
            <a:ext cx="3370262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86950" y="3199487"/>
            <a:ext cx="7895590" cy="303109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6397806"/>
            <a:ext cx="4276779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590426" y="6397806"/>
            <a:ext cx="4276779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1B95EB-3638-48E3-831C-020A5B9BE0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7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B95EB-3638-48E3-831C-020A5B9BE08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894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B95EB-3638-48E3-831C-020A5B9BE08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509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E937-4294-4879-B7FB-749ADC0B75EE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6538-90F1-48DA-B11D-759E5220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074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E937-4294-4879-B7FB-749ADC0B75EE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6538-90F1-48DA-B11D-759E5220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843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E937-4294-4879-B7FB-749ADC0B75EE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6538-90F1-48DA-B11D-759E5220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891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E937-4294-4879-B7FB-749ADC0B75EE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6538-90F1-48DA-B11D-759E5220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894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E937-4294-4879-B7FB-749ADC0B75EE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6538-90F1-48DA-B11D-759E5220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713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E937-4294-4879-B7FB-749ADC0B75EE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6538-90F1-48DA-B11D-759E5220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485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E937-4294-4879-B7FB-749ADC0B75EE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6538-90F1-48DA-B11D-759E5220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465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E937-4294-4879-B7FB-749ADC0B75EE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6538-90F1-48DA-B11D-759E5220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229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E937-4294-4879-B7FB-749ADC0B75EE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6538-90F1-48DA-B11D-759E5220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7733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E937-4294-4879-B7FB-749ADC0B75EE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6538-90F1-48DA-B11D-759E5220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2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E937-4294-4879-B7FB-749ADC0B75EE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6538-90F1-48DA-B11D-759E5220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29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CE937-4294-4879-B7FB-749ADC0B75EE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46538-90F1-48DA-B11D-759E5220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413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smekal@fss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jleo.oxfordjournals.org/content/early/2013/07/22/jleo.ewt008.short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w.harvard.edu/faculty/ramseyer/jlspuzzling.pdf" TargetMode="External"/><Relationship Id="rId2" Type="http://schemas.openxmlformats.org/officeDocument/2006/relationships/hyperlink" Target="http://www.wcfia.harvard.edu/sites/default/files/Ginsburg200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pository.law.indiana.edu/cgi/viewcontent.cgi?article=1276&amp;context=ijgls" TargetMode="External"/><Relationship Id="rId5" Type="http://schemas.openxmlformats.org/officeDocument/2006/relationships/hyperlink" Target="http://www.nber.org/papers/w0110.pdf" TargetMode="External"/><Relationship Id="rId4" Type="http://schemas.openxmlformats.org/officeDocument/2006/relationships/hyperlink" Target="http://www.law.harvard.edu/faculty/ramseyer/apsrjudges.pdf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w.uchicago.edu/files/files/15.RAP_.Judges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eblaw.usc.edu/assets/docs/Whats_Law.pdf" TargetMode="External"/><Relationship Id="rId2" Type="http://schemas.openxmlformats.org/officeDocument/2006/relationships/hyperlink" Target="http://www.jstor.org/stable/pdfplus/449201.pdf?acceptTC=true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epstein.usc.edu/research/courses.judpol.Dahl.pdf" TargetMode="External"/><Relationship Id="rId2" Type="http://schemas.openxmlformats.org/officeDocument/2006/relationships/hyperlink" Target="http://lsolum.typepad.com/legaltheory/2012/09/legal-theory-lexicon-the-counter-majoritarian-difficulty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uardian.co.uk/law/2011/oct/02/formula-justice-bayes-theorem-miscarriag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times.com/2011/05/24/us/24scotus.htm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blogs.kqed.org/" TargetMode="Externa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jleo.oxfordjournals.org/content/early/2013/07/22/jleo.ewt008.short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6000" b="1" dirty="0" smtClean="0">
                <a:solidFill>
                  <a:schemeClr val="accent3">
                    <a:lumMod val="75000"/>
                  </a:schemeClr>
                </a:solidFill>
              </a:rPr>
              <a:t>Soudy</a:t>
            </a:r>
            <a:endParaRPr lang="cs-CZ" sz="6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Hubert Smekal</a:t>
            </a:r>
          </a:p>
          <a:p>
            <a:r>
              <a:rPr lang="cs-CZ" sz="2400" dirty="0" smtClean="0">
                <a:solidFill>
                  <a:schemeClr val="tx1"/>
                </a:solidFill>
                <a:hlinkClick r:id="rId3"/>
              </a:rPr>
              <a:t>hsmekal@fss.muni.cz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EVS441 Judicializace</a:t>
            </a:r>
          </a:p>
          <a:p>
            <a:r>
              <a:rPr lang="cs-CZ" dirty="0">
                <a:solidFill>
                  <a:schemeClr val="tx1"/>
                </a:solidFill>
              </a:rPr>
              <a:t>6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  <a:r>
              <a:rPr lang="cs-CZ" dirty="0" smtClean="0">
                <a:solidFill>
                  <a:schemeClr val="tx1"/>
                </a:solidFill>
              </a:rPr>
              <a:t>října </a:t>
            </a:r>
            <a:r>
              <a:rPr lang="cs-CZ" dirty="0" smtClean="0">
                <a:solidFill>
                  <a:schemeClr val="tx1"/>
                </a:solidFill>
              </a:rPr>
              <a:t>2016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028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chemeClr val="accent3"/>
                </a:solidFill>
              </a:rPr>
              <a:t>Výzkum soudů</a:t>
            </a:r>
            <a:endParaRPr lang="cs-CZ" b="1" dirty="0">
              <a:solidFill>
                <a:schemeClr val="accent3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061048"/>
          </a:xfrm>
        </p:spPr>
        <p:txBody>
          <a:bodyPr/>
          <a:lstStyle/>
          <a:p>
            <a:r>
              <a:rPr lang="cs-CZ" dirty="0" err="1" smtClean="0"/>
              <a:t>Judicial</a:t>
            </a:r>
            <a:r>
              <a:rPr lang="cs-CZ" dirty="0" smtClean="0"/>
              <a:t> </a:t>
            </a:r>
            <a:r>
              <a:rPr lang="cs-CZ" dirty="0" err="1" smtClean="0"/>
              <a:t>Politics</a:t>
            </a:r>
            <a:endParaRPr lang="cs-CZ" dirty="0" smtClean="0"/>
          </a:p>
          <a:p>
            <a:r>
              <a:rPr lang="cs-CZ" dirty="0" smtClean="0"/>
              <a:t>Právo a společnost</a:t>
            </a:r>
          </a:p>
          <a:p>
            <a:r>
              <a:rPr lang="cs-CZ" dirty="0" smtClean="0"/>
              <a:t>Srovnávací a mezinárodní právo a soudy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806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3"/>
                </a:solidFill>
              </a:rPr>
              <a:t>Výzkum soudů – přínos sociálních věd</a:t>
            </a:r>
            <a:endParaRPr lang="cs-CZ" b="1" dirty="0">
              <a:solidFill>
                <a:schemeClr val="accent3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061048"/>
          </a:xfrm>
        </p:spPr>
        <p:txBody>
          <a:bodyPr/>
          <a:lstStyle/>
          <a:p>
            <a:r>
              <a:rPr lang="cs-CZ" dirty="0" smtClean="0"/>
              <a:t>Co ovlivňuje postavení soudů v politickém systému?</a:t>
            </a:r>
          </a:p>
          <a:p>
            <a:r>
              <a:rPr lang="cs-CZ" dirty="0" smtClean="0"/>
              <a:t>Co ovlivňuje rozhodování soudu?</a:t>
            </a:r>
          </a:p>
          <a:p>
            <a:r>
              <a:rPr lang="cs-CZ" dirty="0"/>
              <a:t>Co ovlivňuje </a:t>
            </a:r>
            <a:r>
              <a:rPr lang="cs-CZ" dirty="0" smtClean="0"/>
              <a:t>soudce při rozhodování?</a:t>
            </a:r>
          </a:p>
        </p:txBody>
      </p:sp>
    </p:spTree>
    <p:extLst>
      <p:ext uri="{BB962C8B-B14F-4D97-AF65-F5344CB8AC3E}">
        <p14:creationId xmlns:p14="http://schemas.microsoft.com/office/powerpoint/2010/main" val="378891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Proč nezávislý soudní přezkum?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b="1" dirty="0" smtClean="0"/>
              <a:t>Teorie</a:t>
            </a:r>
          </a:p>
          <a:p>
            <a:r>
              <a:rPr lang="en-GB" sz="2600" dirty="0" smtClean="0"/>
              <a:t>Ideational</a:t>
            </a:r>
          </a:p>
          <a:p>
            <a:r>
              <a:rPr lang="en-GB" sz="2600" dirty="0" smtClean="0"/>
              <a:t>Coordination and Commitment</a:t>
            </a:r>
          </a:p>
          <a:p>
            <a:r>
              <a:rPr lang="en-GB" sz="2600" dirty="0" smtClean="0"/>
              <a:t>Electoral Market</a:t>
            </a:r>
          </a:p>
          <a:p>
            <a:r>
              <a:rPr lang="en-GB" sz="2600" dirty="0" smtClean="0"/>
              <a:t>Diffusion</a:t>
            </a:r>
            <a:endParaRPr lang="en-GB" sz="26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56176" y="1556792"/>
            <a:ext cx="270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hlinkClick r:id="rId2"/>
              </a:rPr>
              <a:t>Ginsburg</a:t>
            </a:r>
            <a:r>
              <a:rPr lang="cs-CZ" sz="1400" dirty="0" smtClean="0">
                <a:hlinkClick r:id="rId2"/>
              </a:rPr>
              <a:t> – </a:t>
            </a:r>
            <a:r>
              <a:rPr lang="cs-CZ" sz="1400" dirty="0" err="1" smtClean="0">
                <a:hlinkClick r:id="rId2"/>
              </a:rPr>
              <a:t>Versteeg</a:t>
            </a:r>
            <a:r>
              <a:rPr lang="cs-CZ" sz="1400" dirty="0" smtClean="0">
                <a:hlinkClick r:id="rId2"/>
              </a:rPr>
              <a:t> 2013, </a:t>
            </a:r>
            <a:r>
              <a:rPr lang="cs-CZ" sz="1400" i="1" dirty="0" smtClean="0">
                <a:hlinkClick r:id="rId2"/>
              </a:rPr>
              <a:t>JLEO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23397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Proč nezávislý soudní přezkum?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>
                <a:solidFill>
                  <a:schemeClr val="accent3">
                    <a:lumMod val="50000"/>
                  </a:schemeClr>
                </a:solidFill>
                <a:hlinkClick r:id="rId2"/>
              </a:rPr>
              <a:t>Ginsburg</a:t>
            </a:r>
            <a:r>
              <a:rPr lang="cs-CZ" dirty="0" smtClean="0"/>
              <a:t>: zvýšená politická nejistota vede k přijetí soudního přezkumu za účelem ochrany ústavního vyjednávání </a:t>
            </a:r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cs-CZ" sz="2400" dirty="0" err="1" smtClean="0">
                <a:solidFill>
                  <a:schemeClr val="accent3">
                    <a:lumMod val="50000"/>
                  </a:schemeClr>
                </a:solidFill>
              </a:rPr>
              <a:t>insurance</a:t>
            </a:r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</a:rPr>
              <a:t> thesis)</a:t>
            </a:r>
          </a:p>
          <a:p>
            <a:r>
              <a:rPr lang="cs-CZ" dirty="0" err="1" smtClean="0">
                <a:solidFill>
                  <a:schemeClr val="accent3">
                    <a:lumMod val="50000"/>
                  </a:schemeClr>
                </a:solidFill>
                <a:hlinkClick r:id="rId3"/>
              </a:rPr>
              <a:t>Ramseyer</a:t>
            </a:r>
            <a:r>
              <a:rPr lang="cs-CZ" dirty="0" smtClean="0"/>
              <a:t>: nezávislý soud bude podporován politiky, pokud riziko, že prohrají v příštích volbách </a:t>
            </a:r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</a:rPr>
              <a:t>(party </a:t>
            </a:r>
            <a:r>
              <a:rPr lang="cs-CZ" sz="2400" dirty="0" err="1" smtClean="0">
                <a:solidFill>
                  <a:schemeClr val="accent3">
                    <a:lumMod val="50000"/>
                  </a:schemeClr>
                </a:solidFill>
              </a:rPr>
              <a:t>competition</a:t>
            </a:r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</a:rPr>
              <a:t> thesis) </a:t>
            </a:r>
            <a:r>
              <a:rPr lang="cs-CZ" dirty="0" smtClean="0"/>
              <a:t>Čím fragmentovanější politika, tím odvážnější soud (</a:t>
            </a:r>
            <a:r>
              <a:rPr lang="cs-CZ" dirty="0" err="1" smtClean="0">
                <a:solidFill>
                  <a:schemeClr val="accent3">
                    <a:lumMod val="50000"/>
                  </a:schemeClr>
                </a:solidFill>
                <a:hlinkClick r:id="rId4"/>
              </a:rPr>
              <a:t>Ramseyer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  <a:hlinkClick r:id="rId4"/>
              </a:rPr>
              <a:t> 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  <a:hlinkClick r:id="rId4"/>
              </a:rPr>
              <a:t>– </a:t>
            </a:r>
            <a:r>
              <a:rPr lang="cs-CZ" dirty="0" err="1" smtClean="0">
                <a:solidFill>
                  <a:schemeClr val="accent3">
                    <a:lumMod val="50000"/>
                  </a:schemeClr>
                </a:solidFill>
                <a:hlinkClick r:id="rId4"/>
              </a:rPr>
              <a:t>Rasmusen</a:t>
            </a:r>
            <a:r>
              <a:rPr lang="cs-CZ" dirty="0" smtClean="0"/>
              <a:t>) </a:t>
            </a:r>
            <a:endParaRPr lang="cs-CZ" dirty="0" smtClean="0"/>
          </a:p>
          <a:p>
            <a:r>
              <a:rPr lang="cs-CZ" dirty="0" err="1" smtClean="0">
                <a:hlinkClick r:id="rId5"/>
              </a:rPr>
              <a:t>Landes</a:t>
            </a:r>
            <a:r>
              <a:rPr lang="cs-CZ" dirty="0" smtClean="0">
                <a:hlinkClick r:id="rId5"/>
              </a:rPr>
              <a:t> </a:t>
            </a:r>
            <a:r>
              <a:rPr lang="cs-CZ" dirty="0">
                <a:hlinkClick r:id="rId5"/>
              </a:rPr>
              <a:t>- Posner</a:t>
            </a:r>
            <a:r>
              <a:rPr lang="cs-CZ" dirty="0"/>
              <a:t>: „</a:t>
            </a:r>
            <a:r>
              <a:rPr lang="cs-CZ" dirty="0" err="1">
                <a:solidFill>
                  <a:schemeClr val="accent3">
                    <a:lumMod val="50000"/>
                  </a:schemeClr>
                </a:solidFill>
              </a:rPr>
              <a:t>credible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3">
                    <a:lumMod val="50000"/>
                  </a:schemeClr>
                </a:solidFill>
              </a:rPr>
              <a:t>commitments</a:t>
            </a:r>
            <a:r>
              <a:rPr lang="cs-CZ" dirty="0" smtClean="0"/>
              <a:t>“</a:t>
            </a:r>
            <a:endParaRPr lang="cs-CZ" dirty="0" smtClean="0"/>
          </a:p>
          <a:p>
            <a:r>
              <a:rPr lang="cs-CZ" dirty="0" err="1" smtClean="0">
                <a:solidFill>
                  <a:schemeClr val="accent3">
                    <a:lumMod val="50000"/>
                  </a:schemeClr>
                </a:solidFill>
                <a:hlinkClick r:id="rId6"/>
              </a:rPr>
              <a:t>Hirschl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cs-CZ" dirty="0" smtClean="0"/>
              <a:t>rozmach soudní moci je výsledkem ochrany zájmů strategických aktérů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2600" dirty="0" smtClean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cs-CZ" sz="2600" dirty="0" err="1" smtClean="0">
                <a:solidFill>
                  <a:schemeClr val="accent3">
                    <a:lumMod val="50000"/>
                  </a:schemeClr>
                </a:solidFill>
              </a:rPr>
              <a:t>theory</a:t>
            </a:r>
            <a:r>
              <a:rPr lang="cs-CZ" sz="2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2600" dirty="0" err="1" smtClean="0">
                <a:solidFill>
                  <a:schemeClr val="accent3">
                    <a:lumMod val="50000"/>
                  </a:schemeClr>
                </a:solidFill>
              </a:rPr>
              <a:t>of</a:t>
            </a:r>
            <a:r>
              <a:rPr lang="cs-CZ" sz="2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2600" dirty="0" err="1" smtClean="0">
                <a:solidFill>
                  <a:schemeClr val="accent3">
                    <a:lumMod val="50000"/>
                  </a:schemeClr>
                </a:solidFill>
              </a:rPr>
              <a:t>hegemonic</a:t>
            </a:r>
            <a:r>
              <a:rPr lang="cs-CZ" sz="2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2600" dirty="0" err="1" smtClean="0">
                <a:solidFill>
                  <a:schemeClr val="accent3">
                    <a:lumMod val="50000"/>
                  </a:schemeClr>
                </a:solidFill>
              </a:rPr>
              <a:t>preservation</a:t>
            </a:r>
            <a:r>
              <a:rPr lang="cs-CZ" sz="2600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endParaRPr lang="cs-CZ" sz="26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39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324100"/>
            <a:ext cx="9144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5508104" y="630932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Ferejohn</a:t>
            </a:r>
            <a:r>
              <a:rPr lang="cs-CZ" dirty="0" smtClean="0"/>
              <a:t> 2002, p. 56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0889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87624" y="2204864"/>
            <a:ext cx="662473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 </a:t>
            </a:r>
          </a:p>
          <a:p>
            <a:pPr lvl="0"/>
            <a:r>
              <a:rPr lang="cs-CZ" sz="3600" dirty="0" err="1"/>
              <a:t>B</a:t>
            </a:r>
            <a:r>
              <a:rPr lang="cs-CZ" sz="3600" baseline="-25000" dirty="0" err="1"/>
              <a:t>i</a:t>
            </a:r>
            <a:r>
              <a:rPr lang="cs-CZ" sz="3600" dirty="0"/>
              <a:t> – </a:t>
            </a:r>
            <a:r>
              <a:rPr lang="cs-CZ" sz="3600" dirty="0" err="1"/>
              <a:t>C</a:t>
            </a:r>
            <a:r>
              <a:rPr lang="cs-CZ" sz="3600" baseline="-25000" dirty="0" err="1"/>
              <a:t>i</a:t>
            </a:r>
            <a:r>
              <a:rPr lang="cs-CZ" sz="3600" baseline="-25000" dirty="0"/>
              <a:t> </a:t>
            </a:r>
            <a:r>
              <a:rPr lang="cs-CZ" sz="3600" dirty="0"/>
              <a:t>≥ 0</a:t>
            </a:r>
          </a:p>
          <a:p>
            <a:pPr lvl="0"/>
            <a:r>
              <a:rPr lang="cs-CZ" sz="3600" dirty="0" err="1"/>
              <a:t>B</a:t>
            </a:r>
            <a:r>
              <a:rPr lang="cs-CZ" sz="3600" baseline="-25000" dirty="0" err="1"/>
              <a:t>i</a:t>
            </a:r>
            <a:r>
              <a:rPr lang="cs-CZ" sz="3600" dirty="0"/>
              <a:t> – </a:t>
            </a:r>
            <a:r>
              <a:rPr lang="cs-CZ" sz="3600" dirty="0" err="1"/>
              <a:t>C</a:t>
            </a:r>
            <a:r>
              <a:rPr lang="cs-CZ" sz="3600" baseline="-25000" dirty="0" err="1"/>
              <a:t>i</a:t>
            </a:r>
            <a:r>
              <a:rPr lang="cs-CZ" sz="3600" baseline="-25000" dirty="0"/>
              <a:t> </a:t>
            </a:r>
            <a:r>
              <a:rPr lang="cs-CZ" sz="3600" dirty="0"/>
              <a:t>&lt; 0 a D</a:t>
            </a:r>
            <a:r>
              <a:rPr lang="cs-CZ" sz="3600" baseline="-25000" dirty="0"/>
              <a:t>i </a:t>
            </a:r>
            <a:r>
              <a:rPr lang="cs-CZ" sz="3600" dirty="0"/>
              <a:t>≥ </a:t>
            </a:r>
            <a:r>
              <a:rPr lang="cs-CZ" sz="3600" dirty="0" err="1"/>
              <a:t>C</a:t>
            </a:r>
            <a:r>
              <a:rPr lang="cs-CZ" sz="3600" baseline="-25000" dirty="0" err="1"/>
              <a:t>i</a:t>
            </a:r>
            <a:r>
              <a:rPr lang="cs-CZ" sz="3600" dirty="0"/>
              <a:t>– </a:t>
            </a:r>
            <a:r>
              <a:rPr lang="cs-CZ" sz="3600" dirty="0" err="1"/>
              <a:t>B</a:t>
            </a:r>
            <a:r>
              <a:rPr lang="cs-CZ" sz="3600" baseline="-25000" dirty="0" err="1"/>
              <a:t>i</a:t>
            </a:r>
            <a:endParaRPr lang="cs-CZ" sz="3600" dirty="0"/>
          </a:p>
          <a:p>
            <a:pPr lvl="0"/>
            <a:r>
              <a:rPr lang="cs-CZ" sz="3600" dirty="0" err="1"/>
              <a:t>B</a:t>
            </a:r>
            <a:r>
              <a:rPr lang="cs-CZ" sz="3600" baseline="-25000" dirty="0" err="1"/>
              <a:t>i</a:t>
            </a:r>
            <a:r>
              <a:rPr lang="cs-CZ" sz="3600" dirty="0"/>
              <a:t> – </a:t>
            </a:r>
            <a:r>
              <a:rPr lang="cs-CZ" sz="3600" dirty="0" err="1"/>
              <a:t>C</a:t>
            </a:r>
            <a:r>
              <a:rPr lang="cs-CZ" sz="3600" baseline="-25000" dirty="0" err="1"/>
              <a:t>i</a:t>
            </a:r>
            <a:r>
              <a:rPr lang="cs-CZ" sz="3600" baseline="-25000" dirty="0"/>
              <a:t> </a:t>
            </a:r>
            <a:r>
              <a:rPr lang="cs-CZ" sz="3600" dirty="0"/>
              <a:t>&lt; 0 a D</a:t>
            </a:r>
            <a:r>
              <a:rPr lang="cs-CZ" sz="3600" baseline="-25000" dirty="0"/>
              <a:t>i </a:t>
            </a:r>
            <a:r>
              <a:rPr lang="cs-CZ" sz="3600" dirty="0"/>
              <a:t>&lt; </a:t>
            </a:r>
            <a:r>
              <a:rPr lang="cs-CZ" sz="3600" dirty="0" err="1"/>
              <a:t>C</a:t>
            </a:r>
            <a:r>
              <a:rPr lang="cs-CZ" sz="3600" baseline="-25000" dirty="0" err="1"/>
              <a:t>i</a:t>
            </a:r>
            <a:r>
              <a:rPr lang="cs-CZ" sz="3600" dirty="0"/>
              <a:t>– </a:t>
            </a:r>
            <a:r>
              <a:rPr lang="cs-CZ" sz="3600" dirty="0" err="1"/>
              <a:t>B</a:t>
            </a:r>
            <a:r>
              <a:rPr lang="cs-CZ" sz="3600" baseline="-25000" dirty="0" err="1"/>
              <a:t>i</a:t>
            </a:r>
            <a:endParaRPr lang="cs-CZ" sz="3600" dirty="0"/>
          </a:p>
          <a:p>
            <a:endParaRPr lang="cs-CZ" sz="2800" dirty="0" smtClean="0"/>
          </a:p>
          <a:p>
            <a:r>
              <a:rPr lang="cs-CZ" sz="2000" dirty="0" smtClean="0"/>
              <a:t>Kde</a:t>
            </a:r>
            <a:r>
              <a:rPr lang="cs-CZ" sz="2000" dirty="0"/>
              <a:t>:</a:t>
            </a:r>
          </a:p>
          <a:p>
            <a:r>
              <a:rPr lang="cs-CZ" sz="2000" dirty="0" err="1"/>
              <a:t>B</a:t>
            </a:r>
            <a:r>
              <a:rPr lang="cs-CZ" sz="2000" baseline="-25000" dirty="0" err="1"/>
              <a:t>i</a:t>
            </a:r>
            <a:r>
              <a:rPr lang="cs-CZ" sz="2000" baseline="-25000" dirty="0"/>
              <a:t> </a:t>
            </a:r>
            <a:r>
              <a:rPr lang="cs-CZ" sz="2000" dirty="0"/>
              <a:t>= přínosy nezávislého soudu pro aktéra</a:t>
            </a:r>
          </a:p>
          <a:p>
            <a:r>
              <a:rPr lang="cs-CZ" sz="2000" dirty="0" err="1"/>
              <a:t>C</a:t>
            </a:r>
            <a:r>
              <a:rPr lang="cs-CZ" sz="2000" baseline="-25000" dirty="0" err="1"/>
              <a:t>i</a:t>
            </a:r>
            <a:r>
              <a:rPr lang="cs-CZ" sz="2000" dirty="0"/>
              <a:t> = náklady nezávislého soudu pro aktéra</a:t>
            </a:r>
          </a:p>
          <a:p>
            <a:r>
              <a:rPr lang="cs-CZ" sz="2000" dirty="0"/>
              <a:t>D</a:t>
            </a:r>
            <a:r>
              <a:rPr lang="cs-CZ" sz="2000" baseline="-25000" dirty="0"/>
              <a:t>i</a:t>
            </a:r>
            <a:r>
              <a:rPr lang="cs-CZ" sz="2000" dirty="0"/>
              <a:t> = náklady útoku na nezávislost soudu pro aktéra</a:t>
            </a: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457200" y="476672"/>
            <a:ext cx="8229600" cy="1143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600" b="1" dirty="0" smtClean="0">
                <a:solidFill>
                  <a:schemeClr val="accent3">
                    <a:lumMod val="75000"/>
                  </a:schemeClr>
                </a:solidFill>
              </a:rPr>
              <a:t>Udržení nezávislého soudního přezkumu?</a:t>
            </a:r>
            <a:endParaRPr lang="cs-CZ" sz="36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3736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Delegování: P – A teorie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chemeClr val="accent3">
                    <a:lumMod val="75000"/>
                  </a:schemeClr>
                </a:solidFill>
              </a:rPr>
              <a:t>Principal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 – </a:t>
            </a:r>
            <a:r>
              <a:rPr lang="cs-CZ" b="1" dirty="0" err="1" smtClean="0">
                <a:solidFill>
                  <a:schemeClr val="accent3">
                    <a:lumMod val="75000"/>
                  </a:schemeClr>
                </a:solidFill>
              </a:rPr>
              <a:t>Trustee</a:t>
            </a:r>
            <a:endParaRPr lang="cs-CZ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/>
            <a:r>
              <a:rPr lang="cs-CZ" dirty="0" err="1" smtClean="0"/>
              <a:t>Trustees</a:t>
            </a:r>
            <a:r>
              <a:rPr lang="cs-CZ" dirty="0" smtClean="0"/>
              <a:t>: vybráni díky své reputaci</a:t>
            </a:r>
          </a:p>
          <a:p>
            <a:pPr lvl="1"/>
            <a:r>
              <a:rPr lang="cs-CZ" dirty="0" smtClean="0"/>
              <a:t>Delegována moc činit rozhodnutí</a:t>
            </a:r>
          </a:p>
          <a:p>
            <a:pPr lvl="1"/>
            <a:r>
              <a:rPr lang="cs-CZ" dirty="0" smtClean="0"/>
              <a:t>Rozhodnutí činěna ku prospěchu poživatele</a:t>
            </a:r>
          </a:p>
          <a:p>
            <a:pPr lvl="1"/>
            <a:endParaRPr lang="cs-CZ" dirty="0"/>
          </a:p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Taktiky vlád vůči soudům?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86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chemeClr val="accent3"/>
                </a:solidFill>
              </a:rPr>
              <a:t>Chování soudců</a:t>
            </a:r>
            <a:endParaRPr lang="cs-CZ" b="1" dirty="0">
              <a:solidFill>
                <a:schemeClr val="accent3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soudcové dělají a proč?</a:t>
            </a:r>
          </a:p>
          <a:p>
            <a:r>
              <a:rPr lang="cs-CZ" dirty="0" smtClean="0"/>
              <a:t>R. </a:t>
            </a:r>
            <a:r>
              <a:rPr lang="cs-CZ" dirty="0" err="1" smtClean="0"/>
              <a:t>Posner</a:t>
            </a:r>
            <a:r>
              <a:rPr lang="cs-CZ" dirty="0" smtClean="0"/>
              <a:t> </a:t>
            </a:r>
            <a:r>
              <a:rPr lang="cs-CZ" sz="1400" dirty="0" smtClean="0">
                <a:hlinkClick r:id="rId2"/>
              </a:rPr>
              <a:t>http://www.law.uchicago.edu/files/files/15.RAP_.Judges.pdf</a:t>
            </a:r>
            <a:endParaRPr lang="cs-CZ" sz="1400" dirty="0" smtClean="0"/>
          </a:p>
          <a:p>
            <a:r>
              <a:rPr lang="cs-CZ" dirty="0" smtClean="0"/>
              <a:t>„Single </a:t>
            </a:r>
            <a:r>
              <a:rPr lang="cs-CZ" dirty="0" err="1" smtClean="0"/>
              <a:t>minded</a:t>
            </a:r>
            <a:r>
              <a:rPr lang="cs-CZ" dirty="0" smtClean="0"/>
              <a:t> </a:t>
            </a:r>
            <a:r>
              <a:rPr lang="cs-CZ" dirty="0" err="1" smtClean="0"/>
              <a:t>seekers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“ – ALE polemika: do jaké míry mají soudcové volnost ve svém chování + do jaké míry se mohou jejich preference naplnit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3996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Gibson: „Judge‘s decisions are a function of what they prefer to do, tempered by what they think they ought to do, but constrained by what they perceive is feasible to do.“</a:t>
            </a:r>
          </a:p>
          <a:p>
            <a:endParaRPr lang="cs-CZ" dirty="0">
              <a:solidFill>
                <a:schemeClr val="accent3"/>
              </a:solidFill>
            </a:endParaRPr>
          </a:p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Strategický </a:t>
            </a:r>
            <a:r>
              <a:rPr lang="cs-CZ" dirty="0" smtClean="0"/>
              <a:t>přístup (</a:t>
            </a:r>
            <a:r>
              <a:rPr lang="cs-CZ" dirty="0" err="1" smtClean="0">
                <a:hlinkClick r:id="rId2"/>
              </a:rPr>
              <a:t>Epstein</a:t>
            </a:r>
            <a:r>
              <a:rPr lang="cs-CZ" dirty="0" smtClean="0">
                <a:hlinkClick r:id="rId2"/>
              </a:rPr>
              <a:t> – </a:t>
            </a:r>
            <a:r>
              <a:rPr lang="cs-CZ" dirty="0" err="1" smtClean="0">
                <a:hlinkClick r:id="rId2"/>
              </a:rPr>
              <a:t>Knight</a:t>
            </a:r>
            <a:r>
              <a:rPr lang="cs-CZ" dirty="0" smtClean="0"/>
              <a:t>)</a:t>
            </a:r>
          </a:p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Behaviorální </a:t>
            </a:r>
            <a:r>
              <a:rPr lang="cs-CZ" dirty="0" smtClean="0"/>
              <a:t>přístup (</a:t>
            </a:r>
            <a:r>
              <a:rPr lang="cs-CZ" dirty="0" err="1" smtClean="0">
                <a:hlinkClick r:id="rId3"/>
              </a:rPr>
              <a:t>Gillman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1153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87624" y="2204864"/>
            <a:ext cx="66247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 </a:t>
            </a:r>
          </a:p>
          <a:p>
            <a:pPr lvl="0"/>
            <a:r>
              <a:rPr lang="cs-CZ" sz="3600" dirty="0" smtClean="0"/>
              <a:t>Judicializace</a:t>
            </a:r>
          </a:p>
          <a:p>
            <a:pPr lvl="0"/>
            <a:r>
              <a:rPr lang="cs-CZ" sz="3600" dirty="0" smtClean="0"/>
              <a:t>Soudcokracie</a:t>
            </a:r>
          </a:p>
          <a:p>
            <a:pPr lvl="0"/>
            <a:endParaRPr lang="cs-CZ" sz="3600" dirty="0"/>
          </a:p>
          <a:p>
            <a:pPr marL="742950" lvl="0" indent="-742950">
              <a:buAutoNum type="arabicParenR"/>
            </a:pPr>
            <a:r>
              <a:rPr lang="cs-CZ" sz="3600" dirty="0" smtClean="0"/>
              <a:t>Růst moci soudů</a:t>
            </a:r>
          </a:p>
          <a:p>
            <a:pPr marL="742950" lvl="0" indent="-742950">
              <a:buAutoNum type="arabicParenR"/>
            </a:pPr>
            <a:r>
              <a:rPr lang="cs-CZ" sz="3600" dirty="0" smtClean="0"/>
              <a:t>Rozmach soudního stylu</a:t>
            </a:r>
            <a:endParaRPr lang="cs-CZ" sz="2000" dirty="0"/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457200" y="476672"/>
            <a:ext cx="8229600" cy="1143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Judicializace politiky - pojem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096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 err="1" smtClean="0">
                <a:solidFill>
                  <a:schemeClr val="accent3">
                    <a:lumMod val="75000"/>
                  </a:schemeClr>
                </a:solidFill>
              </a:rPr>
              <a:t>People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 v. </a:t>
            </a:r>
            <a:r>
              <a:rPr lang="cs-CZ" b="1" dirty="0" err="1" smtClean="0">
                <a:solidFill>
                  <a:schemeClr val="accent3">
                    <a:lumMod val="75000"/>
                  </a:schemeClr>
                </a:solidFill>
              </a:rPr>
              <a:t>Collins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843808" y="5445224"/>
            <a:ext cx="26289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544" y="1700808"/>
            <a:ext cx="7056784" cy="4525963"/>
          </a:xfrm>
        </p:spPr>
        <p:txBody>
          <a:bodyPr/>
          <a:lstStyle/>
          <a:p>
            <a:r>
              <a:rPr lang="cs-CZ" dirty="0" err="1" smtClean="0"/>
              <a:t>Supr</a:t>
            </a:r>
            <a:r>
              <a:rPr lang="cs-CZ" dirty="0" smtClean="0"/>
              <a:t> C </a:t>
            </a:r>
            <a:r>
              <a:rPr lang="cs-CZ" dirty="0" err="1" smtClean="0"/>
              <a:t>of</a:t>
            </a:r>
            <a:r>
              <a:rPr lang="cs-CZ" dirty="0" smtClean="0"/>
              <a:t> CA – kritika prokurátora</a:t>
            </a:r>
          </a:p>
          <a:p>
            <a:pPr lvl="1"/>
            <a:r>
              <a:rPr lang="cs-CZ" dirty="0" smtClean="0"/>
              <a:t>Nepodložené pravděpodobnosti</a:t>
            </a:r>
          </a:p>
          <a:p>
            <a:pPr lvl="1"/>
            <a:r>
              <a:rPr lang="cs-CZ" dirty="0" smtClean="0"/>
              <a:t>Nepodložená nezávislost</a:t>
            </a:r>
          </a:p>
          <a:p>
            <a:pPr lvl="1"/>
            <a:r>
              <a:rPr lang="cs-CZ" dirty="0" smtClean="0"/>
              <a:t>Pravděpodobnost ukazuje akorát pravděpodobnost výskytu páru s šesti charakteristikami, ale neříká nic o vině</a:t>
            </a:r>
          </a:p>
          <a:p>
            <a:pPr lvl="1"/>
            <a:r>
              <a:rPr lang="cs-CZ" i="1" dirty="0" err="1" smtClean="0"/>
              <a:t>Fallacy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transposed</a:t>
            </a:r>
            <a:r>
              <a:rPr lang="cs-CZ" i="1" dirty="0" smtClean="0"/>
              <a:t> </a:t>
            </a:r>
            <a:r>
              <a:rPr lang="cs-CZ" i="1" dirty="0" err="1" smtClean="0"/>
              <a:t>conditional</a:t>
            </a:r>
            <a:endParaRPr lang="cs-CZ" i="1" dirty="0"/>
          </a:p>
          <a:p>
            <a:r>
              <a:rPr lang="cs-CZ" dirty="0" smtClean="0"/>
              <a:t>Soudní model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39722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err="1">
                <a:solidFill>
                  <a:schemeClr val="accent3">
                    <a:lumMod val="75000"/>
                  </a:schemeClr>
                </a:solidFill>
              </a:rPr>
              <a:t>Judicializace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politiky - důvody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Slábnoucí důvěra v technokratické vlády, snaha o omezení státu</a:t>
            </a:r>
          </a:p>
          <a:p>
            <a:r>
              <a:rPr lang="cs-CZ" dirty="0"/>
              <a:t>Oddanost demokracii a LP</a:t>
            </a:r>
          </a:p>
          <a:p>
            <a:r>
              <a:rPr lang="cs-CZ" dirty="0"/>
              <a:t>Zvýšení ekonomické předvídatelnosti</a:t>
            </a:r>
          </a:p>
          <a:p>
            <a:r>
              <a:rPr lang="cs-CZ" dirty="0"/>
              <a:t>Politický zájem izolovat některé otázky od tlaku veřejnosti</a:t>
            </a:r>
          </a:p>
          <a:p>
            <a:r>
              <a:rPr lang="cs-CZ" dirty="0"/>
              <a:t>Výmluva politiků na </a:t>
            </a:r>
            <a:r>
              <a:rPr lang="cs-CZ" dirty="0" smtClean="0"/>
              <a:t>soudy</a:t>
            </a:r>
          </a:p>
          <a:p>
            <a:endParaRPr lang="cs-CZ" dirty="0"/>
          </a:p>
          <a:p>
            <a:r>
              <a:rPr lang="cs-CZ" dirty="0" smtClean="0"/>
              <a:t>Judicializace politiky x </a:t>
            </a:r>
            <a:r>
              <a:rPr lang="cs-CZ" dirty="0" err="1" smtClean="0"/>
              <a:t>politicizace</a:t>
            </a:r>
            <a:r>
              <a:rPr lang="cs-CZ" dirty="0" smtClean="0"/>
              <a:t> práva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202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Politické páky na soudce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Provedení rozsudků</a:t>
            </a:r>
          </a:p>
          <a:p>
            <a:r>
              <a:rPr lang="cs-CZ" dirty="0"/>
              <a:t>Legitimita – snaha o </a:t>
            </a:r>
            <a:r>
              <a:rPr lang="cs-CZ" dirty="0" smtClean="0"/>
              <a:t>kompromis</a:t>
            </a:r>
          </a:p>
          <a:p>
            <a:endParaRPr lang="cs-CZ" dirty="0"/>
          </a:p>
          <a:p>
            <a:r>
              <a:rPr lang="cs-CZ" dirty="0" smtClean="0"/>
              <a:t>Kritika: </a:t>
            </a:r>
            <a:r>
              <a:rPr lang="cs-CZ" dirty="0" err="1" smtClean="0">
                <a:solidFill>
                  <a:schemeClr val="accent2"/>
                </a:solidFill>
              </a:rPr>
              <a:t>soudcokracie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smtClean="0"/>
              <a:t>(</a:t>
            </a:r>
            <a:r>
              <a:rPr lang="cs-CZ" dirty="0" err="1" smtClean="0"/>
              <a:t>Bork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35370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3"/>
            </a:solidFill>
          </a:ln>
        </p:spPr>
        <p:txBody>
          <a:bodyPr/>
          <a:lstStyle/>
          <a:p>
            <a:r>
              <a:rPr lang="cs-CZ" b="1" dirty="0" err="1" smtClean="0">
                <a:solidFill>
                  <a:schemeClr val="accent3"/>
                </a:solidFill>
              </a:rPr>
              <a:t>Counter-Majoritarian</a:t>
            </a:r>
            <a:r>
              <a:rPr lang="cs-CZ" b="1" dirty="0" smtClean="0">
                <a:solidFill>
                  <a:schemeClr val="accent3"/>
                </a:solidFill>
              </a:rPr>
              <a:t> </a:t>
            </a:r>
            <a:r>
              <a:rPr lang="cs-CZ" b="1" dirty="0" err="1" smtClean="0">
                <a:solidFill>
                  <a:schemeClr val="accent3"/>
                </a:solidFill>
              </a:rPr>
              <a:t>Difficulty</a:t>
            </a:r>
            <a:endParaRPr lang="cs-CZ" b="1" dirty="0">
              <a:solidFill>
                <a:schemeClr val="accent3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A. </a:t>
            </a:r>
            <a:r>
              <a:rPr lang="cs-CZ" dirty="0" err="1" smtClean="0"/>
              <a:t>Bickel</a:t>
            </a:r>
            <a:r>
              <a:rPr lang="cs-CZ" dirty="0" smtClean="0"/>
              <a:t>: </a:t>
            </a:r>
            <a:r>
              <a:rPr lang="cs-CZ" i="1" dirty="0" err="1" smtClean="0"/>
              <a:t>The</a:t>
            </a:r>
            <a:r>
              <a:rPr lang="cs-CZ" i="1" dirty="0" smtClean="0"/>
              <a:t> Least </a:t>
            </a:r>
            <a:r>
              <a:rPr lang="cs-CZ" i="1" dirty="0" err="1" smtClean="0"/>
              <a:t>Dangerous</a:t>
            </a:r>
            <a:r>
              <a:rPr lang="cs-CZ" i="1" dirty="0" smtClean="0"/>
              <a:t> </a:t>
            </a:r>
            <a:r>
              <a:rPr lang="cs-CZ" i="1" dirty="0" err="1" smtClean="0"/>
              <a:t>Branch</a:t>
            </a:r>
            <a:r>
              <a:rPr lang="cs-CZ" dirty="0" smtClean="0"/>
              <a:t> (1962)</a:t>
            </a:r>
          </a:p>
          <a:p>
            <a:r>
              <a:rPr lang="cs-CZ" dirty="0" smtClean="0"/>
              <a:t>L. B. </a:t>
            </a:r>
            <a:r>
              <a:rPr lang="cs-CZ" dirty="0" err="1" smtClean="0"/>
              <a:t>Solum</a:t>
            </a:r>
            <a:r>
              <a:rPr lang="cs-CZ" dirty="0" smtClean="0"/>
              <a:t>: </a:t>
            </a:r>
            <a:r>
              <a:rPr lang="cs-CZ" i="1" dirty="0" err="1" smtClean="0">
                <a:hlinkClick r:id="rId2"/>
              </a:rPr>
              <a:t>Legal</a:t>
            </a:r>
            <a:r>
              <a:rPr lang="cs-CZ" i="1" dirty="0" smtClean="0">
                <a:hlinkClick r:id="rId2"/>
              </a:rPr>
              <a:t> </a:t>
            </a:r>
            <a:r>
              <a:rPr lang="cs-CZ" i="1" dirty="0" err="1" smtClean="0">
                <a:hlinkClick r:id="rId2"/>
              </a:rPr>
              <a:t>Theory</a:t>
            </a:r>
            <a:r>
              <a:rPr lang="cs-CZ" i="1" dirty="0" smtClean="0">
                <a:hlinkClick r:id="rId2"/>
              </a:rPr>
              <a:t> Lexicon</a:t>
            </a:r>
            <a:r>
              <a:rPr lang="cs-CZ" i="1" dirty="0" smtClean="0"/>
              <a:t> </a:t>
            </a:r>
          </a:p>
          <a:p>
            <a:pPr lvl="1"/>
            <a:r>
              <a:rPr lang="cs-CZ" dirty="0" smtClean="0"/>
              <a:t>Ústavní limity pro většinové rozhodování</a:t>
            </a:r>
          </a:p>
          <a:p>
            <a:pPr lvl="1"/>
            <a:r>
              <a:rPr lang="cs-CZ" dirty="0" smtClean="0"/>
              <a:t>Ochrana menšin </a:t>
            </a:r>
            <a:r>
              <a:rPr lang="cs-CZ" sz="2400" dirty="0" smtClean="0"/>
              <a:t>(J. H. Ely – </a:t>
            </a:r>
            <a:r>
              <a:rPr lang="cs-CZ" sz="2400" i="1" dirty="0" err="1" smtClean="0"/>
              <a:t>Democracy</a:t>
            </a:r>
            <a:r>
              <a:rPr lang="cs-CZ" sz="2400" i="1" dirty="0" smtClean="0"/>
              <a:t> and </a:t>
            </a:r>
            <a:r>
              <a:rPr lang="cs-CZ" sz="2400" i="1" dirty="0" err="1" smtClean="0"/>
              <a:t>Distrust</a:t>
            </a:r>
            <a:r>
              <a:rPr lang="cs-CZ" sz="2400" dirty="0" smtClean="0"/>
              <a:t>)</a:t>
            </a:r>
          </a:p>
          <a:p>
            <a:pPr lvl="1"/>
            <a:r>
              <a:rPr lang="cs-CZ" dirty="0" smtClean="0"/>
              <a:t>Svoboda je víc než demokracie (trumfy)</a:t>
            </a:r>
          </a:p>
          <a:p>
            <a:pPr lvl="1"/>
            <a:r>
              <a:rPr lang="cs-CZ" dirty="0" smtClean="0"/>
              <a:t>Soudy demokratické – kontrolují zbylé složky moci</a:t>
            </a:r>
          </a:p>
          <a:p>
            <a:r>
              <a:rPr lang="cs-CZ" dirty="0" smtClean="0"/>
              <a:t>R. A. </a:t>
            </a:r>
            <a:r>
              <a:rPr lang="cs-CZ" dirty="0" err="1" smtClean="0"/>
              <a:t>Dahl</a:t>
            </a:r>
            <a:r>
              <a:rPr lang="cs-CZ" dirty="0" smtClean="0"/>
              <a:t>: </a:t>
            </a:r>
            <a:r>
              <a:rPr lang="cs-CZ" dirty="0" err="1" smtClean="0">
                <a:hlinkClick r:id="rId3"/>
              </a:rPr>
              <a:t>Decision</a:t>
            </a:r>
            <a:r>
              <a:rPr lang="cs-CZ" dirty="0" smtClean="0">
                <a:hlinkClick r:id="rId3"/>
              </a:rPr>
              <a:t> </a:t>
            </a:r>
            <a:r>
              <a:rPr lang="cs-CZ" dirty="0" err="1" smtClean="0">
                <a:hlinkClick r:id="rId3"/>
              </a:rPr>
              <a:t>making</a:t>
            </a:r>
            <a:r>
              <a:rPr lang="cs-CZ" dirty="0" smtClean="0">
                <a:hlinkClick r:id="rId3"/>
              </a:rPr>
              <a:t> in a </a:t>
            </a:r>
            <a:r>
              <a:rPr lang="cs-CZ" dirty="0" err="1" smtClean="0">
                <a:hlinkClick r:id="rId3"/>
              </a:rPr>
              <a:t>democracy</a:t>
            </a:r>
            <a:endParaRPr lang="cs-CZ" dirty="0" smtClean="0"/>
          </a:p>
          <a:p>
            <a:pPr lvl="1"/>
            <a:r>
              <a:rPr lang="cs-CZ" dirty="0" smtClean="0"/>
              <a:t>Soudy nejdou proti vládám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3142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769047"/>
            <a:ext cx="5184963" cy="2452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4725144"/>
            <a:ext cx="3001397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731999" y="260648"/>
            <a:ext cx="7704856" cy="1143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smtClean="0">
                <a:solidFill>
                  <a:schemeClr val="accent3">
                    <a:lumMod val="75000"/>
                  </a:schemeClr>
                </a:solidFill>
              </a:rPr>
              <a:t>People v. Collins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292080" y="6453336"/>
            <a:ext cx="3672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Charrow</a:t>
            </a:r>
            <a:r>
              <a:rPr lang="cs-CZ" sz="1400" dirty="0" smtClean="0"/>
              <a:t> – Smith: 64 </a:t>
            </a:r>
            <a:r>
              <a:rPr lang="cs-CZ" sz="1400" dirty="0" err="1" smtClean="0"/>
              <a:t>Geo</a:t>
            </a:r>
            <a:r>
              <a:rPr lang="cs-CZ" sz="1400" dirty="0" smtClean="0"/>
              <a:t>. L. J. 669 1975-1976.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86474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5691584"/>
            <a:ext cx="8229600" cy="1143000"/>
          </a:xfrm>
        </p:spPr>
        <p:txBody>
          <a:bodyPr>
            <a:noAutofit/>
          </a:bodyPr>
          <a:lstStyle/>
          <a:p>
            <a:r>
              <a:rPr lang="cs-CZ" sz="1400" dirty="0" smtClean="0">
                <a:latin typeface="+mn-lt"/>
              </a:rPr>
              <a:t>SAINI, Angela (2011). </a:t>
            </a:r>
            <a:r>
              <a:rPr lang="cs-CZ" sz="1400" dirty="0"/>
              <a:t>A </a:t>
            </a:r>
            <a:r>
              <a:rPr lang="cs-CZ" sz="1400" dirty="0" err="1"/>
              <a:t>formula</a:t>
            </a:r>
            <a:r>
              <a:rPr lang="cs-CZ" sz="1400" dirty="0"/>
              <a:t> </a:t>
            </a:r>
            <a:r>
              <a:rPr lang="cs-CZ" sz="1400" dirty="0" err="1"/>
              <a:t>for</a:t>
            </a:r>
            <a:r>
              <a:rPr lang="cs-CZ" sz="1400" dirty="0"/>
              <a:t> </a:t>
            </a:r>
            <a:r>
              <a:rPr lang="cs-CZ" sz="1400" dirty="0" smtClean="0"/>
              <a:t>justice. </a:t>
            </a:r>
            <a:r>
              <a:rPr lang="cs-CZ" sz="1400" dirty="0" err="1" smtClean="0"/>
              <a:t>Guardian</a:t>
            </a:r>
            <a:r>
              <a:rPr lang="cs-CZ" sz="1400" dirty="0" smtClean="0"/>
              <a:t>, 2 </a:t>
            </a:r>
            <a:r>
              <a:rPr lang="cs-CZ" sz="1400" dirty="0" err="1" smtClean="0"/>
              <a:t>Oct</a:t>
            </a:r>
            <a:r>
              <a:rPr lang="cs-CZ" sz="1400" dirty="0" smtClean="0"/>
              <a:t> 2011, </a:t>
            </a:r>
            <a:r>
              <a:rPr lang="cs-CZ" sz="1400" u="sng" dirty="0">
                <a:hlinkClick r:id="rId3"/>
              </a:rPr>
              <a:t>http://</a:t>
            </a:r>
            <a:r>
              <a:rPr lang="cs-CZ" sz="1400" u="sng" dirty="0" smtClean="0">
                <a:hlinkClick r:id="rId3"/>
              </a:rPr>
              <a:t>www.guardian.co.uk/law/2011/oct/02/formula-justice-bayes-theorem-miscarriage</a:t>
            </a:r>
            <a:endParaRPr lang="cs-CZ" sz="1400" dirty="0">
              <a:latin typeface="+mn-lt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62" y="30224"/>
            <a:ext cx="9145013" cy="5703032"/>
          </a:xfrm>
        </p:spPr>
      </p:pic>
    </p:spTree>
    <p:extLst>
      <p:ext uri="{BB962C8B-B14F-4D97-AF65-F5344CB8AC3E}">
        <p14:creationId xmlns:p14="http://schemas.microsoft.com/office/powerpoint/2010/main" val="2983892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upload.wikimedia.org/wikipedia/commons/8/8c/California_Prison_Popula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8313440" cy="6235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5436096" y="6525344"/>
            <a:ext cx="316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hlinkClick r:id="rId3"/>
              </a:rPr>
              <a:t>Viz rozhodnutí SCOTUS Adam </a:t>
            </a:r>
            <a:r>
              <a:rPr lang="cs-CZ" sz="1400" dirty="0" err="1" smtClean="0">
                <a:hlinkClick r:id="rId3"/>
              </a:rPr>
              <a:t>Liptak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0707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d1lhirsz7m8sbi.cloudfront.net/newsfix/files/2011/05/prison4S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04046"/>
            <a:ext cx="4248472" cy="3241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d1lhirsz7m8sbi.cloudfront.net/newsfix/files/2011/05/Prison6S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049" y="3573016"/>
            <a:ext cx="3581400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d1lhirsz7m8sbi.cloudfront.net/newsfix/files/2011/05/prison8S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644452"/>
            <a:ext cx="3581400" cy="2686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http://d1lhirsz7m8sbi.cloudfront.net/newsfix/files/2011/05/prisonovercrowding2sm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61" y="260648"/>
            <a:ext cx="3838575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6084168" y="6525344"/>
            <a:ext cx="3059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6"/>
              </a:rPr>
              <a:t>http://blogs.kqed.org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235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Soudy v Evropě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556792"/>
            <a:ext cx="6264696" cy="5139114"/>
          </a:xfrm>
        </p:spPr>
      </p:pic>
      <p:sp>
        <p:nvSpPr>
          <p:cNvPr id="5" name="TextovéPole 4"/>
          <p:cNvSpPr txBox="1"/>
          <p:nvPr/>
        </p:nvSpPr>
        <p:spPr>
          <a:xfrm>
            <a:off x="107504" y="6597352"/>
            <a:ext cx="4320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Zdroj: </a:t>
            </a:r>
            <a:r>
              <a:rPr lang="cs-CZ" sz="1200" dirty="0" err="1" smtClean="0"/>
              <a:t>Magone</a:t>
            </a:r>
            <a:r>
              <a:rPr lang="cs-CZ" sz="1200" dirty="0" smtClean="0"/>
              <a:t> (2011) </a:t>
            </a:r>
            <a:r>
              <a:rPr lang="cs-CZ" sz="1200" dirty="0" err="1" smtClean="0"/>
              <a:t>Contemp</a:t>
            </a:r>
            <a:r>
              <a:rPr lang="cs-CZ" sz="1200" dirty="0" smtClean="0"/>
              <a:t> Eur </a:t>
            </a:r>
            <a:r>
              <a:rPr lang="cs-CZ" sz="1200" dirty="0" err="1" smtClean="0"/>
              <a:t>Politics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599100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Ústavní soudnictví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Koncentrované</a:t>
            </a:r>
          </a:p>
          <a:p>
            <a:r>
              <a:rPr lang="cs-CZ" dirty="0" smtClean="0"/>
              <a:t>Rozptýlené</a:t>
            </a:r>
          </a:p>
          <a:p>
            <a:endParaRPr lang="cs-CZ" dirty="0"/>
          </a:p>
          <a:p>
            <a:r>
              <a:rPr lang="cs-CZ" dirty="0" smtClean="0"/>
              <a:t>Předběžné</a:t>
            </a:r>
          </a:p>
          <a:p>
            <a:r>
              <a:rPr lang="cs-CZ" dirty="0" smtClean="0"/>
              <a:t>Následné</a:t>
            </a:r>
          </a:p>
          <a:p>
            <a:endParaRPr lang="cs-CZ" dirty="0"/>
          </a:p>
          <a:p>
            <a:r>
              <a:rPr lang="cs-CZ" dirty="0" smtClean="0"/>
              <a:t>Abstraktní</a:t>
            </a:r>
          </a:p>
          <a:p>
            <a:r>
              <a:rPr lang="cs-CZ" dirty="0" smtClean="0"/>
              <a:t>Konkrétní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1435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681" y="260648"/>
            <a:ext cx="7489458" cy="6033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6264188" y="6453336"/>
            <a:ext cx="2700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 smtClean="0">
                <a:hlinkClick r:id="rId3"/>
              </a:rPr>
              <a:t>Ginsburg</a:t>
            </a:r>
            <a:r>
              <a:rPr lang="cs-CZ" sz="1400" dirty="0" smtClean="0">
                <a:hlinkClick r:id="rId3"/>
              </a:rPr>
              <a:t> – </a:t>
            </a:r>
            <a:r>
              <a:rPr lang="cs-CZ" sz="1400" dirty="0" err="1" smtClean="0">
                <a:hlinkClick r:id="rId3"/>
              </a:rPr>
              <a:t>Versteeg</a:t>
            </a:r>
            <a:r>
              <a:rPr lang="cs-CZ" sz="1400" dirty="0" smtClean="0">
                <a:hlinkClick r:id="rId3"/>
              </a:rPr>
              <a:t> 2013, </a:t>
            </a:r>
            <a:r>
              <a:rPr lang="cs-CZ" sz="1400" i="1" dirty="0" smtClean="0">
                <a:hlinkClick r:id="rId3"/>
              </a:rPr>
              <a:t>JLEO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83803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523</Words>
  <Application>Microsoft Office PowerPoint</Application>
  <PresentationFormat>Předvádění na obrazovce (4:3)</PresentationFormat>
  <Paragraphs>106</Paragraphs>
  <Slides>22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systému Office</vt:lpstr>
      <vt:lpstr>Soudy</vt:lpstr>
      <vt:lpstr>People v. Collins</vt:lpstr>
      <vt:lpstr>Prezentace aplikace PowerPoint</vt:lpstr>
      <vt:lpstr>SAINI, Angela (2011). A formula for justice. Guardian, 2 Oct 2011, http://www.guardian.co.uk/law/2011/oct/02/formula-justice-bayes-theorem-miscarriage</vt:lpstr>
      <vt:lpstr>Prezentace aplikace PowerPoint</vt:lpstr>
      <vt:lpstr>Prezentace aplikace PowerPoint</vt:lpstr>
      <vt:lpstr>Soudy v Evropě</vt:lpstr>
      <vt:lpstr>Ústavní soudnictví</vt:lpstr>
      <vt:lpstr>Prezentace aplikace PowerPoint</vt:lpstr>
      <vt:lpstr>Výzkum soudů</vt:lpstr>
      <vt:lpstr>Výzkum soudů – přínos sociálních věd</vt:lpstr>
      <vt:lpstr>Proč nezávislý soudní přezkum?</vt:lpstr>
      <vt:lpstr>Proč nezávislý soudní přezkum?</vt:lpstr>
      <vt:lpstr>Prezentace aplikace PowerPoint</vt:lpstr>
      <vt:lpstr>Prezentace aplikace PowerPoint</vt:lpstr>
      <vt:lpstr>Delegování: P – A teorie</vt:lpstr>
      <vt:lpstr>Chování soudců</vt:lpstr>
      <vt:lpstr>Prezentace aplikace PowerPoint</vt:lpstr>
      <vt:lpstr>Prezentace aplikace PowerPoint</vt:lpstr>
      <vt:lpstr>Judicializace politiky - důvody</vt:lpstr>
      <vt:lpstr>Politické páky na soudce</vt:lpstr>
      <vt:lpstr>Counter-Majoritarian Difficulty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Soudy</dc:title>
  <dc:creator>Hubert Smekal</dc:creator>
  <cp:lastModifiedBy>Hubert Smekal</cp:lastModifiedBy>
  <cp:revision>33</cp:revision>
  <cp:lastPrinted>2015-10-07T12:46:22Z</cp:lastPrinted>
  <dcterms:created xsi:type="dcterms:W3CDTF">2011-09-29T12:30:05Z</dcterms:created>
  <dcterms:modified xsi:type="dcterms:W3CDTF">2016-10-06T12:51:11Z</dcterms:modified>
</cp:coreProperties>
</file>