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9" r:id="rId3"/>
    <p:sldId id="283" r:id="rId4"/>
    <p:sldId id="274" r:id="rId5"/>
    <p:sldId id="275" r:id="rId6"/>
    <p:sldId id="276" r:id="rId7"/>
    <p:sldId id="286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5E3A823-4988-41A0-B16F-49C1C2BBFEFD}">
          <p14:sldIdLst>
            <p14:sldId id="256"/>
            <p14:sldId id="279"/>
            <p14:sldId id="283"/>
            <p14:sldId id="274"/>
            <p14:sldId id="275"/>
            <p14:sldId id="276"/>
            <p14:sldId id="286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1B8E9-1366-4733-A242-99DF508A8DC4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062F3-45C0-438B-9BEB-C457514E8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94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3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08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91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0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0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2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47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71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16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9F1F-02E0-45C9-A194-DAD4C0C9373F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BC80F-E775-4D55-AB27-E3D3833ED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6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smekal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nceton.edu/~amoravcs/library/concept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nceton.edu/~amoravcs/library/concept.pdf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holarship.law.berkeley.edu/cgi/viewcontent.cgi?article=1193&amp;context=facpub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stable/10.2307/260133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nceton.edu/~amoravcs/library/concep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b="1" dirty="0" err="1" smtClean="0">
                <a:solidFill>
                  <a:schemeClr val="accent3">
                    <a:lumMod val="75000"/>
                  </a:schemeClr>
                </a:solidFill>
              </a:rPr>
              <a:t>Judicializace</a:t>
            </a:r>
            <a:r>
              <a:rPr lang="cs-CZ" sz="4000" b="1" dirty="0" smtClean="0">
                <a:solidFill>
                  <a:schemeClr val="accent3">
                    <a:lumMod val="75000"/>
                  </a:schemeClr>
                </a:solidFill>
              </a:rPr>
              <a:t> mezinárodní politiky</a:t>
            </a:r>
            <a:endParaRPr lang="cs-CZ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Hubert Smekal</a:t>
            </a:r>
          </a:p>
          <a:p>
            <a:r>
              <a:rPr lang="cs-CZ" sz="1900" dirty="0" smtClean="0">
                <a:solidFill>
                  <a:schemeClr val="tx1"/>
                </a:solidFill>
                <a:hlinkClick r:id="rId2"/>
              </a:rPr>
              <a:t>hsmekal@fss.muni.cz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EVS441 Judicializace MP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13. </a:t>
            </a:r>
            <a:r>
              <a:rPr lang="cs-CZ" sz="2400" dirty="0" smtClean="0">
                <a:solidFill>
                  <a:schemeClr val="tx1"/>
                </a:solidFill>
              </a:rPr>
              <a:t>října </a:t>
            </a:r>
            <a:r>
              <a:rPr lang="cs-CZ" sz="2400" dirty="0" smtClean="0">
                <a:solidFill>
                  <a:schemeClr val="tx1"/>
                </a:solidFill>
              </a:rPr>
              <a:t>2016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4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  <a:t>3 komponenty konceptu legalizace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998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1) stupeň závaznosti pravidel (</a:t>
            </a:r>
            <a:r>
              <a:rPr lang="cs-CZ" i="1" dirty="0" err="1"/>
              <a:t>obligation</a:t>
            </a:r>
            <a:r>
              <a:rPr lang="cs-CZ" i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preciznost pravidel </a:t>
            </a:r>
            <a:r>
              <a:rPr lang="cs-CZ" i="1" dirty="0"/>
              <a:t>(</a:t>
            </a:r>
            <a:r>
              <a:rPr lang="cs-CZ" i="1" dirty="0" err="1"/>
              <a:t>precision</a:t>
            </a:r>
            <a:r>
              <a:rPr lang="cs-CZ" i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delegace některých funkcí interpretace, monitoringu a implementace na třetí </a:t>
            </a:r>
            <a:r>
              <a:rPr lang="cs-CZ" dirty="0" smtClean="0"/>
              <a:t>stranu </a:t>
            </a:r>
            <a:r>
              <a:rPr lang="cs-CZ" i="1" dirty="0"/>
              <a:t>(</a:t>
            </a:r>
            <a:r>
              <a:rPr lang="cs-CZ" i="1" dirty="0" err="1"/>
              <a:t>delegation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35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Dimenze legalizace</a:t>
            </a:r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90700"/>
            <a:ext cx="9144000" cy="4148138"/>
          </a:xfrm>
          <a:noFill/>
          <a:ln/>
        </p:spPr>
      </p:pic>
      <p:sp>
        <p:nvSpPr>
          <p:cNvPr id="2" name="TextovéPole 1"/>
          <p:cNvSpPr txBox="1"/>
          <p:nvPr/>
        </p:nvSpPr>
        <p:spPr>
          <a:xfrm>
            <a:off x="4716016" y="6381328"/>
            <a:ext cx="432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Abbott</a:t>
            </a:r>
            <a:r>
              <a:rPr lang="cs-CZ" sz="1200" dirty="0" smtClean="0"/>
              <a:t> et al. (2000). </a:t>
            </a:r>
            <a:r>
              <a:rPr lang="cs-CZ" sz="1200" dirty="0" err="1" smtClean="0">
                <a:hlinkClick r:id="rId3"/>
              </a:rPr>
              <a:t>The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Concept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of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Legalization</a:t>
            </a:r>
            <a:r>
              <a:rPr lang="cs-CZ" sz="1200" i="1" dirty="0" smtClean="0"/>
              <a:t>. IO 54, 3, p. 404.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74717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Formy mezinárodní legalizace</a:t>
            </a:r>
          </a:p>
        </p:txBody>
      </p:sp>
      <p:pic>
        <p:nvPicPr>
          <p:cNvPr id="2253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412875"/>
            <a:ext cx="6942137" cy="5275263"/>
          </a:xfrm>
          <a:noFill/>
          <a:ln/>
        </p:spPr>
      </p:pic>
      <p:sp>
        <p:nvSpPr>
          <p:cNvPr id="4" name="TextovéPole 3"/>
          <p:cNvSpPr txBox="1"/>
          <p:nvPr/>
        </p:nvSpPr>
        <p:spPr>
          <a:xfrm>
            <a:off x="4716016" y="6519827"/>
            <a:ext cx="432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Abbott</a:t>
            </a:r>
            <a:r>
              <a:rPr lang="cs-CZ" sz="1200" dirty="0" smtClean="0"/>
              <a:t> et al. (2000). </a:t>
            </a:r>
            <a:r>
              <a:rPr lang="cs-CZ" sz="1200" dirty="0" err="1" smtClean="0">
                <a:hlinkClick r:id="rId3"/>
              </a:rPr>
              <a:t>The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Concept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of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Legalization</a:t>
            </a:r>
            <a:r>
              <a:rPr lang="cs-CZ" sz="1200" i="1" dirty="0" smtClean="0"/>
              <a:t>. IO 54, 3, p. 404.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66369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Výhody vyššího stupně legalizace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Zvyšuje se </a:t>
            </a:r>
            <a:r>
              <a:rPr lang="cs-CZ" dirty="0" smtClean="0"/>
              <a:t>komplicita</a:t>
            </a:r>
            <a:endParaRPr lang="cs-CZ" dirty="0"/>
          </a:p>
          <a:p>
            <a:r>
              <a:rPr lang="cs-CZ" dirty="0"/>
              <a:t>Vyšší počáteční náklady, ale nižší budoucí (precedenty umožňují </a:t>
            </a:r>
            <a:r>
              <a:rPr lang="cs-CZ" dirty="0" smtClean="0"/>
              <a:t>vládnutí </a:t>
            </a:r>
            <a:r>
              <a:rPr lang="cs-CZ" dirty="0"/>
              <a:t>dle analogie)</a:t>
            </a:r>
          </a:p>
          <a:p>
            <a:r>
              <a:rPr lang="cs-CZ" dirty="0" smtClean="0"/>
              <a:t>Monitoring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426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  <a:t>Náklady vyššího stupně legalizace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Náklady suverenity (USA)</a:t>
            </a:r>
          </a:p>
          <a:p>
            <a:r>
              <a:rPr lang="cs-CZ"/>
              <a:t>Budoucí nejistota (např. mezinárodní měnové režimy: stabilní pravidla vs inflexibilita, SGP) </a:t>
            </a:r>
          </a:p>
        </p:txBody>
      </p:sp>
    </p:spTree>
    <p:extLst>
      <p:ext uri="{BB962C8B-B14F-4D97-AF65-F5344CB8AC3E}">
        <p14:creationId xmlns:p14="http://schemas.microsoft.com/office/powerpoint/2010/main" val="2651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Obecně nárůst v preciznosti smluv, ale nárůst v závaznosti a delegaci kolísavý.</a:t>
            </a:r>
          </a:p>
          <a:p>
            <a:r>
              <a:rPr lang="cs-CZ" dirty="0"/>
              <a:t>Liší se dle povahy sporů – transnacionální a mezistátní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Role: prezidenti soudů, peníze (ICTY a ICTR)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642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Rozdílné rozšíření legalizace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Evropská ekonomická integrace závisela na vytvoření efektivního právního systému. </a:t>
            </a:r>
            <a:r>
              <a:rPr lang="cs-CZ" dirty="0" smtClean="0"/>
              <a:t>Dokonce </a:t>
            </a:r>
            <a:r>
              <a:rPr lang="cs-CZ" dirty="0"/>
              <a:t>ústavní rétorika.</a:t>
            </a:r>
          </a:p>
          <a:p>
            <a:r>
              <a:rPr lang="cs-CZ" dirty="0"/>
              <a:t>Obdobně světový obchodní systém používá pojmy „mezinárodní ekonomická ústava“ </a:t>
            </a:r>
          </a:p>
          <a:p>
            <a:r>
              <a:rPr lang="cs-CZ" dirty="0"/>
              <a:t>Proliferace tribunálů: lidská práva, mořské právo, duševní vlastnictví, životní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3606361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  <a:t>Proč státy zakládají tribunály?</a:t>
            </a:r>
            <a:b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  <a:t>Jak legalizace mění chování států?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Realismus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800" dirty="0"/>
              <a:t>– pravidla tvoří dominantní státy, které do nich prosadí své preference; vynucení norem jen do té míry, jakou jsou silnější ochotni akceptovat.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Funkcionalismus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800" dirty="0"/>
              <a:t>– instituce snižují nejistotu a transakční náklady.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Liberalismus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800" dirty="0"/>
              <a:t>– význam domácí politiky – preference domácích skupin. Závazek pro budoucí vlády.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Konstruktivismus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800" dirty="0"/>
              <a:t>– sdílené normy.</a:t>
            </a:r>
          </a:p>
        </p:txBody>
      </p:sp>
    </p:spTree>
    <p:extLst>
      <p:ext uri="{BB962C8B-B14F-4D97-AF65-F5344CB8AC3E}">
        <p14:creationId xmlns:p14="http://schemas.microsoft.com/office/powerpoint/2010/main" val="297297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Možné důsledky legalizace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Legalizace může napomoci ke </a:t>
            </a:r>
            <a:r>
              <a:rPr lang="cs-CZ" dirty="0" smtClean="0"/>
              <a:t>komplicitě</a:t>
            </a:r>
            <a:endParaRPr lang="cs-CZ" dirty="0"/>
          </a:p>
          <a:p>
            <a:r>
              <a:rPr lang="cs-CZ" dirty="0"/>
              <a:t>Legalizace může změnit charakter domácí a transnacionální politiky (internalizace mezinárodního práva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757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 err="1" smtClean="0">
                <a:hlinkClick r:id="rId2"/>
              </a:rPr>
              <a:t>Guzman</a:t>
            </a:r>
            <a:r>
              <a:rPr lang="cs-CZ" sz="2000" dirty="0" smtClean="0">
                <a:hlinkClick r:id="rId2"/>
              </a:rPr>
              <a:t> 2008</a:t>
            </a:r>
            <a:r>
              <a:rPr lang="cs-CZ" sz="2000" dirty="0" smtClean="0"/>
              <a:t>: </a:t>
            </a:r>
            <a:r>
              <a:rPr lang="cs-CZ" sz="2000" dirty="0" err="1" smtClean="0"/>
              <a:t>Int</a:t>
            </a:r>
            <a:r>
              <a:rPr lang="cs-CZ" sz="2000" dirty="0" smtClean="0"/>
              <a:t> </a:t>
            </a:r>
            <a:r>
              <a:rPr lang="cs-CZ" sz="2000" dirty="0" err="1" smtClean="0"/>
              <a:t>Tribunals</a:t>
            </a:r>
            <a:r>
              <a:rPr lang="cs-CZ" sz="2000" dirty="0" smtClean="0"/>
              <a:t>: A RA </a:t>
            </a:r>
            <a:r>
              <a:rPr lang="cs-CZ" sz="2000" dirty="0" err="1" smtClean="0"/>
              <a:t>Analysis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6907113" cy="599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98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Co se zkoumá na poli IL/IR?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Tvorba MP</a:t>
            </a:r>
          </a:p>
          <a:p>
            <a:r>
              <a:rPr lang="cs-CZ" dirty="0" smtClean="0"/>
              <a:t>Interpretace MP</a:t>
            </a:r>
          </a:p>
          <a:p>
            <a:r>
              <a:rPr lang="cs-CZ" dirty="0" smtClean="0"/>
              <a:t>Komplicita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8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Mezinárodní soudní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tělesa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accent3">
                    <a:lumMod val="75000"/>
                  </a:schemeClr>
                </a:solidFill>
              </a:rPr>
              <a:t>Fáze </a:t>
            </a:r>
            <a:r>
              <a:rPr lang="cs-CZ" sz="3600" b="1" dirty="0">
                <a:solidFill>
                  <a:schemeClr val="accent3">
                    <a:lumMod val="75000"/>
                  </a:schemeClr>
                </a:solidFill>
              </a:rPr>
              <a:t>vývoje 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Arbitráže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Mezistátní soudy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Agenti mezinárodní justice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37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Mezinárodní soudní těleso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Stálost/dlouhodobost</a:t>
            </a: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Ustavení </a:t>
            </a:r>
            <a:r>
              <a:rPr lang="cs-CZ" sz="2800" dirty="0" smtClean="0"/>
              <a:t>mezinárodněprávním </a:t>
            </a:r>
            <a:r>
              <a:rPr lang="cs-CZ" sz="2800" dirty="0"/>
              <a:t>instrumentem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Rozhoduje dle mezinárodního práva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Ustálená procesní pravidla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Rozsudky právně závazné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(soudcové </a:t>
            </a:r>
            <a:r>
              <a:rPr lang="cs-CZ" sz="2800" dirty="0" smtClean="0"/>
              <a:t>nejmenováni </a:t>
            </a:r>
            <a:r>
              <a:rPr lang="cs-CZ" sz="2800" dirty="0"/>
              <a:t>ad hoc)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(aspoň jedna strana sporu stát nebo MO)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2006 – 17 těles (</a:t>
            </a:r>
            <a:r>
              <a:rPr lang="cs-CZ" sz="1800" dirty="0"/>
              <a:t>Romano et al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386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accent3">
                    <a:lumMod val="75000"/>
                  </a:schemeClr>
                </a:solidFill>
              </a:rPr>
              <a:t>Klasifikace mezinárodních soudních těles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Mezistátní</a:t>
            </a:r>
          </a:p>
          <a:p>
            <a:r>
              <a:rPr lang="cs-CZ" dirty="0" smtClean="0"/>
              <a:t>Transnacionální </a:t>
            </a:r>
          </a:p>
          <a:p>
            <a:endParaRPr lang="cs-CZ" dirty="0"/>
          </a:p>
          <a:p>
            <a:r>
              <a:rPr lang="cs-CZ" dirty="0" smtClean="0"/>
              <a:t>Mezistátní </a:t>
            </a:r>
            <a:r>
              <a:rPr lang="cs-CZ" dirty="0"/>
              <a:t>tribunály </a:t>
            </a:r>
            <a:r>
              <a:rPr lang="cs-CZ" sz="2400" dirty="0"/>
              <a:t>(MSD, MT pro mořské právo, WTO)</a:t>
            </a:r>
          </a:p>
          <a:p>
            <a:r>
              <a:rPr lang="cs-CZ" dirty="0"/>
              <a:t>LP soudy</a:t>
            </a:r>
          </a:p>
          <a:p>
            <a:r>
              <a:rPr lang="cs-CZ" dirty="0"/>
              <a:t>Soudy regionálních integračních uskupení</a:t>
            </a:r>
          </a:p>
          <a:p>
            <a:r>
              <a:rPr lang="cs-CZ" dirty="0"/>
              <a:t>Mezinárodní trestní soudy</a:t>
            </a:r>
          </a:p>
        </p:txBody>
      </p:sp>
    </p:spTree>
    <p:extLst>
      <p:ext uri="{BB962C8B-B14F-4D97-AF65-F5344CB8AC3E}">
        <p14:creationId xmlns:p14="http://schemas.microsoft.com/office/powerpoint/2010/main" val="222427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Srovnání regionálních LP soudů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Evropa: ESLP (1959, 1998)</a:t>
            </a:r>
          </a:p>
          <a:p>
            <a:pPr>
              <a:lnSpc>
                <a:spcPct val="90000"/>
              </a:lnSpc>
            </a:pPr>
            <a:r>
              <a:rPr lang="cs-CZ" dirty="0"/>
              <a:t>Amerika: </a:t>
            </a:r>
            <a:r>
              <a:rPr lang="cs-CZ" dirty="0" err="1"/>
              <a:t>IACommHR</a:t>
            </a:r>
            <a:r>
              <a:rPr lang="cs-CZ" dirty="0"/>
              <a:t> (1960) + </a:t>
            </a:r>
            <a:r>
              <a:rPr lang="cs-CZ" dirty="0" err="1"/>
              <a:t>IACtHR</a:t>
            </a:r>
            <a:r>
              <a:rPr lang="cs-CZ" dirty="0"/>
              <a:t> (1979)</a:t>
            </a:r>
          </a:p>
          <a:p>
            <a:pPr>
              <a:lnSpc>
                <a:spcPct val="90000"/>
              </a:lnSpc>
            </a:pPr>
            <a:r>
              <a:rPr lang="cs-CZ" dirty="0"/>
              <a:t>Afrika: </a:t>
            </a:r>
            <a:r>
              <a:rPr lang="cs-CZ" dirty="0" err="1"/>
              <a:t>ACommHR</a:t>
            </a:r>
            <a:r>
              <a:rPr lang="cs-CZ" dirty="0"/>
              <a:t> (1987) + </a:t>
            </a:r>
            <a:r>
              <a:rPr lang="cs-CZ" dirty="0" err="1"/>
              <a:t>AfrCtHR</a:t>
            </a:r>
            <a:r>
              <a:rPr lang="cs-CZ" dirty="0"/>
              <a:t> (2004)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Evropa: </a:t>
            </a:r>
            <a:r>
              <a:rPr lang="cs-CZ" dirty="0" smtClean="0"/>
              <a:t>10.000s případů/rok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Amerika: 100 případů (15 k soudu)/rok</a:t>
            </a:r>
          </a:p>
          <a:p>
            <a:pPr>
              <a:lnSpc>
                <a:spcPct val="90000"/>
              </a:lnSpc>
            </a:pPr>
            <a:r>
              <a:rPr lang="cs-CZ" dirty="0"/>
              <a:t>Afrika: 10 případů/rok</a:t>
            </a:r>
          </a:p>
        </p:txBody>
      </p:sp>
    </p:spTree>
    <p:extLst>
      <p:ext uri="{BB962C8B-B14F-4D97-AF65-F5344CB8AC3E}">
        <p14:creationId xmlns:p14="http://schemas.microsoft.com/office/powerpoint/2010/main" val="367782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Mezinárodní zavazování</a:t>
            </a:r>
            <a:endParaRPr lang="cs-CZ" b="1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Proč se státy zavazují?</a:t>
            </a:r>
          </a:p>
          <a:p>
            <a:r>
              <a:rPr lang="cs-CZ" dirty="0" smtClean="0"/>
              <a:t>Proč tvoří soudy</a:t>
            </a:r>
          </a:p>
          <a:p>
            <a:r>
              <a:rPr lang="cs-CZ" dirty="0" smtClean="0"/>
              <a:t>Jak soudy fungují? Nezávislost?</a:t>
            </a:r>
          </a:p>
          <a:p>
            <a:r>
              <a:rPr lang="cs-CZ" dirty="0" smtClean="0"/>
              <a:t>Jaké mají účinky („efektivita“)?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Problémy </a:t>
            </a:r>
            <a:r>
              <a:rPr lang="cs-CZ" dirty="0"/>
              <a:t>s efektivitou</a:t>
            </a:r>
          </a:p>
          <a:p>
            <a:pPr lvl="1"/>
            <a:r>
              <a:rPr lang="en-GB" dirty="0"/>
              <a:t>Efficiency, effectiveness, efficacy</a:t>
            </a:r>
            <a:endParaRPr lang="cs-CZ" dirty="0"/>
          </a:p>
          <a:p>
            <a:pPr lvl="1"/>
            <a:r>
              <a:rPr lang="cs-CZ" dirty="0"/>
              <a:t>Problém </a:t>
            </a:r>
            <a:r>
              <a:rPr lang="cs-CZ" i="1" dirty="0" err="1"/>
              <a:t>endogeneity</a:t>
            </a:r>
            <a:endParaRPr lang="en-GB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3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Koncept legalizace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hlinkClick r:id="rId2"/>
              </a:rPr>
              <a:t>Goldstein, </a:t>
            </a:r>
            <a:r>
              <a:rPr lang="en-US" sz="2800" dirty="0" err="1" smtClean="0">
                <a:hlinkClick r:id="rId2"/>
              </a:rPr>
              <a:t>Kahler</a:t>
            </a:r>
            <a:r>
              <a:rPr lang="en-US" sz="2800" dirty="0" smtClean="0">
                <a:hlinkClick r:id="rId2"/>
              </a:rPr>
              <a:t>, Keohane, Slaughter</a:t>
            </a:r>
            <a:r>
              <a:rPr lang="en-US" sz="2800" dirty="0" smtClean="0"/>
              <a:t>: „</a:t>
            </a:r>
            <a:r>
              <a:rPr lang="en-US" sz="2800" i="1" dirty="0" smtClean="0">
                <a:solidFill>
                  <a:schemeClr val="tx2"/>
                </a:solidFill>
              </a:rPr>
              <a:t>Legalization, a particular form of institutionalization, represents the decision in different issue-areas to impose international legal constraints on governments</a:t>
            </a:r>
            <a:r>
              <a:rPr lang="en-US" sz="2800" i="1" dirty="0" smtClean="0"/>
              <a:t>.“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Rozdílný regionální vývoj </a:t>
            </a:r>
            <a:r>
              <a:rPr lang="cs-CZ" sz="2800" dirty="0"/>
              <a:t>– </a:t>
            </a:r>
            <a:r>
              <a:rPr lang="cs-CZ" sz="2800" dirty="0" smtClean="0"/>
              <a:t>legalizace i komplicita.</a:t>
            </a: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Rozdíly v mezinárodních smlouvách – vágní x přesně formulované; potvrzující obyčeje x zavádějící nová pravidla.</a:t>
            </a:r>
          </a:p>
        </p:txBody>
      </p:sp>
    </p:spTree>
    <p:extLst>
      <p:ext uri="{BB962C8B-B14F-4D97-AF65-F5344CB8AC3E}">
        <p14:creationId xmlns:p14="http://schemas.microsoft.com/office/powerpoint/2010/main" val="27399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Koncept legalizace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Mezinárodní instituce – </a:t>
            </a:r>
            <a:r>
              <a:rPr lang="cs-CZ" i="1" dirty="0" smtClean="0"/>
              <a:t>„</a:t>
            </a:r>
            <a:r>
              <a:rPr lang="en-US" i="1" dirty="0" smtClean="0"/>
              <a:t>sets of rules, norms, and decision-making procedures that shape the expectations, interests, and behavior of actors.“</a:t>
            </a:r>
          </a:p>
          <a:p>
            <a:r>
              <a:rPr lang="cs-CZ" dirty="0" smtClean="0"/>
              <a:t>Legalizace </a:t>
            </a:r>
            <a:r>
              <a:rPr lang="cs-CZ" dirty="0"/>
              <a:t>představuje</a:t>
            </a:r>
            <a:r>
              <a:rPr lang="cs-CZ" i="1" dirty="0"/>
              <a:t> </a:t>
            </a:r>
            <a:r>
              <a:rPr lang="cs-CZ" i="1" dirty="0" smtClean="0"/>
              <a:t>„</a:t>
            </a:r>
            <a:r>
              <a:rPr lang="en-US" i="1" dirty="0" smtClean="0"/>
              <a:t>particular form of institutionalization characterized by 3 components“ </a:t>
            </a:r>
            <a:r>
              <a:rPr lang="cs-CZ" sz="2000" dirty="0" smtClean="0"/>
              <a:t>(</a:t>
            </a:r>
            <a:r>
              <a:rPr lang="cs-CZ" sz="2000" dirty="0" err="1">
                <a:hlinkClick r:id="rId2"/>
              </a:rPr>
              <a:t>Abbot</a:t>
            </a:r>
            <a:r>
              <a:rPr lang="cs-CZ" sz="2000" dirty="0">
                <a:hlinkClick r:id="rId2"/>
              </a:rPr>
              <a:t>, Keohane, </a:t>
            </a:r>
            <a:r>
              <a:rPr lang="cs-CZ" sz="2000" dirty="0" err="1">
                <a:hlinkClick r:id="rId2"/>
              </a:rPr>
              <a:t>Moravcsik</a:t>
            </a:r>
            <a:r>
              <a:rPr lang="cs-CZ" sz="2000" dirty="0">
                <a:hlinkClick r:id="rId2"/>
              </a:rPr>
              <a:t>, </a:t>
            </a:r>
            <a:r>
              <a:rPr lang="cs-CZ" sz="2000" dirty="0" err="1">
                <a:hlinkClick r:id="rId2"/>
              </a:rPr>
              <a:t>Slaughter</a:t>
            </a:r>
            <a:r>
              <a:rPr lang="cs-CZ" sz="2000" dirty="0">
                <a:hlinkClick r:id="rId2"/>
              </a:rPr>
              <a:t>, </a:t>
            </a:r>
            <a:r>
              <a:rPr lang="cs-CZ" sz="2000" dirty="0" err="1">
                <a:hlinkClick r:id="rId2"/>
              </a:rPr>
              <a:t>Snidal</a:t>
            </a:r>
            <a:r>
              <a:rPr lang="cs-CZ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94235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596</Words>
  <Application>Microsoft Office PowerPoint</Application>
  <PresentationFormat>Předvádění na obrazovce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Judicializace mezinárodní politiky</vt:lpstr>
      <vt:lpstr>Co se zkoumá na poli IL/IR?</vt:lpstr>
      <vt:lpstr>Mezinárodní soudní tělesa</vt:lpstr>
      <vt:lpstr>Mezinárodní soudní těleso</vt:lpstr>
      <vt:lpstr>Klasifikace mezinárodních soudních těles</vt:lpstr>
      <vt:lpstr>Srovnání regionálních LP soudů</vt:lpstr>
      <vt:lpstr>Mezinárodní zavazování</vt:lpstr>
      <vt:lpstr>Koncept legalizace</vt:lpstr>
      <vt:lpstr>Koncept legalizace</vt:lpstr>
      <vt:lpstr>3 komponenty konceptu legalizace</vt:lpstr>
      <vt:lpstr>Dimenze legalizace</vt:lpstr>
      <vt:lpstr>Formy mezinárodní legalizace</vt:lpstr>
      <vt:lpstr>Výhody vyššího stupně legalizace</vt:lpstr>
      <vt:lpstr>Náklady vyššího stupně legalizace</vt:lpstr>
      <vt:lpstr>Prezentace aplikace PowerPoint</vt:lpstr>
      <vt:lpstr>Rozdílné rozšíření legalizace</vt:lpstr>
      <vt:lpstr>Proč státy zakládají tribunály? Jak legalizace mění chování států?</vt:lpstr>
      <vt:lpstr>Možné důsledky legalizace</vt:lpstr>
      <vt:lpstr>Guzman 2008: Int Tribunals: A RA Analysis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Judicializace mezinárodní politiky</dc:title>
  <dc:creator>Hubert Smekal</dc:creator>
  <cp:lastModifiedBy>Hubert Smekal</cp:lastModifiedBy>
  <cp:revision>47</cp:revision>
  <dcterms:created xsi:type="dcterms:W3CDTF">2011-10-20T09:33:41Z</dcterms:created>
  <dcterms:modified xsi:type="dcterms:W3CDTF">2016-10-13T12:48:48Z</dcterms:modified>
</cp:coreProperties>
</file>