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69" r:id="rId6"/>
    <p:sldId id="270" r:id="rId7"/>
    <p:sldId id="271" r:id="rId8"/>
    <p:sldId id="259" r:id="rId9"/>
    <p:sldId id="263" r:id="rId10"/>
    <p:sldId id="264" r:id="rId11"/>
    <p:sldId id="272" r:id="rId12"/>
    <p:sldId id="273" r:id="rId13"/>
    <p:sldId id="274" r:id="rId14"/>
    <p:sldId id="275" r:id="rId15"/>
    <p:sldId id="27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ujc.dialogy.cz/?q=cs/node/3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archiv.soc.cas.cz/data-v-archivu-medard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osman@mail.muni.c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700808"/>
            <a:ext cx="7772400" cy="1470025"/>
          </a:xfrm>
        </p:spPr>
        <p:txBody>
          <a:bodyPr/>
          <a:lstStyle/>
          <a:p>
            <a:r>
              <a:rPr lang="cs-CZ" dirty="0" smtClean="0"/>
              <a:t>KVALITATIVNÍ ANALÝZA DAT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2780928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cs-CZ" sz="4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Transkript</a:t>
            </a:r>
            <a:endParaRPr lang="cs-CZ" sz="4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Robert Osman</a:t>
            </a:r>
            <a:endParaRPr lang="cs-CZ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9"/>
          <a:stretch/>
        </p:blipFill>
        <p:spPr>
          <a:xfrm>
            <a:off x="-11281" y="5058697"/>
            <a:ext cx="9155281" cy="1799304"/>
          </a:xfrm>
          <a:prstGeom prst="rect">
            <a:avLst/>
          </a:prstGeom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179512" y="1"/>
            <a:ext cx="8273047" cy="1340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 smtClean="0">
                <a:solidFill>
                  <a:schemeClr val="bg1"/>
                </a:solidFill>
              </a:rPr>
              <a:t>03</a:t>
            </a:r>
            <a:endParaRPr lang="cs-CZ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11281" y="0"/>
            <a:ext cx="9144000" cy="134076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159" y="1"/>
            <a:ext cx="7772400" cy="1340768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DOSLOVNÝ TRANSKRIPT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700807"/>
            <a:ext cx="7776864" cy="335788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9"/>
          <a:stretch/>
        </p:blipFill>
        <p:spPr>
          <a:xfrm>
            <a:off x="-11281" y="5058697"/>
            <a:ext cx="9155281" cy="1799304"/>
          </a:xfrm>
          <a:prstGeom prst="rect">
            <a:avLst/>
          </a:prstGeom>
        </p:spPr>
      </p:pic>
      <p:sp>
        <p:nvSpPr>
          <p:cNvPr id="6" name="Podnadpis 2"/>
          <p:cNvSpPr txBox="1">
            <a:spLocks/>
          </p:cNvSpPr>
          <p:nvPr/>
        </p:nvSpPr>
        <p:spPr>
          <a:xfrm>
            <a:off x="467544" y="1484784"/>
            <a:ext cx="8676456" cy="37444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  <a:latin typeface="Calibri Light" panose="020F0302020204030204" pitchFamily="34" charset="0"/>
              </a:rPr>
              <a:t>p</a:t>
            </a:r>
            <a:r>
              <a:rPr lang="pl-PL" sz="24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řepisuji všechno, co slyším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pl-PL" sz="2400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4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vyhodit </a:t>
            </a:r>
            <a:r>
              <a:rPr lang="pl-PL" sz="2400" dirty="0">
                <a:solidFill>
                  <a:schemeClr val="tx1"/>
                </a:solidFill>
                <a:latin typeface="Calibri Light" panose="020F0302020204030204" pitchFamily="34" charset="0"/>
              </a:rPr>
              <a:t>analyticky „hluchá </a:t>
            </a:r>
            <a:r>
              <a:rPr lang="pl-PL" sz="24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místa“ (no</a:t>
            </a:r>
            <a:r>
              <a:rPr lang="pl-PL" sz="2400" dirty="0">
                <a:solidFill>
                  <a:schemeClr val="tx1"/>
                </a:solidFill>
                <a:latin typeface="Calibri Light" panose="020F0302020204030204" pitchFamily="34" charset="0"/>
              </a:rPr>
              <a:t>, jako, jo, jako, </a:t>
            </a:r>
            <a:r>
              <a:rPr lang="pl-PL" sz="24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no …)</a:t>
            </a:r>
            <a:endParaRPr lang="pl-PL" sz="2400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4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zbytečná </a:t>
            </a:r>
            <a:r>
              <a:rPr lang="pl-PL" sz="2400" dirty="0">
                <a:solidFill>
                  <a:schemeClr val="tx1"/>
                </a:solidFill>
                <a:latin typeface="Calibri Light" panose="020F0302020204030204" pitchFamily="34" charset="0"/>
              </a:rPr>
              <a:t>přesnost – </a:t>
            </a:r>
            <a:r>
              <a:rPr lang="pl-PL" sz="24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neuvádět plevelná </a:t>
            </a:r>
            <a:r>
              <a:rPr lang="pl-PL" sz="2400" dirty="0">
                <a:solidFill>
                  <a:schemeClr val="tx1"/>
                </a:solidFill>
                <a:latin typeface="Calibri Light" panose="020F0302020204030204" pitchFamily="34" charset="0"/>
              </a:rPr>
              <a:t>slova, </a:t>
            </a:r>
            <a:r>
              <a:rPr lang="pl-PL" sz="24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nespisovné pády</a:t>
            </a:r>
            <a:r>
              <a:rPr lang="pl-PL" sz="2400" dirty="0">
                <a:solidFill>
                  <a:schemeClr val="tx1"/>
                </a:solidFill>
                <a:latin typeface="Calibri Light" panose="020F0302020204030204" pitchFamily="34" charset="0"/>
              </a:rPr>
              <a:t>, nespisovnost, </a:t>
            </a:r>
            <a:r>
              <a:rPr lang="pl-PL" sz="24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koktání (eee, ehm, vlastně, třeba, přece, rači …)</a:t>
            </a:r>
            <a:endParaRPr lang="pl-PL" sz="2400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4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zachovávat </a:t>
            </a:r>
            <a:r>
              <a:rPr lang="pl-PL" sz="2400" dirty="0">
                <a:solidFill>
                  <a:schemeClr val="tx1"/>
                </a:solidFill>
                <a:latin typeface="Calibri Light" panose="020F0302020204030204" pitchFamily="34" charset="0"/>
              </a:rPr>
              <a:t>by se naopak </a:t>
            </a:r>
            <a:r>
              <a:rPr lang="pl-PL" sz="24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měly vulgarismy, </a:t>
            </a:r>
            <a:r>
              <a:rPr lang="pl-PL" sz="2400" dirty="0">
                <a:solidFill>
                  <a:schemeClr val="tx1"/>
                </a:solidFill>
                <a:latin typeface="Calibri Light" panose="020F0302020204030204" pitchFamily="34" charset="0"/>
              </a:rPr>
              <a:t>slang, odborná </a:t>
            </a:r>
            <a:r>
              <a:rPr lang="pl-PL" sz="24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hantýrka …</a:t>
            </a:r>
            <a:endParaRPr lang="pl-PL" sz="2400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4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pozor </a:t>
            </a:r>
            <a:r>
              <a:rPr lang="pl-PL" sz="2400" dirty="0">
                <a:solidFill>
                  <a:schemeClr val="tx1"/>
                </a:solidFill>
                <a:latin typeface="Calibri Light" panose="020F0302020204030204" pitchFamily="34" charset="0"/>
              </a:rPr>
              <a:t>na vypouštění podstatné informace, záleží na účelu výzkumu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4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vybalancovat </a:t>
            </a:r>
            <a:r>
              <a:rPr lang="pl-PL" sz="2400" dirty="0">
                <a:solidFill>
                  <a:schemeClr val="tx1"/>
                </a:solidFill>
                <a:latin typeface="Calibri Light" panose="020F0302020204030204" pitchFamily="34" charset="0"/>
              </a:rPr>
              <a:t>zlatou střední </a:t>
            </a:r>
            <a:r>
              <a:rPr lang="pl-PL" sz="24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cestu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  <a:latin typeface="Calibri Light" panose="020F0302020204030204" pitchFamily="34" charset="0"/>
              </a:rPr>
              <a:t>r</a:t>
            </a:r>
            <a:r>
              <a:rPr lang="pl-PL" sz="24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ozhodovat se dle účelu výzkumu a výzkumné otázky</a:t>
            </a:r>
            <a:endParaRPr lang="pl-PL" sz="2400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pl-PL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210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11281" y="0"/>
            <a:ext cx="9144000" cy="134076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159" y="1"/>
            <a:ext cx="7772400" cy="1340768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ANOTOVANÝ</a:t>
            </a:r>
            <a:r>
              <a:rPr lang="cs-CZ" b="1" dirty="0" smtClean="0">
                <a:solidFill>
                  <a:schemeClr val="bg1"/>
                </a:solidFill>
              </a:rPr>
              <a:t> TRANSKRIPT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700807"/>
            <a:ext cx="7776864" cy="335788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9"/>
          <a:stretch/>
        </p:blipFill>
        <p:spPr>
          <a:xfrm>
            <a:off x="-11281" y="5058697"/>
            <a:ext cx="9155281" cy="1799304"/>
          </a:xfrm>
          <a:prstGeom prst="rect">
            <a:avLst/>
          </a:prstGeom>
        </p:spPr>
      </p:pic>
      <p:sp>
        <p:nvSpPr>
          <p:cNvPr id="6" name="Podnadpis 2"/>
          <p:cNvSpPr txBox="1">
            <a:spLocks/>
          </p:cNvSpPr>
          <p:nvPr/>
        </p:nvSpPr>
        <p:spPr>
          <a:xfrm>
            <a:off x="467544" y="1484784"/>
            <a:ext cx="8676456" cy="37444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nep</a:t>
            </a: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řepisuji všechno, co slyším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200" dirty="0">
                <a:solidFill>
                  <a:schemeClr val="tx1"/>
                </a:solidFill>
                <a:latin typeface="Calibri Light" panose="020F0302020204030204" pitchFamily="34" charset="0"/>
              </a:rPr>
              <a:t>p</a:t>
            </a: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ouze to, co mi připadá analyticky zajímavé</a:t>
            </a:r>
            <a:endParaRPr lang="pl-PL" sz="2200" dirty="0" smtClean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pl-PL" sz="2200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nezačínám </a:t>
            </a:r>
            <a:r>
              <a:rPr lang="pl-PL" sz="2200" dirty="0">
                <a:solidFill>
                  <a:schemeClr val="tx1"/>
                </a:solidFill>
                <a:latin typeface="Calibri Light" panose="020F0302020204030204" pitchFamily="34" charset="0"/>
              </a:rPr>
              <a:t>přepisováním, ale anotováním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200" dirty="0">
                <a:solidFill>
                  <a:schemeClr val="tx1"/>
                </a:solidFill>
                <a:latin typeface="Calibri Light" panose="020F0302020204030204" pitchFamily="34" charset="0"/>
              </a:rPr>
              <a:t>p</a:t>
            </a: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řepíšu si </a:t>
            </a:r>
            <a:r>
              <a:rPr lang="pl-PL" sz="2200" dirty="0">
                <a:solidFill>
                  <a:schemeClr val="tx1"/>
                </a:solidFill>
                <a:latin typeface="Calibri Light" panose="020F0302020204030204" pitchFamily="34" charset="0"/>
              </a:rPr>
              <a:t>jen </a:t>
            </a: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strukturu </a:t>
            </a:r>
            <a:r>
              <a:rPr lang="pl-PL" sz="2200" dirty="0">
                <a:solidFill>
                  <a:schemeClr val="tx1"/>
                </a:solidFill>
                <a:latin typeface="Calibri Light" panose="020F0302020204030204" pitchFamily="34" charset="0"/>
              </a:rPr>
              <a:t>celého rozhovoru, abych se v ní zorientoval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následně </a:t>
            </a:r>
            <a:r>
              <a:rPr lang="pl-PL" sz="2200" dirty="0">
                <a:solidFill>
                  <a:schemeClr val="tx1"/>
                </a:solidFill>
                <a:latin typeface="Calibri Light" panose="020F0302020204030204" pitchFamily="34" charset="0"/>
              </a:rPr>
              <a:t>přepisuju jen ty části, které předpokládám, že jsou relevantní pro můj úkol, pro můj cíl výzkumu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uvodím </a:t>
            </a:r>
            <a:r>
              <a:rPr lang="pl-PL" sz="2200" dirty="0">
                <a:solidFill>
                  <a:schemeClr val="tx1"/>
                </a:solidFill>
                <a:latin typeface="Calibri Light" panose="020F0302020204030204" pitchFamily="34" charset="0"/>
              </a:rPr>
              <a:t>přepis závorkou (volný) a píšu spíše </a:t>
            </a: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témata (co KP dělal, </a:t>
            </a:r>
            <a:r>
              <a:rPr lang="pl-PL" sz="2200" dirty="0">
                <a:solidFill>
                  <a:schemeClr val="tx1"/>
                </a:solidFill>
                <a:latin typeface="Calibri Light" panose="020F0302020204030204" pitchFamily="34" charset="0"/>
              </a:rPr>
              <a:t>co </a:t>
            </a: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zmínil, </a:t>
            </a:r>
            <a:r>
              <a:rPr lang="pl-PL" sz="2200" dirty="0">
                <a:solidFill>
                  <a:schemeClr val="tx1"/>
                </a:solidFill>
                <a:latin typeface="Calibri Light" panose="020F0302020204030204" pitchFamily="34" charset="0"/>
              </a:rPr>
              <a:t>čemu </a:t>
            </a: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přikládal důležitost atp.)</a:t>
            </a:r>
            <a:endParaRPr lang="pl-PL" sz="2200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používá </a:t>
            </a:r>
            <a:r>
              <a:rPr lang="pl-PL" sz="2200" dirty="0">
                <a:solidFill>
                  <a:schemeClr val="tx1"/>
                </a:solidFill>
                <a:latin typeface="Calibri Light" panose="020F0302020204030204" pitchFamily="34" charset="0"/>
              </a:rPr>
              <a:t>jiné formátování, nedrží se struktury tazatel, </a:t>
            </a: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respondent</a:t>
            </a:r>
            <a:endParaRPr lang="pl-PL" sz="2200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200" dirty="0">
                <a:solidFill>
                  <a:schemeClr val="tx1"/>
                </a:solidFill>
                <a:latin typeface="Calibri Light" panose="020F0302020204030204" pitchFamily="34" charset="0"/>
              </a:rPr>
              <a:t>v</a:t>
            </a: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yužívá časových značek</a:t>
            </a:r>
            <a:endParaRPr lang="pl-PL" sz="2200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pl-PL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940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11281" y="0"/>
            <a:ext cx="9144000" cy="134076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159" y="1"/>
            <a:ext cx="7772400" cy="1340768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ANALTICKY ZAJÍMAVÉ je to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700807"/>
            <a:ext cx="7776864" cy="335788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9"/>
          <a:stretch/>
        </p:blipFill>
        <p:spPr>
          <a:xfrm>
            <a:off x="-11281" y="5058697"/>
            <a:ext cx="9155281" cy="1799304"/>
          </a:xfrm>
          <a:prstGeom prst="rect">
            <a:avLst/>
          </a:prstGeom>
        </p:spPr>
      </p:pic>
      <p:sp>
        <p:nvSpPr>
          <p:cNvPr id="6" name="Podnadpis 2"/>
          <p:cNvSpPr txBox="1">
            <a:spLocks/>
          </p:cNvSpPr>
          <p:nvPr/>
        </p:nvSpPr>
        <p:spPr>
          <a:xfrm>
            <a:off x="467544" y="1628800"/>
            <a:ext cx="8676456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pl-PL" sz="2200" dirty="0">
                <a:solidFill>
                  <a:schemeClr val="tx1"/>
                </a:solidFill>
                <a:latin typeface="Calibri Light" panose="020F0302020204030204" pitchFamily="34" charset="0"/>
              </a:rPr>
              <a:t>č</a:t>
            </a: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eho si všimnu</a:t>
            </a:r>
            <a:endParaRPr lang="pl-PL" sz="2200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co mě zaujme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co mi připadá důležitější než to ostatní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200" dirty="0">
                <a:solidFill>
                  <a:schemeClr val="tx1"/>
                </a:solidFill>
                <a:latin typeface="Calibri Light" panose="020F0302020204030204" pitchFamily="34" charset="0"/>
              </a:rPr>
              <a:t>co je zvláštní (netriviální</a:t>
            </a: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co má potenciál něco vysvětlovat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200" dirty="0">
                <a:solidFill>
                  <a:schemeClr val="tx1"/>
                </a:solidFill>
                <a:latin typeface="Calibri Light" panose="020F0302020204030204" pitchFamily="34" charset="0"/>
              </a:rPr>
              <a:t>c</a:t>
            </a: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o se vztahuje k výzkumné otázce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200" dirty="0">
                <a:solidFill>
                  <a:schemeClr val="tx1"/>
                </a:solidFill>
                <a:latin typeface="Calibri Light" panose="020F0302020204030204" pitchFamily="34" charset="0"/>
              </a:rPr>
              <a:t>c</a:t>
            </a: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o rozvíjí mou imaginaci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200" dirty="0">
                <a:solidFill>
                  <a:schemeClr val="tx1"/>
                </a:solidFill>
                <a:latin typeface="Calibri Light" panose="020F0302020204030204" pitchFamily="34" charset="0"/>
              </a:rPr>
              <a:t>c</a:t>
            </a:r>
            <a:r>
              <a:rPr lang="pl-PL" sz="22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o něco propojuje</a:t>
            </a:r>
            <a:endParaRPr lang="pl-PL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43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496944" cy="5813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-11281" y="0"/>
            <a:ext cx="9144000" cy="134076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159" y="1"/>
            <a:ext cx="7772400" cy="1340768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PŘEPISOVÉ ZNAČKY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700807"/>
            <a:ext cx="7776864" cy="335788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01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11281" y="0"/>
            <a:ext cx="9144000" cy="134076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159" y="1"/>
            <a:ext cx="7772400" cy="1340768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DOSTUPNÉ TRANSKRIPTY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700807"/>
            <a:ext cx="7776864" cy="335788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9"/>
          <a:stretch/>
        </p:blipFill>
        <p:spPr>
          <a:xfrm>
            <a:off x="-11281" y="5058697"/>
            <a:ext cx="9155281" cy="1799304"/>
          </a:xfrm>
          <a:prstGeom prst="rect">
            <a:avLst/>
          </a:prstGeom>
        </p:spPr>
      </p:pic>
      <p:sp>
        <p:nvSpPr>
          <p:cNvPr id="6" name="Podnadpis 2"/>
          <p:cNvSpPr txBox="1">
            <a:spLocks/>
          </p:cNvSpPr>
          <p:nvPr/>
        </p:nvSpPr>
        <p:spPr>
          <a:xfrm>
            <a:off x="467544" y="1844824"/>
            <a:ext cx="8676456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Korpus </a:t>
            </a:r>
            <a:r>
              <a:rPr lang="cs-CZ" sz="2800" dirty="0">
                <a:solidFill>
                  <a:schemeClr val="tx1"/>
                </a:solidFill>
              </a:rPr>
              <a:t>DIALOG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  <a:hlinkClick r:id="rId3"/>
              </a:rPr>
              <a:t>http</a:t>
            </a:r>
            <a:r>
              <a:rPr lang="cs-CZ" sz="2800" dirty="0">
                <a:solidFill>
                  <a:schemeClr val="tx1"/>
                </a:solidFill>
                <a:hlinkClick r:id="rId3"/>
              </a:rPr>
              <a:t>://ujc.dialogy.cz/?</a:t>
            </a:r>
            <a:r>
              <a:rPr lang="cs-CZ" sz="2800" dirty="0" smtClean="0">
                <a:solidFill>
                  <a:schemeClr val="tx1"/>
                </a:solidFill>
                <a:hlinkClick r:id="rId3"/>
              </a:rPr>
              <a:t>q=cs/node/37</a:t>
            </a:r>
            <a:endParaRPr lang="cs-CZ" sz="2800" dirty="0" smtClean="0">
              <a:solidFill>
                <a:schemeClr val="tx1"/>
              </a:solidFill>
            </a:endParaRPr>
          </a:p>
          <a:p>
            <a:pPr algn="l"/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Digitální archiv měkkých dat MEDARD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hlinkClick r:id="rId4"/>
              </a:rPr>
              <a:t>http://</a:t>
            </a:r>
            <a:r>
              <a:rPr lang="cs-CZ" sz="2800" dirty="0" smtClean="0">
                <a:solidFill>
                  <a:schemeClr val="tx1"/>
                </a:solidFill>
                <a:hlinkClick r:id="rId4"/>
              </a:rPr>
              <a:t>archiv.soc.cas.cz/data-v-archivu-medard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9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11281" y="0"/>
            <a:ext cx="9144000" cy="134076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159" y="1"/>
            <a:ext cx="7772400" cy="1340768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OTÁZKY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700807"/>
            <a:ext cx="7776864" cy="335788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9"/>
          <a:stretch/>
        </p:blipFill>
        <p:spPr>
          <a:xfrm>
            <a:off x="-11281" y="5058697"/>
            <a:ext cx="9155281" cy="1799304"/>
          </a:xfrm>
          <a:prstGeom prst="rect">
            <a:avLst/>
          </a:prstGeom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1475656" y="2492896"/>
            <a:ext cx="6984776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4000" smtClean="0">
                <a:solidFill>
                  <a:schemeClr val="tx1"/>
                </a:solidFill>
              </a:rPr>
              <a:t>RNDr. Robert Osman, Ph.D.</a:t>
            </a:r>
          </a:p>
          <a:p>
            <a:pPr algn="l"/>
            <a:endParaRPr lang="en-US" sz="2400" smtClean="0">
              <a:solidFill>
                <a:schemeClr val="tx1"/>
              </a:solidFill>
            </a:endParaRPr>
          </a:p>
          <a:p>
            <a:pPr algn="l"/>
            <a:r>
              <a:rPr lang="cs-CZ" sz="2400" smtClean="0">
                <a:solidFill>
                  <a:schemeClr val="tx1"/>
                </a:solidFill>
              </a:rPr>
              <a:t>Geografický ústav, pavilon 04, místnost 02008</a:t>
            </a:r>
          </a:p>
          <a:p>
            <a:pPr algn="l"/>
            <a:r>
              <a:rPr lang="cs-CZ" sz="2400" smtClean="0">
                <a:solidFill>
                  <a:schemeClr val="tx1"/>
                </a:solidFill>
                <a:hlinkClick r:id="rId3"/>
              </a:rPr>
              <a:t>osman</a:t>
            </a:r>
            <a:r>
              <a:rPr lang="en-US" sz="2400" smtClean="0">
                <a:solidFill>
                  <a:schemeClr val="tx1"/>
                </a:solidFill>
                <a:hlinkClick r:id="rId3"/>
              </a:rPr>
              <a:t>@mail.muni.cz</a:t>
            </a:r>
            <a:endParaRPr lang="en-US" sz="2400" smtClean="0">
              <a:solidFill>
                <a:schemeClr val="tx1"/>
              </a:solidFill>
            </a:endParaRPr>
          </a:p>
          <a:p>
            <a:pPr algn="l"/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35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11281" y="0"/>
            <a:ext cx="9144000" cy="134076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08520" y="1"/>
            <a:ext cx="9252520" cy="1340768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VZTAH MEZI REALITOU A NARATIVITOU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700807"/>
            <a:ext cx="7776864" cy="335788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KP svými výpověďmi realitu konstruují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n</a:t>
            </a:r>
            <a:r>
              <a:rPr lang="cs-CZ" sz="2800" dirty="0" smtClean="0">
                <a:solidFill>
                  <a:schemeClr val="tx1"/>
                </a:solidFill>
              </a:rPr>
              <a:t>ekonstruují fakta (čísla, data, jména)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a</a:t>
            </a:r>
            <a:r>
              <a:rPr lang="cs-CZ" sz="2800" dirty="0" smtClean="0">
                <a:solidFill>
                  <a:schemeClr val="tx1"/>
                </a:solidFill>
              </a:rPr>
              <a:t>le konstruují, co dané věci znamenají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tak, jak o nich hovoří, tak se k nim poté i chovají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d</a:t>
            </a:r>
            <a:r>
              <a:rPr lang="cs-CZ" sz="2800" dirty="0" smtClean="0">
                <a:solidFill>
                  <a:schemeClr val="tx1"/>
                </a:solidFill>
              </a:rPr>
              <a:t>otazník sbírá fakta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r</a:t>
            </a:r>
            <a:r>
              <a:rPr lang="cs-CZ" sz="2800" dirty="0" smtClean="0">
                <a:solidFill>
                  <a:schemeClr val="tx1"/>
                </a:solidFill>
              </a:rPr>
              <a:t>ozhovor sbírá způsoby konstruování významů</a:t>
            </a: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9"/>
          <a:stretch/>
        </p:blipFill>
        <p:spPr>
          <a:xfrm>
            <a:off x="-11281" y="5058697"/>
            <a:ext cx="9155281" cy="179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56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11281" y="0"/>
            <a:ext cx="9144000" cy="134076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08520" y="1"/>
            <a:ext cx="9252520" cy="1340768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VZTAH MEZI REALITOU A NARATIVITOU</a:t>
            </a:r>
            <a:endParaRPr lang="cs-CZ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641292"/>
              </p:ext>
            </p:extLst>
          </p:nvPr>
        </p:nvGraphicFramePr>
        <p:xfrm>
          <a:off x="0" y="1340765"/>
          <a:ext cx="9143999" cy="5517232"/>
        </p:xfrm>
        <a:graphic>
          <a:graphicData uri="http://schemas.openxmlformats.org/drawingml/2006/table">
            <a:tbl>
              <a:tblPr/>
              <a:tblGrid>
                <a:gridCol w="545788"/>
                <a:gridCol w="8598211"/>
              </a:tblGrid>
              <a:tr h="344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MM: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Můžete mi říct, v čem spočívá Váš problém?</a:t>
                      </a: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SM: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Můžete mi říct, v čem spočívá problém společnosti?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MM: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Máte jizvy, skvrny nebo znetvoření, která Vás limitují v denních aktivitách?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SM: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Limitují Vás reakce ostatních lidí na Vaše jizvy, skvrny nebo znetvoření ve Vašich denních aktivitách?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MM: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Navštěvoval jste kvůli svým dlouhodobým zdravotním problémům/postižení speciální školu?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SM: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Navštěvoval jste speciální školu kvůli politice školských orgánů, které posílá lidi s Vaším typem zdravotních problémů/postižení do takových škol?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MM: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Způsobují Vaše zdravotní problémy/postižení potřebu, aby s Vámi bydlel Váš příbuzný nebo někdo jiný, kdo se o Vás postará?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SM: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Jsou sociální služby na tak špatné úrovni, že se musíte spolehnout na příbuznou či jinou osobu pro poskytování vhodné úrovně osobní asistence?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MM: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Přestěhoval jste se sem kvůli svým zdravotním problémům/postižení?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SM: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Jaké nevhodné podmínky ve Vašem původním bydlišti způsobily, že jste se přestěhoval sem?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MM: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Jak obtížné je pro Vás pohybovat se ve Vašem bezprostředním okolí bez pomoci/asistence?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SM: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Které okolní zábrany/bariéry Vám komplikují samostatný pohyb v bezprostředním okolí Vašeho bydliště?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MM: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Brání Vám Vaše zdravotní problémy/postižení v tom, abyste chodil ven tak často a na tak dlouhé vzdálenosti, jak byste si přál?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SM: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Existují nějaké dopravní nebo finanční problémy, které Vám brání v tom, abyste chodil ven tak často a na tak dlouhé vzdálenosti, jak byste si přál?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MM: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Způsobuje Vám Váš zdravotní problém/postižení problémy při cestování autobusem?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SM: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Times New Roman" pitchFamily="18" charset="0"/>
                        </a:rPr>
                        <a:t>Způsobují nevhodně navržené autobusy lidem s obdobným postižením jako máte Vy problémy při jejich použití?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97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11281" y="0"/>
            <a:ext cx="9144000" cy="134076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159" y="1"/>
            <a:ext cx="7772400" cy="1340768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TRANSKRIPT UŽ JE ANALÝZA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700807"/>
            <a:ext cx="7776864" cy="335788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Kdo rozhovor pořídil?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V jakých podmínkách?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S jakou motivací?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Kdo rozhovor přepsal?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V jakých podmínkách?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S jakou motivací?</a:t>
            </a:r>
            <a:endParaRPr 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9"/>
          <a:stretch/>
        </p:blipFill>
        <p:spPr>
          <a:xfrm>
            <a:off x="-11281" y="5058697"/>
            <a:ext cx="9155281" cy="179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35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11281" y="0"/>
            <a:ext cx="9144000" cy="134076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159" y="1"/>
            <a:ext cx="7772400" cy="1340768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STRUKTURA TRANSKRIPTU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700807"/>
            <a:ext cx="7776864" cy="335788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d</a:t>
            </a:r>
            <a:r>
              <a:rPr lang="cs-CZ" sz="2800" dirty="0" smtClean="0">
                <a:solidFill>
                  <a:schemeClr val="tx1"/>
                </a:solidFill>
              </a:rPr>
              <a:t>ialogická struktura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p</a:t>
            </a:r>
            <a:r>
              <a:rPr lang="cs-CZ" sz="2800" dirty="0" smtClean="0">
                <a:solidFill>
                  <a:schemeClr val="tx1"/>
                </a:solidFill>
              </a:rPr>
              <a:t>ravidlo střídání replik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forma scénáře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T</a:t>
            </a:r>
            <a:r>
              <a:rPr lang="cs-CZ" sz="2800" dirty="0">
                <a:solidFill>
                  <a:schemeClr val="tx1"/>
                </a:solidFill>
              </a:rPr>
              <a:t>: </a:t>
            </a:r>
            <a:r>
              <a:rPr lang="cs-CZ" sz="2800" dirty="0" smtClean="0">
                <a:solidFill>
                  <a:schemeClr val="tx1"/>
                </a:solidFill>
              </a:rPr>
              <a:t>tazatel (případně T1, T2, T3)</a:t>
            </a:r>
            <a:endParaRPr 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R</a:t>
            </a:r>
            <a:r>
              <a:rPr lang="cs-CZ" sz="2800" dirty="0">
                <a:solidFill>
                  <a:schemeClr val="tx1"/>
                </a:solidFill>
              </a:rPr>
              <a:t>: </a:t>
            </a:r>
            <a:r>
              <a:rPr lang="cs-CZ" sz="2800" dirty="0" smtClean="0">
                <a:solidFill>
                  <a:schemeClr val="tx1"/>
                </a:solidFill>
              </a:rPr>
              <a:t>respondent (případně R1, R2, R3)</a:t>
            </a:r>
            <a:endParaRPr 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9"/>
          <a:stretch/>
        </p:blipFill>
        <p:spPr>
          <a:xfrm>
            <a:off x="-11281" y="5058697"/>
            <a:ext cx="9155281" cy="179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7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11281" y="0"/>
            <a:ext cx="9144000" cy="134076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159" y="1"/>
            <a:ext cx="7772400" cy="1340768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TAZATEL V TRANSKRIPTU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700807"/>
            <a:ext cx="8496944" cy="335788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v</a:t>
            </a:r>
            <a:r>
              <a:rPr lang="cs-CZ" sz="2800" dirty="0" smtClean="0">
                <a:solidFill>
                  <a:schemeClr val="tx1"/>
                </a:solidFill>
              </a:rPr>
              <a:t>ýroky tazatele jsou přepisovány taktéž v plném znění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tazatel je součástí tvorby významů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n</a:t>
            </a:r>
            <a:r>
              <a:rPr lang="cs-CZ" sz="2800" dirty="0" smtClean="0">
                <a:solidFill>
                  <a:schemeClr val="tx1"/>
                </a:solidFill>
              </a:rPr>
              <a:t>eanalyzujeme pouze výroky KP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a</a:t>
            </a:r>
            <a:r>
              <a:rPr lang="cs-CZ" sz="2800" dirty="0" smtClean="0">
                <a:solidFill>
                  <a:schemeClr val="tx1"/>
                </a:solidFill>
              </a:rPr>
              <a:t>nalyzujeme celý </a:t>
            </a:r>
            <a:r>
              <a:rPr lang="cs-CZ" sz="2800" dirty="0" err="1" smtClean="0">
                <a:solidFill>
                  <a:schemeClr val="tx1"/>
                </a:solidFill>
              </a:rPr>
              <a:t>transkript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t</a:t>
            </a:r>
            <a:r>
              <a:rPr lang="cs-CZ" sz="2800" dirty="0" smtClean="0">
                <a:solidFill>
                  <a:schemeClr val="tx1"/>
                </a:solidFill>
              </a:rPr>
              <a:t>o, co se tazatel snaží v datech najít, je většinou i to, co sám produkuje a na čem participuje</a:t>
            </a:r>
            <a:endParaRPr 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9"/>
          <a:stretch/>
        </p:blipFill>
        <p:spPr>
          <a:xfrm>
            <a:off x="-11281" y="5058697"/>
            <a:ext cx="9155281" cy="179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19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11281" y="0"/>
            <a:ext cx="9144000" cy="134076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159" y="1"/>
            <a:ext cx="7772400" cy="1340768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TAZATEL V TRANSKRIPTU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9512" y="1484784"/>
            <a:ext cx="896448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smtClean="0">
                <a:latin typeface="Calibri Light" panose="020F0302020204030204" pitchFamily="34" charset="0"/>
              </a:rPr>
              <a:t>T</a:t>
            </a:r>
            <a:r>
              <a:rPr lang="cs-CZ" b="1" dirty="0">
                <a:latin typeface="Calibri Light" panose="020F0302020204030204" pitchFamily="34" charset="0"/>
              </a:rPr>
              <a:t>: Jaký jsou sny, když nejsou vizuální?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 Light" panose="020F0302020204030204" pitchFamily="34" charset="0"/>
              </a:rPr>
              <a:t>R: Tak můžou být sluchový, můžou být prostě čichový, můžou být pohybový. Hodně jsou třeba pohybový.</a:t>
            </a:r>
          </a:p>
          <a:p>
            <a:pPr>
              <a:lnSpc>
                <a:spcPct val="150000"/>
              </a:lnSpc>
            </a:pPr>
            <a:r>
              <a:rPr lang="cs-CZ" b="1" dirty="0">
                <a:latin typeface="Calibri Light" panose="020F0302020204030204" pitchFamily="34" charset="0"/>
              </a:rPr>
              <a:t>T: Jak to vypadá - pohybový sen?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 Light" panose="020F0302020204030204" pitchFamily="34" charset="0"/>
              </a:rPr>
              <a:t>R: No, že třeba běháš, že třeba jezdíš na kole.</a:t>
            </a:r>
          </a:p>
          <a:p>
            <a:pPr>
              <a:lnSpc>
                <a:spcPct val="150000"/>
              </a:lnSpc>
            </a:pPr>
            <a:r>
              <a:rPr lang="cs-CZ" b="1" dirty="0">
                <a:latin typeface="Calibri Light" panose="020F0302020204030204" pitchFamily="34" charset="0"/>
              </a:rPr>
              <a:t>T: Cítíš, že běháš, cítíš, že jezdíš.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 Light" panose="020F0302020204030204" pitchFamily="34" charset="0"/>
              </a:rPr>
              <a:t>R: Jo, ale ty to i fyzicky opravdu v tom snu děláš.</a:t>
            </a:r>
          </a:p>
          <a:p>
            <a:pPr>
              <a:lnSpc>
                <a:spcPct val="150000"/>
              </a:lnSpc>
            </a:pPr>
            <a:r>
              <a:rPr lang="cs-CZ" b="1" dirty="0">
                <a:latin typeface="Calibri Light" panose="020F0302020204030204" pitchFamily="34" charset="0"/>
              </a:rPr>
              <a:t>T: Ale nevidíš ten prostor kolem sebe.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 Light" panose="020F0302020204030204" pitchFamily="34" charset="0"/>
              </a:rPr>
              <a:t>R: Ne, ne.  Ale ty to prostě děláš.</a:t>
            </a:r>
          </a:p>
          <a:p>
            <a:pPr>
              <a:lnSpc>
                <a:spcPct val="150000"/>
              </a:lnSpc>
            </a:pPr>
            <a:r>
              <a:rPr lang="cs-CZ" b="1" dirty="0">
                <a:latin typeface="Calibri Light" panose="020F0302020204030204" pitchFamily="34" charset="0"/>
              </a:rPr>
              <a:t>T: A běháš vůbec nějakým prostorem, nebo prostě jenom běháš?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 Light" panose="020F0302020204030204" pitchFamily="34" charset="0"/>
              </a:rPr>
              <a:t>R: Ale jo, jo. Je to prostor. Ty prostě víš, že třeba kolem tebe jezdí auta, slyšíš, že třeba jezdí, ptáci ... zpívají </a:t>
            </a:r>
            <a:r>
              <a:rPr lang="cs-CZ" dirty="0" smtClean="0">
                <a:latin typeface="Calibri Light" panose="020F0302020204030204" pitchFamily="34" charset="0"/>
              </a:rPr>
              <a:t>...</a:t>
            </a:r>
            <a:endParaRPr lang="cs-CZ" dirty="0">
              <a:latin typeface="Calibri Light" panose="020F0302020204030204" pitchFamily="34" charset="0"/>
            </a:endParaRPr>
          </a:p>
          <a:p>
            <a:pPr algn="r"/>
            <a:r>
              <a:rPr lang="cs-CZ" dirty="0">
                <a:latin typeface="Calibri Light" panose="020F0302020204030204" pitchFamily="34" charset="0"/>
              </a:rPr>
              <a:t>(Dana, 35, 13. 2. 2015)</a:t>
            </a:r>
          </a:p>
        </p:txBody>
      </p:sp>
    </p:spTree>
    <p:extLst>
      <p:ext uri="{BB962C8B-B14F-4D97-AF65-F5344CB8AC3E}">
        <p14:creationId xmlns:p14="http://schemas.microsoft.com/office/powerpoint/2010/main" val="80893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11281" y="0"/>
            <a:ext cx="9144000" cy="134076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159" y="1"/>
            <a:ext cx="7772400" cy="1340768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ČASOVÉ ZNAČKY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700807"/>
            <a:ext cx="7776864" cy="335788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58685" y="1556792"/>
            <a:ext cx="8964488" cy="496855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70000"/>
              </a:lnSpc>
            </a:pPr>
            <a:r>
              <a:rPr lang="cs-CZ" sz="6400" b="1" dirty="0">
                <a:solidFill>
                  <a:schemeClr val="tx1"/>
                </a:solidFill>
                <a:latin typeface="Calibri Light" panose="020F0302020204030204" pitchFamily="34" charset="0"/>
              </a:rPr>
              <a:t>T:</a:t>
            </a:r>
            <a:r>
              <a:rPr lang="cs-CZ" sz="6400" dirty="0">
                <a:solidFill>
                  <a:schemeClr val="tx1"/>
                </a:solidFill>
                <a:latin typeface="Calibri Light" panose="020F0302020204030204" pitchFamily="34" charset="0"/>
              </a:rPr>
              <a:t> Takže tady funguje ta rivalita Žamberk, Letohrad... </a:t>
            </a:r>
            <a:r>
              <a:rPr lang="cs-CZ" sz="6400" u="sng" dirty="0">
                <a:solidFill>
                  <a:schemeClr val="tx1"/>
                </a:solidFill>
                <a:latin typeface="Calibri Light" panose="020F0302020204030204" pitchFamily="34" charset="0"/>
              </a:rPr>
              <a:t>00:30:58-7</a:t>
            </a:r>
            <a:endParaRPr lang="cs-CZ" sz="6400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algn="l">
              <a:lnSpc>
                <a:spcPct val="170000"/>
              </a:lnSpc>
            </a:pPr>
            <a:r>
              <a:rPr lang="cs-CZ" sz="2800" dirty="0">
                <a:solidFill>
                  <a:schemeClr val="tx1"/>
                </a:solidFill>
                <a:latin typeface="Calibri Light" panose="020F0302020204030204" pitchFamily="34" charset="0"/>
              </a:rPr>
              <a:t> </a:t>
            </a:r>
          </a:p>
          <a:p>
            <a:pPr algn="l">
              <a:lnSpc>
                <a:spcPct val="170000"/>
              </a:lnSpc>
            </a:pPr>
            <a:r>
              <a:rPr lang="cs-CZ" sz="6400" b="1" dirty="0">
                <a:solidFill>
                  <a:schemeClr val="tx1"/>
                </a:solidFill>
                <a:latin typeface="Calibri Light" panose="020F0302020204030204" pitchFamily="34" charset="0"/>
              </a:rPr>
              <a:t>R1:</a:t>
            </a:r>
            <a:r>
              <a:rPr lang="cs-CZ" sz="6400" dirty="0">
                <a:solidFill>
                  <a:schemeClr val="tx1"/>
                </a:solidFill>
                <a:latin typeface="Calibri Light" panose="020F0302020204030204" pitchFamily="34" charset="0"/>
              </a:rPr>
              <a:t> Já bych neřekl, že je to rivalita, já bych řekl, že je to normálně přirozený, to je takový business, </a:t>
            </a:r>
            <a:r>
              <a:rPr lang="cs-CZ" sz="6400" dirty="0" err="1">
                <a:solidFill>
                  <a:schemeClr val="tx1"/>
                </a:solidFill>
                <a:latin typeface="Calibri Light" panose="020F0302020204030204" pitchFamily="34" charset="0"/>
              </a:rPr>
              <a:t>takovej</a:t>
            </a:r>
            <a:r>
              <a:rPr lang="cs-CZ" sz="6400" dirty="0">
                <a:solidFill>
                  <a:schemeClr val="tx1"/>
                </a:solidFill>
                <a:latin typeface="Calibri Light" panose="020F0302020204030204" pitchFamily="34" charset="0"/>
              </a:rPr>
              <a:t> </a:t>
            </a:r>
            <a:r>
              <a:rPr lang="cs-CZ" sz="6400" dirty="0" err="1">
                <a:solidFill>
                  <a:schemeClr val="tx1"/>
                </a:solidFill>
                <a:latin typeface="Calibri Light" panose="020F0302020204030204" pitchFamily="34" charset="0"/>
              </a:rPr>
              <a:t>politickej</a:t>
            </a:r>
            <a:r>
              <a:rPr lang="cs-CZ" sz="6400" dirty="0">
                <a:solidFill>
                  <a:schemeClr val="tx1"/>
                </a:solidFill>
                <a:latin typeface="Calibri Light" panose="020F0302020204030204" pitchFamily="34" charset="0"/>
              </a:rPr>
              <a:t> business. Prostě já mám práci, mám prostě business, jakoby šéfuju </a:t>
            </a:r>
            <a:r>
              <a:rPr lang="cs-CZ" sz="6400" dirty="0" err="1">
                <a:solidFill>
                  <a:schemeClr val="tx1"/>
                </a:solidFill>
                <a:latin typeface="Calibri Light" panose="020F0302020204030204" pitchFamily="34" charset="0"/>
              </a:rPr>
              <a:t>nějakýmu</a:t>
            </a:r>
            <a:r>
              <a:rPr lang="cs-CZ" sz="6400" dirty="0">
                <a:solidFill>
                  <a:schemeClr val="tx1"/>
                </a:solidFill>
                <a:latin typeface="Calibri Light" panose="020F0302020204030204" pitchFamily="34" charset="0"/>
              </a:rPr>
              <a:t> městu a potřebuju mít nějaký výsledky a nepotřebuju se jako s někým až tak moc nějakým způsobem jakoby nějak dělit.  </a:t>
            </a:r>
            <a:r>
              <a:rPr lang="cs-CZ" sz="6400" u="sng" dirty="0">
                <a:solidFill>
                  <a:schemeClr val="tx1"/>
                </a:solidFill>
                <a:latin typeface="Calibri Light" panose="020F0302020204030204" pitchFamily="34" charset="0"/>
              </a:rPr>
              <a:t>00:31:20-6</a:t>
            </a:r>
            <a:endParaRPr lang="cs-CZ" sz="6400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algn="l">
              <a:lnSpc>
                <a:spcPct val="170000"/>
              </a:lnSpc>
            </a:pPr>
            <a:r>
              <a:rPr lang="cs-CZ" sz="2800" dirty="0">
                <a:solidFill>
                  <a:schemeClr val="tx1"/>
                </a:solidFill>
                <a:latin typeface="Calibri Light" panose="020F0302020204030204" pitchFamily="34" charset="0"/>
              </a:rPr>
              <a:t> </a:t>
            </a:r>
          </a:p>
          <a:p>
            <a:pPr algn="l">
              <a:lnSpc>
                <a:spcPct val="170000"/>
              </a:lnSpc>
            </a:pPr>
            <a:r>
              <a:rPr lang="cs-CZ" sz="6400" b="1" dirty="0">
                <a:solidFill>
                  <a:schemeClr val="tx1"/>
                </a:solidFill>
                <a:latin typeface="Calibri Light" panose="020F0302020204030204" pitchFamily="34" charset="0"/>
              </a:rPr>
              <a:t>R2:</a:t>
            </a:r>
            <a:r>
              <a:rPr lang="cs-CZ" sz="6400" dirty="0">
                <a:solidFill>
                  <a:schemeClr val="tx1"/>
                </a:solidFill>
                <a:latin typeface="Calibri Light" panose="020F0302020204030204" pitchFamily="34" charset="0"/>
              </a:rPr>
              <a:t> Takhle, já jestli k tomu můžu, tak určitě je větší dohoda, nebo snazší dohoda právě v těch liniových stavbách, který prostě přesáhnou ty hranice těch obcí, ale když vezmete bazén, tak ten musí stát někde na nějakým katastru a prostě když bude stát </a:t>
            </a:r>
            <a:r>
              <a:rPr lang="cs-CZ" sz="6400" dirty="0" err="1">
                <a:solidFill>
                  <a:schemeClr val="tx1"/>
                </a:solidFill>
                <a:latin typeface="Calibri Light" panose="020F0302020204030204" pitchFamily="34" charset="0"/>
              </a:rPr>
              <a:t>plavečák</a:t>
            </a:r>
            <a:r>
              <a:rPr lang="cs-CZ" sz="6400" dirty="0">
                <a:solidFill>
                  <a:schemeClr val="tx1"/>
                </a:solidFill>
                <a:latin typeface="Calibri Light" panose="020F0302020204030204" pitchFamily="34" charset="0"/>
              </a:rPr>
              <a:t> v Letohradě, tak náš starosta bude bez hlavy, jak jsi to mohl dopustit starosto a když bude stát v Žamberku, tak </a:t>
            </a:r>
            <a:r>
              <a:rPr lang="cs-CZ" sz="6400" dirty="0" err="1">
                <a:solidFill>
                  <a:schemeClr val="tx1"/>
                </a:solidFill>
                <a:latin typeface="Calibri Light" panose="020F0302020204030204" pitchFamily="34" charset="0"/>
              </a:rPr>
              <a:t>Letohradskej</a:t>
            </a:r>
            <a:r>
              <a:rPr lang="cs-CZ" sz="6400" dirty="0">
                <a:solidFill>
                  <a:schemeClr val="tx1"/>
                </a:solidFill>
                <a:latin typeface="Calibri Light" panose="020F0302020204030204" pitchFamily="34" charset="0"/>
              </a:rPr>
              <a:t> a když bude stát v </a:t>
            </a:r>
            <a:r>
              <a:rPr lang="cs-CZ" sz="6400" dirty="0" err="1">
                <a:solidFill>
                  <a:schemeClr val="tx1"/>
                </a:solidFill>
                <a:latin typeface="Calibri Light" panose="020F0302020204030204" pitchFamily="34" charset="0"/>
              </a:rPr>
              <a:t>Lukavici</a:t>
            </a:r>
            <a:r>
              <a:rPr lang="cs-CZ" sz="6400" dirty="0">
                <a:solidFill>
                  <a:schemeClr val="tx1"/>
                </a:solidFill>
                <a:latin typeface="Calibri Light" panose="020F0302020204030204" pitchFamily="34" charset="0"/>
              </a:rPr>
              <a:t> tak přijdou o hlavu oba dva.  </a:t>
            </a:r>
            <a:r>
              <a:rPr lang="cs-CZ" sz="6400" u="sng" dirty="0">
                <a:solidFill>
                  <a:schemeClr val="tx1"/>
                </a:solidFill>
                <a:latin typeface="Calibri Light" panose="020F0302020204030204" pitchFamily="34" charset="0"/>
              </a:rPr>
              <a:t>00:31:57-3</a:t>
            </a:r>
            <a:r>
              <a:rPr lang="cs-CZ" sz="6400" dirty="0">
                <a:solidFill>
                  <a:schemeClr val="tx1"/>
                </a:solidFill>
                <a:latin typeface="Calibri Light" panose="020F0302020204030204" pitchFamily="34" charset="0"/>
              </a:rPr>
              <a:t> </a:t>
            </a:r>
          </a:p>
          <a:p>
            <a:pPr algn="l">
              <a:lnSpc>
                <a:spcPct val="170000"/>
              </a:lnSpc>
            </a:pPr>
            <a:r>
              <a:rPr lang="cs-CZ" sz="2800" dirty="0">
                <a:solidFill>
                  <a:schemeClr val="tx1"/>
                </a:solidFill>
                <a:latin typeface="Calibri Light" panose="020F0302020204030204" pitchFamily="34" charset="0"/>
              </a:rPr>
              <a:t> </a:t>
            </a:r>
          </a:p>
          <a:p>
            <a:pPr algn="l">
              <a:lnSpc>
                <a:spcPct val="170000"/>
              </a:lnSpc>
            </a:pPr>
            <a:r>
              <a:rPr lang="cs-CZ" sz="6400" b="1" dirty="0">
                <a:solidFill>
                  <a:schemeClr val="tx1"/>
                </a:solidFill>
                <a:latin typeface="Calibri Light" panose="020F0302020204030204" pitchFamily="34" charset="0"/>
              </a:rPr>
              <a:t>T:</a:t>
            </a:r>
            <a:r>
              <a:rPr lang="cs-CZ" sz="6400" dirty="0">
                <a:solidFill>
                  <a:schemeClr val="tx1"/>
                </a:solidFill>
                <a:latin typeface="Calibri Light" panose="020F0302020204030204" pitchFamily="34" charset="0"/>
              </a:rPr>
              <a:t> Takže byste řekli, že nefunguje úplně </a:t>
            </a:r>
            <a:r>
              <a:rPr lang="cs-CZ" sz="6400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takový to </a:t>
            </a:r>
            <a:r>
              <a:rPr lang="cs-CZ" sz="6400" dirty="0">
                <a:solidFill>
                  <a:schemeClr val="tx1"/>
                </a:solidFill>
                <a:latin typeface="Calibri Light" panose="020F0302020204030204" pitchFamily="34" charset="0"/>
              </a:rPr>
              <a:t>myšlení, že prostě pokud by spolupracovali ty... </a:t>
            </a:r>
            <a:r>
              <a:rPr lang="cs-CZ" sz="6400" u="sng" dirty="0">
                <a:solidFill>
                  <a:schemeClr val="tx1"/>
                </a:solidFill>
                <a:latin typeface="Calibri Light" panose="020F0302020204030204" pitchFamily="34" charset="0"/>
              </a:rPr>
              <a:t>00:32:00-5 </a:t>
            </a:r>
            <a:endParaRPr lang="cs-CZ" sz="6400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35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11281" y="0"/>
            <a:ext cx="9144000" cy="134076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159" y="1"/>
            <a:ext cx="7772400" cy="1340768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HLAVIČKA TRANSKRIPTU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700807"/>
            <a:ext cx="7776864" cy="335788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9"/>
          <a:stretch/>
        </p:blipFill>
        <p:spPr>
          <a:xfrm>
            <a:off x="-11281" y="5058697"/>
            <a:ext cx="9155281" cy="179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4618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807</Words>
  <Application>Microsoft Office PowerPoint</Application>
  <PresentationFormat>Předvádění na obrazovce (4:3)</PresentationFormat>
  <Paragraphs>135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KVALITATIVNÍ ANALÝZA DAT</vt:lpstr>
      <vt:lpstr>VZTAH MEZI REALITOU A NARATIVITOU</vt:lpstr>
      <vt:lpstr>VZTAH MEZI REALITOU A NARATIVITOU</vt:lpstr>
      <vt:lpstr>TRANSKRIPT UŽ JE ANALÝZA</vt:lpstr>
      <vt:lpstr>STRUKTURA TRANSKRIPTU</vt:lpstr>
      <vt:lpstr>TAZATEL V TRANSKRIPTU</vt:lpstr>
      <vt:lpstr>TAZATEL V TRANSKRIPTU</vt:lpstr>
      <vt:lpstr>ČASOVÉ ZNAČKY</vt:lpstr>
      <vt:lpstr>HLAVIČKA TRANSKRIPTU</vt:lpstr>
      <vt:lpstr>DOSLOVNÝ TRANSKRIPT</vt:lpstr>
      <vt:lpstr>ANOTOVANÝ TRANSKRIPT</vt:lpstr>
      <vt:lpstr>ANALTICKY ZAJÍMAVÉ je to</vt:lpstr>
      <vt:lpstr>PŘEPISOVÉ ZNAČKY</vt:lpstr>
      <vt:lpstr>DOSTUPNÉ TRANSKRIPTY</vt:lpstr>
      <vt:lpstr>OTÁZKY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KVALITATIVNÍ ANALÝZA DAT</dc:title>
  <dc:creator>Bob</dc:creator>
  <cp:lastModifiedBy>OPVK</cp:lastModifiedBy>
  <cp:revision>20</cp:revision>
  <dcterms:created xsi:type="dcterms:W3CDTF">2015-09-22T15:14:30Z</dcterms:created>
  <dcterms:modified xsi:type="dcterms:W3CDTF">2015-10-07T15:34:44Z</dcterms:modified>
</cp:coreProperties>
</file>