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59675" cx="10080625"/>
  <p:notesSz cx="7559675" cy="10691800"/>
  <p:embeddedFontLst>
    <p:embeddedFont>
      <p:font typeface="Garamond"/>
      <p:regular r:id="rId12"/>
      <p:bold r:id="rId13"/>
      <p:italic r:id="rId14"/>
      <p:boldItalic r:id="rId15"/>
    </p:embeddedFont>
    <p:embeddedFont>
      <p:font typeface="Rambl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aramond-bold.fntdata"/><Relationship Id="rId12" Type="http://schemas.openxmlformats.org/officeDocument/2006/relationships/font" Target="fonts/Garamo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Garamond-boldItalic.fntdata"/><Relationship Id="rId14" Type="http://schemas.openxmlformats.org/officeDocument/2006/relationships/font" Target="fonts/Garamond-italic.fntdata"/><Relationship Id="rId17" Type="http://schemas.openxmlformats.org/officeDocument/2006/relationships/font" Target="fonts/Rambla-bold.fntdata"/><Relationship Id="rId16" Type="http://schemas.openxmlformats.org/officeDocument/2006/relationships/font" Target="fonts/Rambl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mbla-boldItalic.fntdata"/><Relationship Id="rId6" Type="http://schemas.openxmlformats.org/officeDocument/2006/relationships/slide" Target="slides/slide1.xml"/><Relationship Id="rId18" Type="http://schemas.openxmlformats.org/officeDocument/2006/relationships/font" Target="fonts/Rambl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 txBox="1"/>
          <p:nvPr>
            <p:ph idx="3" type="hdr"/>
          </p:nvPr>
        </p:nvSpPr>
        <p:spPr>
          <a:xfrm>
            <a:off x="0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" name="Shape 6"/>
          <p:cNvSpPr txBox="1"/>
          <p:nvPr>
            <p:ph idx="10" type="dt"/>
          </p:nvPr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1" name="Shape 161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000" lIns="90000" rIns="90000" tIns="74475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2" name="Shape 162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755650" y="5078412"/>
            <a:ext cx="6038849" cy="48021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2" name="Shape 172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000" lIns="90000" rIns="90000" tIns="74475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3" name="Shape 173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755650" y="5078412"/>
            <a:ext cx="6038849" cy="48021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7" name="Shape 187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000" lIns="90000" rIns="90000" tIns="74475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8" name="Shape 188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755650" y="5078412"/>
            <a:ext cx="6038849" cy="48021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4" name="Shape 204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000" lIns="90000" rIns="90000" tIns="74475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5" name="Shape 205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755650" y="5078412"/>
            <a:ext cx="6038849" cy="48021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9" name="Shape 219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000" lIns="90000" rIns="90000" tIns="74475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0" name="Shape 220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755650" y="5078412"/>
            <a:ext cx="6038849" cy="48021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38" name="Shape 238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000" lIns="90000" rIns="90000" tIns="74475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9" name="Shape 23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755650" y="5078412"/>
            <a:ext cx="6038849" cy="48021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Pouze nadpi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Nadpis a obsah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503237" y="1768475"/>
            <a:ext cx="9070974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Úvodní sníme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/>
            </a:lvl1pPr>
            <a:lvl2pPr indent="0" lvl="1" marL="457200" marR="0" rtl="0" algn="ctr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/>
            </a:lvl2pPr>
            <a:lvl3pPr indent="0" lvl="2" marL="914400" marR="0" rtl="0" algn="ctr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/>
            </a:lvl3pPr>
            <a:lvl4pPr indent="0" lvl="3" marL="1371600" marR="0" rtl="0" algn="ctr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/>
            </a:lvl4pPr>
            <a:lvl5pPr indent="0" lvl="4" marL="18288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5pPr>
            <a:lvl6pPr indent="0" lvl="5" marL="22860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6pPr>
            <a:lvl7pPr indent="0" lvl="6" marL="27432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7pPr>
            <a:lvl8pPr indent="0" lvl="7" marL="32004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8pPr>
            <a:lvl9pPr indent="0" lvl="8" marL="36576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Nadpis a obsah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503237" y="1768475"/>
            <a:ext cx="9058274" cy="4976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Svislý nadpis a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 rot="5400000">
            <a:off x="5207794" y="2391569"/>
            <a:ext cx="6443663" cy="2263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 rot="5400000">
            <a:off x="602456" y="202406"/>
            <a:ext cx="6443663" cy="6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Nadpis a svislý 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 rot="5400000">
            <a:off x="2543968" y="-272256"/>
            <a:ext cx="4976812" cy="9058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brázek s titulkem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/>
          <p:nvPr>
            <p:ph idx="2" type="pic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sah s titulkem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Prázdný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Pouze nadpi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Porovnání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3" type="body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4" type="body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Svislý nadpis a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x="5213350" y="2395537"/>
            <a:ext cx="6454775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x="601663" y="203200"/>
            <a:ext cx="6454775" cy="665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va obsah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503237" y="1768475"/>
            <a:ext cx="4452936" cy="4976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5108575" y="1768475"/>
            <a:ext cx="4452937" cy="4976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Záhlaví části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Úvodní sníme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/>
            </a:lvl1pPr>
            <a:lvl2pPr indent="0" lvl="1" marL="457200" marR="0" rtl="0" algn="ctr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/>
            </a:lvl2pPr>
            <a:lvl3pPr indent="0" lvl="2" marL="914400" marR="0" rtl="0" algn="ctr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/>
            </a:lvl3pPr>
            <a:lvl4pPr indent="0" lvl="3" marL="1371600" marR="0" rtl="0" algn="ctr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/>
            </a:lvl4pPr>
            <a:lvl5pPr indent="0" lvl="4" marL="18288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5pPr>
            <a:lvl6pPr indent="0" lvl="5" marL="22860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6pPr>
            <a:lvl7pPr indent="0" lvl="6" marL="27432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7pPr>
            <a:lvl8pPr indent="0" lvl="7" marL="32004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8pPr>
            <a:lvl9pPr indent="0" lvl="8" marL="3657600" marR="0" rtl="0" algn="ctr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Nadpis a svislý 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5400000">
            <a:off x="2544761" y="-273049"/>
            <a:ext cx="4987924" cy="9070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brázek s titulkem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/>
          <p:nvPr>
            <p:ph idx="2" type="pic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sah s titulke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Prázdný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Porovnání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va obsah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503237" y="1768475"/>
            <a:ext cx="4459286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5114925" y="1768475"/>
            <a:ext cx="4459288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Záhlaví části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503237" y="1768475"/>
            <a:ext cx="9070974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indent="-285750" lvl="1" marL="742950" marR="0" rtl="0" algn="l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indent="-228600" lvl="2" marL="1143000" marR="0" rtl="0" algn="l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indent="-228600" lvl="3" marL="1600200" marR="0" rtl="0" algn="l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indent="-228600" lvl="4" marL="20574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indent="-228600" lvl="5" marL="25146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indent="-228600" lvl="6" marL="29718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indent="-228600" lvl="7" marL="34290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indent="-228600" lvl="8" marL="38862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503237" y="301625"/>
            <a:ext cx="9058274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-285750" lvl="1" marL="74295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-228600" lvl="2" marL="11430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-228600" lvl="3" marL="16002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-228600" lvl="4" marL="20574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-228600" lvl="5" marL="25146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28600" lvl="6" marL="29718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28600" lvl="7" marL="34290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28600" lvl="8" marL="38862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503237" y="1768475"/>
            <a:ext cx="9058274" cy="4976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87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indent="-285750" lvl="1" marL="742950" marR="0" rtl="0" algn="l">
              <a:lnSpc>
                <a:spcPct val="87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indent="-228600" lvl="2" marL="1143000" marR="0" rtl="0" algn="l">
              <a:lnSpc>
                <a:spcPct val="87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indent="-228600" lvl="3" marL="1600200" marR="0" rtl="0" algn="l">
              <a:lnSpc>
                <a:spcPct val="87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indent="-228600" lvl="4" marL="20574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indent="-228600" lvl="5" marL="25146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indent="-228600" lvl="6" marL="29718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indent="-228600" lvl="7" marL="34290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indent="-228600" lvl="8" marL="3886200" marR="0" rtl="0" algn="l">
              <a:lnSpc>
                <a:spcPct val="87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503237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448050" y="6886575"/>
            <a:ext cx="31829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227886" y="6886575"/>
            <a:ext cx="2335211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Relationship Id="rId5" Type="http://schemas.openxmlformats.org/officeDocument/2006/relationships/image" Target="../media/image02.png"/><Relationship Id="rId6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39750" y="2808286"/>
            <a:ext cx="9359900" cy="1692275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80624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503237" y="346075"/>
            <a:ext cx="9066211" cy="1166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Světový</a:t>
            </a:r>
            <a:r>
              <a:rPr b="1" i="0" lang="en-US" sz="4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800" u="none" cap="none" strike="noStrike">
                <a:solidFill>
                  <a:srgbClr val="FF95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obchod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275" y="288925"/>
            <a:ext cx="258445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9011" y="1320800"/>
            <a:ext cx="2381249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0" y="0"/>
            <a:ext cx="10080624" cy="107949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08080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0" y="1079500"/>
            <a:ext cx="10080624" cy="17938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Shape 180"/>
          <p:cNvCxnSpPr/>
          <p:nvPr/>
        </p:nvCxnSpPr>
        <p:spPr>
          <a:xfrm>
            <a:off x="0" y="1260475"/>
            <a:ext cx="10080624" cy="1587"/>
          </a:xfrm>
          <a:prstGeom prst="straightConnector1">
            <a:avLst/>
          </a:prstGeom>
          <a:noFill/>
          <a:ln cap="flat" cmpd="sng" w="36000">
            <a:solidFill>
              <a:srgbClr val="FF950E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1" name="Shape 181"/>
          <p:cNvSpPr/>
          <p:nvPr/>
        </p:nvSpPr>
        <p:spPr>
          <a:xfrm>
            <a:off x="0" y="7199311"/>
            <a:ext cx="10080624" cy="10794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720725" y="360362"/>
            <a:ext cx="9070974" cy="1171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72200">
            <a:noAutofit/>
          </a:bodyPr>
          <a:lstStyle/>
          <a:p>
            <a:pPr indent="0" lvl="0" marL="0" marR="0" rtl="0" algn="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Brettonwoodský systém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60362" y="1760536"/>
            <a:ext cx="9575800" cy="519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- 1944 konference v Bretton Woods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snaha zajistit poválečnou stabilitu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cílem předejít konfliktům podobného rozsahu  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nový systém založený na liberalizaci obchodu (omezování obchodu ve 30. letech vedlo k Velké hospodářské krizi)</a:t>
            </a:r>
            <a:r>
              <a:rPr b="0" i="0" lang="en-US" sz="3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61" y="190500"/>
            <a:ext cx="21082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0" y="0"/>
            <a:ext cx="10080624" cy="107949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08080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1079500"/>
            <a:ext cx="10080624" cy="17938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Shape 194"/>
          <p:cNvCxnSpPr/>
          <p:nvPr/>
        </p:nvCxnSpPr>
        <p:spPr>
          <a:xfrm>
            <a:off x="0" y="1260475"/>
            <a:ext cx="10080624" cy="1587"/>
          </a:xfrm>
          <a:prstGeom prst="straightConnector1">
            <a:avLst/>
          </a:prstGeom>
          <a:noFill/>
          <a:ln cap="flat" cmpd="sng" w="36000">
            <a:solidFill>
              <a:srgbClr val="FF950E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5" name="Shape 195"/>
          <p:cNvSpPr/>
          <p:nvPr/>
        </p:nvSpPr>
        <p:spPr>
          <a:xfrm>
            <a:off x="0" y="7199311"/>
            <a:ext cx="10080624" cy="10794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720725" y="360362"/>
            <a:ext cx="9070974" cy="1171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103950">
            <a:noAutofit/>
          </a:bodyPr>
          <a:lstStyle/>
          <a:p>
            <a:pPr indent="0" lvl="0" marL="0" marR="0" rtl="0" algn="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Brettonwoodské instituce</a:t>
            </a:r>
            <a:b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97" name="Shape 197"/>
          <p:cNvSpPr txBox="1"/>
          <p:nvPr/>
        </p:nvSpPr>
        <p:spPr>
          <a:xfrm>
            <a:off x="503237" y="1768475"/>
            <a:ext cx="9070974" cy="575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Všeobecná dohoda o clech a obchodu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(GATT) 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mnohostranná dohoda o postupech uvolňování obchodu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pravidelná jednání smluvních stran, tzv. kola (Kennedyho, Tokijské, Urugayské)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Světová banka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(WB) 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financování projektů na rozvoj infrastruktury, původně v rámci poválečné obnovy  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Mezinárodní měnový fond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(IMF) </a:t>
            </a:r>
          </a:p>
          <a:p>
            <a:pPr indent="0" lvl="0" marL="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zajištění stability měnového systému, poskytování půjček na rozvojové programy</a:t>
            </a: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450" y="3419475"/>
            <a:ext cx="11239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4412" y="5200650"/>
            <a:ext cx="1190624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9311" y="1439862"/>
            <a:ext cx="1260474" cy="10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461" y="190500"/>
            <a:ext cx="21082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0" y="0"/>
            <a:ext cx="10080624" cy="107949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08080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0" y="1079500"/>
            <a:ext cx="10080624" cy="17938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Shape 211"/>
          <p:cNvCxnSpPr/>
          <p:nvPr/>
        </p:nvCxnSpPr>
        <p:spPr>
          <a:xfrm>
            <a:off x="0" y="1260475"/>
            <a:ext cx="10080624" cy="1587"/>
          </a:xfrm>
          <a:prstGeom prst="straightConnector1">
            <a:avLst/>
          </a:prstGeom>
          <a:noFill/>
          <a:ln cap="flat" cmpd="sng" w="36000">
            <a:solidFill>
              <a:srgbClr val="FF950E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2" name="Shape 212"/>
          <p:cNvSpPr/>
          <p:nvPr/>
        </p:nvSpPr>
        <p:spPr>
          <a:xfrm>
            <a:off x="0" y="7199311"/>
            <a:ext cx="10080624" cy="10794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720725" y="360362"/>
            <a:ext cx="9070974" cy="1171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97400">
            <a:noAutofit/>
          </a:bodyPr>
          <a:lstStyle/>
          <a:p>
            <a:pPr indent="0" lvl="0" marL="0" marR="0" rtl="0" algn="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Světová obchodní organizace (WTO)</a:t>
            </a:r>
            <a:b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14" name="Shape 214"/>
          <p:cNvSpPr txBox="1"/>
          <p:nvPr/>
        </p:nvSpPr>
        <p:spPr>
          <a:xfrm>
            <a:off x="503237" y="1768475"/>
            <a:ext cx="9070974" cy="531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vznik 1.1.1995, sídlem Ženeva</a:t>
            </a:r>
          </a:p>
          <a:p>
            <a:pPr indent="0" lvl="0" marL="0" marR="0" rtl="0" algn="l">
              <a:lnSpc>
                <a:spcPct val="168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nahradilo GATT (pouze dohoda)</a:t>
            </a:r>
          </a:p>
          <a:p>
            <a:pPr indent="0" lvl="0" marL="0" marR="0" rtl="0" algn="l">
              <a:lnSpc>
                <a:spcPct val="168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platforma pro jednání o pravidlech mezinárodního obchodu, tzv. kola (Doha)</a:t>
            </a:r>
          </a:p>
          <a:p>
            <a:pPr indent="0" lvl="0" marL="0" marR="0" rtl="0" algn="l">
              <a:lnSpc>
                <a:spcPct val="112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řešení sporů mezi státy v případě porušení pravidel trhu, demokratický systém řízení, 1 člen 1 hlas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286" y="1439862"/>
            <a:ext cx="2158999" cy="197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61" y="190500"/>
            <a:ext cx="21082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0" y="0"/>
            <a:ext cx="10080624" cy="107949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08080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0" y="1079500"/>
            <a:ext cx="10080624" cy="17938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Shape 226"/>
          <p:cNvCxnSpPr/>
          <p:nvPr/>
        </p:nvCxnSpPr>
        <p:spPr>
          <a:xfrm>
            <a:off x="0" y="1260475"/>
            <a:ext cx="10080624" cy="1587"/>
          </a:xfrm>
          <a:prstGeom prst="straightConnector1">
            <a:avLst/>
          </a:prstGeom>
          <a:noFill/>
          <a:ln cap="flat" cmpd="sng" w="36000">
            <a:solidFill>
              <a:srgbClr val="FF950E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7" name="Shape 227"/>
          <p:cNvSpPr/>
          <p:nvPr/>
        </p:nvSpPr>
        <p:spPr>
          <a:xfrm>
            <a:off x="0" y="7199311"/>
            <a:ext cx="10080624" cy="10794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>
            <p:ph type="title"/>
          </p:nvPr>
        </p:nvSpPr>
        <p:spPr>
          <a:xfrm>
            <a:off x="792162" y="187325"/>
            <a:ext cx="9070974" cy="1171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110500">
            <a:noAutofit/>
          </a:bodyPr>
          <a:lstStyle/>
          <a:p>
            <a:pPr indent="0" lvl="0" marL="0" marR="0" rtl="0" algn="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Členské státy WTO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03237" y="1768475"/>
            <a:ext cx="9070974" cy="4984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1" y="190500"/>
            <a:ext cx="21082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57337"/>
            <a:ext cx="10058399" cy="5164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4895850" y="5651500"/>
            <a:ext cx="3889375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členové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pozorovatelé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nečlenové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664075" y="5724525"/>
            <a:ext cx="215899" cy="144462"/>
          </a:xfrm>
          <a:prstGeom prst="rect">
            <a:avLst/>
          </a:prstGeom>
          <a:solidFill>
            <a:srgbClr val="015F0A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4679950" y="5995987"/>
            <a:ext cx="215899" cy="1444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4679950" y="6221412"/>
            <a:ext cx="215899" cy="144462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0" y="0"/>
            <a:ext cx="10080624" cy="107949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08080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0" y="1079500"/>
            <a:ext cx="10080624" cy="17938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Shape 245"/>
          <p:cNvCxnSpPr/>
          <p:nvPr/>
        </p:nvCxnSpPr>
        <p:spPr>
          <a:xfrm>
            <a:off x="0" y="1260475"/>
            <a:ext cx="10080624" cy="1587"/>
          </a:xfrm>
          <a:prstGeom prst="straightConnector1">
            <a:avLst/>
          </a:prstGeom>
          <a:noFill/>
          <a:ln cap="flat" cmpd="sng" w="36000">
            <a:solidFill>
              <a:srgbClr val="FF950E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6" name="Shape 246"/>
          <p:cNvSpPr/>
          <p:nvPr/>
        </p:nvSpPr>
        <p:spPr>
          <a:xfrm>
            <a:off x="0" y="7199311"/>
            <a:ext cx="10080624" cy="10794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950E"/>
              </a:gs>
              <a:gs pos="100000">
                <a:srgbClr val="E6E6E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719137" y="179386"/>
            <a:ext cx="9070974" cy="1171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Transatlantické obchodní a investiční partnerství </a:t>
            </a:r>
            <a:r>
              <a:rPr b="1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TTIP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39750" y="1795461"/>
            <a:ext cx="9253536" cy="5316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457200" lvl="0" marL="45720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probíhají tajná jednání o smlouvě mezi USA a EU</a:t>
            </a:r>
          </a:p>
          <a:p>
            <a:pPr indent="-457200" lvl="0" marL="45720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došlo by k otevření trhů, propojení dvou z nejvyspělejších ekonomik světa, posílí se vazba USA-EU (strategičtí partneři)</a:t>
            </a:r>
          </a:p>
          <a:p>
            <a:pPr indent="-457200" lvl="0" marL="45720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zásadně ovlivní globální ekonomiku </a:t>
            </a:r>
          </a:p>
          <a:p>
            <a:pPr indent="-457200" lvl="0" marL="45720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růst cca 0,05 % HDP EU</a:t>
            </a:r>
          </a:p>
          <a:p>
            <a:pPr indent="-457200" lvl="0" marL="457200" marR="0" rtl="0" algn="l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sloučení různých standardů v obchodu</a:t>
            </a:r>
          </a:p>
          <a:p>
            <a:pPr indent="-457200" lvl="0" marL="457200" marR="0" rtl="0" algn="l">
              <a:lnSpc>
                <a:spcPct val="104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odstraní bariéry trhu (právní ochrana investic)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1" y="190500"/>
            <a:ext cx="21082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hotos.state.gov/libraries/useu/921228/ttip/ttip_298x100.png" id="250" name="Shape 2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937" y="5657850"/>
            <a:ext cx="3816349" cy="12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