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9" r:id="rId3"/>
    <p:sldId id="265" r:id="rId4"/>
    <p:sldId id="257" r:id="rId5"/>
    <p:sldId id="266" r:id="rId6"/>
    <p:sldId id="267" r:id="rId7"/>
    <p:sldId id="268" r:id="rId8"/>
    <p:sldId id="269" r:id="rId9"/>
    <p:sldId id="291" r:id="rId10"/>
    <p:sldId id="270" r:id="rId11"/>
    <p:sldId id="271" r:id="rId12"/>
    <p:sldId id="274" r:id="rId13"/>
    <p:sldId id="275" r:id="rId14"/>
    <p:sldId id="273" r:id="rId15"/>
    <p:sldId id="276" r:id="rId16"/>
    <p:sldId id="272" r:id="rId17"/>
    <p:sldId id="304" r:id="rId18"/>
    <p:sldId id="278" r:id="rId19"/>
    <p:sldId id="305" r:id="rId20"/>
    <p:sldId id="280" r:id="rId21"/>
    <p:sldId id="292" r:id="rId22"/>
    <p:sldId id="281" r:id="rId23"/>
    <p:sldId id="282" r:id="rId24"/>
    <p:sldId id="283" r:id="rId25"/>
    <p:sldId id="284" r:id="rId26"/>
    <p:sldId id="285" r:id="rId27"/>
    <p:sldId id="286" r:id="rId28"/>
    <p:sldId id="311" r:id="rId29"/>
    <p:sldId id="287" r:id="rId30"/>
    <p:sldId id="309" r:id="rId31"/>
    <p:sldId id="308" r:id="rId32"/>
    <p:sldId id="307" r:id="rId33"/>
    <p:sldId id="289" r:id="rId34"/>
    <p:sldId id="290" r:id="rId35"/>
    <p:sldId id="296" r:id="rId36"/>
    <p:sldId id="295" r:id="rId37"/>
    <p:sldId id="294" r:id="rId38"/>
    <p:sldId id="293" r:id="rId39"/>
    <p:sldId id="297" r:id="rId40"/>
    <p:sldId id="310" r:id="rId41"/>
    <p:sldId id="299" r:id="rId42"/>
    <p:sldId id="298" r:id="rId43"/>
    <p:sldId id="300" r:id="rId44"/>
    <p:sldId id="301" r:id="rId45"/>
    <p:sldId id="302" r:id="rId46"/>
    <p:sldId id="303" r:id="rId4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WMkzGGxq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ses.cz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sluzby.php?podsekce=4" TargetMode="External"/><Relationship Id="rId7" Type="http://schemas.openxmlformats.org/officeDocument/2006/relationships/hyperlink" Target="http://knihovna.fss.muni.cz/ezdroje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5" TargetMode="External"/><Relationship Id="rId5" Type="http://schemas.openxmlformats.org/officeDocument/2006/relationships/hyperlink" Target="http://knihovna.fss.muni.cz/sluzby.php?podsekce=36" TargetMode="External"/><Relationship Id="rId4" Type="http://schemas.openxmlformats.org/officeDocument/2006/relationships/hyperlink" Target="http://knihovna.fss.muni.cz/sluzby.php?podsekce=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wire.stanford.edu/lists/freeart.dt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gruyter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files/instructors/How_to_Read_a_Journal_Articl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knowledge.sagepub.com/" TargetMode="External"/><Relationship Id="rId3" Type="http://schemas.openxmlformats.org/officeDocument/2006/relationships/hyperlink" Target="https://aleph.muni.cz/F" TargetMode="External"/><Relationship Id="rId7" Type="http://schemas.openxmlformats.org/officeDocument/2006/relationships/hyperlink" Target="http://knihovna.fss.muni.cz/ezdroje.php?podsekce=&amp;ukol=2&amp;subukol=1&amp;id=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s.b.ebscohost.com/eds/search/basic?sid=660461a7-71a3-4cd1-a82c-1cff7d896848@sessionmgr198&amp;vid=0&amp;hid=113" TargetMode="External"/><Relationship Id="rId5" Type="http://schemas.openxmlformats.org/officeDocument/2006/relationships/hyperlink" Target="http://aleph.nkp.cz/F/?func=file&amp;file_name=find-b&amp;local_base=skcm" TargetMode="External"/><Relationship Id="rId4" Type="http://schemas.openxmlformats.org/officeDocument/2006/relationships/hyperlink" Target="http://www.jib.cz/" TargetMode="External"/><Relationship Id="rId9" Type="http://schemas.openxmlformats.org/officeDocument/2006/relationships/hyperlink" Target="http://www.ereading.cz/c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://doabooks.org/doab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uj.anopress.cz/Search/PagesAuth/My_Search.aspx?f=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qdtopen.proquest.com/search.html" TargetMode="External"/><Relationship Id="rId5" Type="http://schemas.openxmlformats.org/officeDocument/2006/relationships/hyperlink" Target="http://www.dart-europe.eu/basic-search.php" TargetMode="External"/><Relationship Id="rId4" Type="http://schemas.openxmlformats.org/officeDocument/2006/relationships/hyperlink" Target="http://theses.cz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trac.galegroup.com/itweb/masaryk?db=GVR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a.gov/library/publications/the-world-factbook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urostat/statistics-explained/index.php/Main_Pag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oad.issn.org/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.org/en/documents/od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icpsrweb/landing.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s://dbh.nsd.uib.no/publiseringskanaler/erihplus/index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athryno.global2.vic.edu.au/2010/05/08/deep-web-vs-surface-web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va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studenty MVZ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PhDr. Dagmar Čerňová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října 2016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285293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video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8889" y="2318296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Dostatek </a:t>
            </a:r>
            <a:r>
              <a:rPr lang="cs-CZ" altLang="cs-CZ" sz="3000" dirty="0"/>
              <a:t>času</a:t>
            </a:r>
            <a:r>
              <a:rPr lang="cs-CZ" altLang="cs-CZ" sz="3000" b="1" dirty="0"/>
              <a:t> </a:t>
            </a:r>
            <a:r>
              <a:rPr lang="cs-CZ" altLang="cs-CZ" sz="3000" dirty="0"/>
              <a:t>pro vyhledání a nastudovaní </a:t>
            </a:r>
            <a:r>
              <a:rPr lang="cs-CZ" altLang="cs-CZ" sz="3000" dirty="0" smtClean="0"/>
              <a:t>   </a:t>
            </a:r>
          </a:p>
          <a:p>
            <a:pPr marL="89100"/>
            <a:r>
              <a:rPr lang="cs-CZ" altLang="cs-CZ" sz="3000" dirty="0"/>
              <a:t> </a:t>
            </a:r>
            <a:r>
              <a:rPr lang="cs-CZ" altLang="cs-CZ" sz="3000" dirty="0" smtClean="0"/>
              <a:t>    příslušné </a:t>
            </a:r>
            <a:r>
              <a:rPr lang="cs-CZ" altLang="cs-CZ" sz="3000" dirty="0"/>
              <a:t>literatury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Vypracování </a:t>
            </a:r>
            <a:r>
              <a:rPr lang="cs-CZ" altLang="cs-CZ" sz="3000" dirty="0"/>
              <a:t>námětu závěrečné práce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Vymezení </a:t>
            </a:r>
            <a:r>
              <a:rPr lang="cs-CZ" altLang="cs-CZ" sz="3000" dirty="0"/>
              <a:t>času potřebného k sepsání textu</a:t>
            </a:r>
          </a:p>
          <a:p>
            <a:pPr marL="4320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Dodržení </a:t>
            </a:r>
            <a:r>
              <a:rPr lang="cs-CZ" altLang="cs-CZ" sz="3000" dirty="0"/>
              <a:t>všech předepsaných formálních a odborných náležitostí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8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3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1648" y="1236385"/>
            <a:ext cx="8352928" cy="545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2800" b="1" dirty="0" smtClean="0"/>
              <a:t> Volba </a:t>
            </a:r>
            <a:r>
              <a:rPr lang="cs-CZ" altLang="cs-CZ" sz="2800" b="1" dirty="0"/>
              <a:t>tématu a strategie přípravy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Časový plán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Volba tématu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Příprava na informační průzkum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2"/>
            </a:pPr>
            <a:r>
              <a:rPr lang="cs-CZ" altLang="cs-CZ" sz="2800" b="1" dirty="0" smtClean="0"/>
              <a:t> Informační </a:t>
            </a:r>
            <a:r>
              <a:rPr lang="cs-CZ" altLang="cs-CZ" sz="2800" b="1" dirty="0"/>
              <a:t>průzkum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Bibliografický průzkum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Knihovny</a:t>
            </a:r>
          </a:p>
          <a:p>
            <a:pPr lvl="1"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3"/>
            </a:pPr>
            <a:r>
              <a:rPr lang="cs-CZ" altLang="cs-CZ" sz="2800" b="1" dirty="0" smtClean="0"/>
              <a:t> Zpracování výsledků průzkumu</a:t>
            </a:r>
            <a:endParaRPr lang="cs-CZ" altLang="cs-CZ" sz="2800" b="1" i="1" dirty="0" smtClean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Studium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Excerpování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352928" cy="558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4"/>
            </a:pPr>
            <a:r>
              <a:rPr lang="cs-CZ" altLang="cs-CZ" sz="2800" b="1" dirty="0" smtClean="0"/>
              <a:t> Výzkum</a:t>
            </a:r>
            <a:endParaRPr lang="cs-CZ" altLang="cs-CZ" sz="2800" b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5"/>
            </a:pPr>
            <a:r>
              <a:rPr lang="cs-CZ" altLang="cs-CZ" sz="2800" b="1" dirty="0"/>
              <a:t> Tvorba práce</a:t>
            </a:r>
            <a:endParaRPr lang="cs-CZ" altLang="cs-CZ" sz="2800" b="1" i="1" dirty="0"/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Definitivní osnova 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Uspořádání materiálu</a:t>
            </a:r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Tvorba textu</a:t>
            </a:r>
          </a:p>
          <a:p>
            <a:endParaRPr lang="cs-CZ" dirty="0" smtClean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6"/>
            </a:pPr>
            <a:r>
              <a:rPr lang="cs-CZ" altLang="cs-CZ" sz="2800" b="1" dirty="0" smtClean="0"/>
              <a:t> Příprava </a:t>
            </a:r>
            <a:r>
              <a:rPr lang="cs-CZ" altLang="cs-CZ" sz="2800" b="1" dirty="0"/>
              <a:t>dokumentace</a:t>
            </a:r>
            <a:endParaRPr lang="cs-CZ" altLang="cs-CZ" sz="2800" b="1" i="1" dirty="0"/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Seznam bibliografických citací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Odkazy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Obrázky, tabulky, přílohy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Průvodní materiál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4339" y="1527704"/>
            <a:ext cx="8280920" cy="385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 startAt="7"/>
            </a:pPr>
            <a:r>
              <a:rPr lang="cs-CZ" altLang="cs-CZ" sz="2800" b="1" dirty="0"/>
              <a:t> Příprava konečné verze práce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Psaní čistopisu </a:t>
            </a:r>
          </a:p>
          <a:p>
            <a:pPr marL="800100" lvl="1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/>
              <a:t>Závěrečná redakce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8"/>
            </a:pPr>
            <a:r>
              <a:rPr lang="cs-CZ" altLang="cs-CZ" sz="2800" b="1" dirty="0"/>
              <a:t> Odevzdání práce</a:t>
            </a:r>
            <a:endParaRPr lang="cs-CZ" altLang="cs-CZ" sz="2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150000"/>
              </a:lnSpc>
              <a:spcBef>
                <a:spcPct val="30000"/>
              </a:spcBef>
              <a:buClr>
                <a:schemeClr val="tx1"/>
              </a:buClr>
              <a:buFont typeface="Verdana" panose="020B0604030504040204" pitchFamily="34" charset="0"/>
              <a:buAutoNum type="arabicPeriod" startAt="9"/>
            </a:pPr>
            <a:r>
              <a:rPr lang="cs-CZ" altLang="cs-CZ" sz="2800" b="1" dirty="0"/>
              <a:t> Obhajoba – prezentace práce</a:t>
            </a:r>
            <a:endParaRPr lang="cs-CZ" altLang="cs-CZ" sz="2800" b="1" i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84268" y="59492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>
                <a:latin typeface="Arial" panose="020B0604020202020204" pitchFamily="34" charset="0"/>
              </a:rPr>
              <a:t>Zdroj: </a:t>
            </a:r>
            <a:r>
              <a:rPr lang="cs-CZ" altLang="cs-CZ" i="1" dirty="0" err="1">
                <a:latin typeface="Arial" panose="020B0604020202020204" pitchFamily="34" charset="0"/>
              </a:rPr>
              <a:t>Katuščák</a:t>
            </a:r>
            <a:endParaRPr lang="cs-CZ" altLang="cs-CZ" i="1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9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2852936"/>
            <a:ext cx="6264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hlinkClick r:id="rId3"/>
              </a:rPr>
              <a:t>10 rad, jak napsat a obhájit </a:t>
            </a:r>
            <a:r>
              <a:rPr lang="cs-CZ" altLang="cs-CZ" sz="2800" b="1" dirty="0" smtClean="0">
                <a:hlinkClick r:id="rId3"/>
              </a:rPr>
              <a:t>kvalitní </a:t>
            </a:r>
            <a:r>
              <a:rPr lang="cs-CZ" altLang="cs-CZ" sz="2800" b="1" dirty="0">
                <a:hlinkClick r:id="rId3"/>
              </a:rPr>
              <a:t>diplomovou práci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7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4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348880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Podívat se do </a:t>
            </a:r>
            <a:r>
              <a:rPr lang="cs-CZ" altLang="cs-CZ" sz="2800" dirty="0">
                <a:hlinkClick r:id="rId3"/>
              </a:rPr>
              <a:t>Archivu závěrečných prací IS MU</a:t>
            </a: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endParaRPr lang="cs-CZ" altLang="cs-CZ" sz="28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Případně na práce jiných </a:t>
            </a:r>
            <a:r>
              <a:rPr lang="cs-CZ" altLang="cs-CZ" sz="2800" dirty="0" smtClean="0"/>
              <a:t>univerzit: </a:t>
            </a:r>
            <a:r>
              <a:rPr lang="cs-CZ" altLang="cs-CZ" sz="2800" dirty="0" smtClean="0">
                <a:hlinkClick r:id="rId4"/>
              </a:rPr>
              <a:t>Vysokoškolské </a:t>
            </a:r>
            <a:r>
              <a:rPr lang="cs-CZ" altLang="cs-CZ" sz="2800" dirty="0">
                <a:hlinkClick r:id="rId4"/>
              </a:rPr>
              <a:t>kvalifikační práce </a:t>
            </a:r>
            <a:endParaRPr lang="cs-CZ" altLang="cs-CZ" sz="28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6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0852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2800" dirty="0"/>
              <a:t>Obhajoba –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8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informacemi, základy EIZ, psaní odborných (závěrečných) prací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praktické vyhledávání v oborových databázích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citační software, zvláštnosti citování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EBSCO </a:t>
            </a:r>
            <a:r>
              <a:rPr lang="cs-CZ" altLang="cs-CZ" sz="2000" dirty="0" err="1" smtClean="0"/>
              <a:t>Discovery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Service</a:t>
            </a:r>
            <a:r>
              <a:rPr lang="cs-CZ" altLang="cs-CZ" sz="2000" dirty="0" smtClean="0"/>
              <a:t> a nadstavbové </a:t>
            </a:r>
            <a:r>
              <a:rPr lang="cs-CZ" altLang="cs-CZ" sz="2000" dirty="0"/>
              <a:t>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000" dirty="0"/>
              <a:t>databáze elektronických </a:t>
            </a:r>
            <a:r>
              <a:rPr lang="cs-CZ" altLang="cs-CZ" sz="2000" dirty="0" smtClean="0"/>
              <a:t>knih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828092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Získání dokumentů</a:t>
            </a:r>
            <a:r>
              <a:rPr lang="cs-CZ" altLang="cs-CZ" sz="2800" dirty="0"/>
              <a:t>*</a:t>
            </a:r>
            <a:r>
              <a:rPr lang="cs-CZ" altLang="cs-CZ" sz="2800" dirty="0" smtClean="0"/>
              <a:t>:</a:t>
            </a:r>
            <a:endParaRPr lang="cs-CZ" altLang="cs-CZ" sz="28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hlinkClick r:id="rId3"/>
              </a:rPr>
              <a:t>Výpůjčka </a:t>
            </a:r>
            <a:r>
              <a:rPr lang="cs-CZ" altLang="cs-CZ" sz="2400" dirty="0">
                <a:hlinkClick r:id="rId3"/>
              </a:rPr>
              <a:t>z knihovny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4"/>
              </a:rPr>
              <a:t>Výpůjčka/dodání dokumentu z jiné knihovny v ČR/zahraničí </a:t>
            </a:r>
            <a:r>
              <a:rPr lang="cs-CZ" altLang="cs-CZ" sz="2400" dirty="0" smtClean="0">
                <a:hlinkClick r:id="rId4"/>
              </a:rPr>
              <a:t>- </a:t>
            </a:r>
            <a:r>
              <a:rPr lang="cs-CZ" altLang="cs-CZ" sz="2400" dirty="0">
                <a:hlinkClick r:id="rId4"/>
              </a:rPr>
              <a:t>MVS, MMVS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5"/>
              </a:rPr>
              <a:t>E-</a:t>
            </a:r>
            <a:r>
              <a:rPr lang="cs-CZ" altLang="cs-CZ" sz="2400" dirty="0" err="1">
                <a:hlinkClick r:id="rId5"/>
              </a:rPr>
              <a:t>prezenčka</a:t>
            </a:r>
            <a:r>
              <a:rPr lang="cs-CZ" altLang="cs-CZ" sz="2400" dirty="0">
                <a:hlinkClick r:id="rId5"/>
              </a:rPr>
              <a:t>,</a:t>
            </a:r>
            <a:r>
              <a:rPr lang="cs-CZ" altLang="cs-CZ" sz="2400" dirty="0"/>
              <a:t> </a:t>
            </a:r>
            <a:r>
              <a:rPr lang="cs-CZ" altLang="cs-CZ" sz="2400" dirty="0">
                <a:hlinkClick r:id="rId6"/>
              </a:rPr>
              <a:t>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>
                <a:hlinkClick r:id="rId7"/>
              </a:rPr>
              <a:t>Licencované databáze</a:t>
            </a:r>
            <a:endParaRPr lang="cs-CZ" altLang="cs-CZ" sz="2400" dirty="0"/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Internet</a:t>
            </a:r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pic>
        <p:nvPicPr>
          <p:cNvPr id="28676" name="Picture 2" descr="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1242729" y="836712"/>
            <a:ext cx="7129463" cy="200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 eaLnBrk="1" hangingPunct="1"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cs-CZ" altLang="cs-CZ" sz="6000" b="1" dirty="0" smtClean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  <a:endParaRPr lang="cs-CZ" altLang="cs-CZ" sz="6000" b="1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11687"/>
            <a:ext cx="8136904" cy="481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marL="742950" lvl="1" indent="-285750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684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939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348880"/>
            <a:ext cx="79928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</a:t>
            </a:r>
            <a:r>
              <a:rPr lang="cs-CZ" altLang="cs-CZ" sz="2800" dirty="0" smtClean="0"/>
              <a:t>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volně dostupné</a:t>
            </a:r>
            <a:r>
              <a:rPr lang="cs-CZ" altLang="cs-CZ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b="1" dirty="0"/>
              <a:t>komerční (licencované)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060848"/>
            <a:ext cx="7848872" cy="462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Bibliografické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Fulltextové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– plné texty dokumentů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04864"/>
            <a:ext cx="820891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800" dirty="0"/>
              <a:t>za úplatu – </a:t>
            </a:r>
            <a:r>
              <a:rPr lang="cs-CZ" altLang="cs-CZ" sz="2800" b="1" dirty="0">
                <a:solidFill>
                  <a:srgbClr val="FF0000"/>
                </a:solidFill>
              </a:rPr>
              <a:t>pro studenty MU zdarma </a:t>
            </a:r>
            <a:r>
              <a:rPr lang="cs-CZ" altLang="cs-CZ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informace jsou </a:t>
            </a:r>
            <a:r>
              <a:rPr lang="cs-CZ" altLang="cs-CZ" sz="2800" b="1" dirty="0">
                <a:solidFill>
                  <a:srgbClr val="FF0000"/>
                </a:solidFill>
              </a:rPr>
              <a:t>prověřené</a:t>
            </a:r>
            <a:r>
              <a:rPr lang="cs-CZ" altLang="cs-CZ" sz="2800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dirty="0"/>
              <a:t>články </a:t>
            </a:r>
            <a:r>
              <a:rPr lang="cs-CZ" altLang="cs-CZ" sz="2800" dirty="0" smtClean="0"/>
              <a:t>většinou dostupné </a:t>
            </a:r>
            <a:r>
              <a:rPr lang="cs-CZ" altLang="cs-CZ" sz="2800" dirty="0"/>
              <a:t>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0000"/>
                </a:solidFill>
              </a:rPr>
              <a:t>doporučený zdroj pro psaní seminárních a závěrečných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stránky </a:t>
            </a:r>
            <a:r>
              <a:rPr lang="cs-CZ" altLang="cs-CZ" sz="2800" b="1" dirty="0"/>
              <a:t>knihovny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3"/>
              </a:rPr>
              <a:t>http://knihovna.fss.muni.cz/ezdroje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 smtClean="0"/>
              <a:t> </a:t>
            </a:r>
            <a:r>
              <a:rPr lang="cs-CZ" altLang="cs-CZ" sz="2400" dirty="0" smtClean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Portál </a:t>
            </a:r>
            <a:r>
              <a:rPr lang="cs-CZ" altLang="cs-CZ" sz="2800" b="1" dirty="0"/>
              <a:t>elektronických informačních zdrojů MU</a:t>
            </a:r>
            <a:r>
              <a:rPr lang="cs-CZ" altLang="cs-CZ" sz="2800" dirty="0"/>
              <a:t> - </a:t>
            </a:r>
            <a:r>
              <a:rPr lang="cs-CZ" altLang="cs-CZ" sz="3200" b="1" dirty="0">
                <a:hlinkClick r:id="rId4"/>
              </a:rPr>
              <a:t>http://ezdroje.muni.cz/</a:t>
            </a:r>
            <a:endParaRPr lang="cs-CZ" altLang="cs-CZ" sz="32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databáze </a:t>
            </a:r>
            <a:r>
              <a:rPr lang="cs-CZ" altLang="cs-CZ" sz="2400" dirty="0"/>
              <a:t>i z </a:t>
            </a:r>
            <a:r>
              <a:rPr lang="cs-CZ" altLang="cs-CZ" sz="2400" dirty="0" smtClean="0"/>
              <a:t>dalších </a:t>
            </a:r>
            <a:r>
              <a:rPr lang="cs-CZ" altLang="cs-CZ" sz="2400" dirty="0"/>
              <a:t>oborů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708920"/>
            <a:ext cx="820891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/>
              <a:t>Nastavte si na počítači </a:t>
            </a:r>
            <a:r>
              <a:rPr lang="cs-CZ" altLang="cs-CZ" sz="3000" b="1" dirty="0">
                <a:hlinkClick r:id="rId3"/>
              </a:rPr>
              <a:t>vzdálený přístup</a:t>
            </a:r>
            <a:r>
              <a:rPr lang="cs-CZ" altLang="cs-CZ" sz="3000" b="1" dirty="0" smtClean="0"/>
              <a:t>:</a:t>
            </a:r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OpenVPN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Shibboleth</a:t>
            </a:r>
            <a:endParaRPr lang="cs-CZ" altLang="cs-CZ" sz="3000" b="1" dirty="0" smtClean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 smtClean="0"/>
              <a:t>EZproxy</a:t>
            </a:r>
            <a:endParaRPr lang="cs-CZ" altLang="cs-CZ" sz="3000" b="1" dirty="0" smtClean="0"/>
          </a:p>
          <a:p>
            <a:pPr lvl="1"/>
            <a:endParaRPr lang="cs-CZ" altLang="cs-CZ" sz="2800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087463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b="1" dirty="0"/>
              <a:t>EBSCO</a:t>
            </a:r>
            <a:r>
              <a:rPr lang="cs-CZ" altLang="cs-CZ" sz="2800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ProQuest</a:t>
            </a:r>
            <a:endParaRPr lang="cs-CZ" altLang="cs-CZ" sz="2800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Sage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Journals</a:t>
            </a:r>
            <a:r>
              <a:rPr lang="cs-CZ" altLang="cs-CZ" sz="2800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ScienceDirect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SpringerLink</a:t>
            </a:r>
            <a:endParaRPr lang="cs-CZ" altLang="cs-CZ" sz="2800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sz="2800" b="1" dirty="0" err="1"/>
              <a:t>Wiley</a:t>
            </a:r>
            <a:r>
              <a:rPr lang="cs-CZ" altLang="cs-CZ" sz="2800" b="1" dirty="0"/>
              <a:t> Online </a:t>
            </a:r>
            <a:r>
              <a:rPr lang="cs-CZ" altLang="cs-CZ" sz="2800" b="1" dirty="0" err="1"/>
              <a:t>Library</a:t>
            </a:r>
            <a:endParaRPr lang="cs-CZ" altLang="cs-CZ" sz="2800" b="1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Výbuch 1 4"/>
          <p:cNvSpPr/>
          <p:nvPr/>
        </p:nvSpPr>
        <p:spPr>
          <a:xfrm>
            <a:off x="4355976" y="3140968"/>
            <a:ext cx="4608512" cy="325477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98486" y="5170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i="1" dirty="0" smtClean="0"/>
              <a:t>        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005064"/>
            <a:ext cx="547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</a:t>
            </a:r>
            <a:r>
              <a:rPr lang="cs-CZ" altLang="cs-CZ" sz="2400" i="1" dirty="0" smtClean="0"/>
              <a:t>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 smtClean="0"/>
              <a:t>Můžete je prohledávat hromadně prostřednictvím </a:t>
            </a:r>
            <a:r>
              <a:rPr lang="cs-CZ" altLang="cs-CZ" sz="2400" i="1" dirty="0" err="1" smtClean="0">
                <a:hlinkClick r:id="rId3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0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600" b="1" dirty="0" smtClean="0"/>
              <a:t>Zápočet</a:t>
            </a:r>
            <a:endParaRPr lang="cs-CZ" altLang="cs-CZ" sz="2600" b="1" dirty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b="1" u="sng" dirty="0"/>
              <a:t>účast</a:t>
            </a:r>
            <a:r>
              <a:rPr lang="cs-CZ" altLang="cs-CZ" sz="2400" dirty="0"/>
              <a:t> 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vypracování praktického </a:t>
            </a:r>
            <a:r>
              <a:rPr lang="cs-CZ" altLang="cs-CZ" sz="2400" b="1" u="sng" dirty="0"/>
              <a:t>úkolu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splnění písemného </a:t>
            </a:r>
            <a:r>
              <a:rPr lang="cs-CZ" altLang="cs-CZ" sz="2400" b="1" u="sng" dirty="0"/>
              <a:t>testu</a:t>
            </a:r>
          </a:p>
          <a:p>
            <a:pPr>
              <a:buFontTx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000" dirty="0" smtClean="0">
                <a:solidFill>
                  <a:srgbClr val="FF0000"/>
                </a:solidFill>
              </a:rPr>
              <a:t>st 19. 10.</a:t>
            </a:r>
            <a:r>
              <a:rPr lang="cs-CZ" altLang="cs-CZ" sz="2000" dirty="0">
                <a:solidFill>
                  <a:srgbClr val="FF0000"/>
                </a:solidFill>
              </a:rPr>
              <a:t>	 </a:t>
            </a:r>
            <a:r>
              <a:rPr lang="cs-CZ" altLang="cs-CZ" sz="2000" dirty="0" smtClean="0">
                <a:solidFill>
                  <a:srgbClr val="FF0000"/>
                </a:solidFill>
              </a:rPr>
              <a:t>   8:00 – 9:30	PC25 - seminář MVZ221/01 </a:t>
            </a:r>
          </a:p>
          <a:p>
            <a:pPr lvl="1">
              <a:defRPr/>
            </a:pPr>
            <a:r>
              <a:rPr lang="cs-CZ" altLang="cs-CZ" sz="2000" dirty="0" smtClean="0">
                <a:solidFill>
                  <a:srgbClr val="FF0000"/>
                </a:solidFill>
              </a:rPr>
              <a:t>       st 19. 10.     9:45 – 11:15	PC54 - seminář MVZ221/02</a:t>
            </a:r>
          </a:p>
          <a:p>
            <a:pPr lvl="1">
              <a:defRPr/>
            </a:pPr>
            <a:r>
              <a:rPr lang="cs-CZ" altLang="cs-CZ" sz="2000" dirty="0" smtClean="0">
                <a:solidFill>
                  <a:srgbClr val="FF0000"/>
                </a:solidFill>
              </a:rPr>
              <a:t>       st </a:t>
            </a:r>
            <a:r>
              <a:rPr lang="cs-CZ" altLang="cs-CZ" sz="2000" dirty="0">
                <a:solidFill>
                  <a:srgbClr val="FF0000"/>
                </a:solidFill>
              </a:rPr>
              <a:t>19. 10. </a:t>
            </a:r>
            <a:r>
              <a:rPr lang="cs-CZ" altLang="cs-CZ" sz="2000" dirty="0" smtClean="0">
                <a:solidFill>
                  <a:srgbClr val="FF0000"/>
                </a:solidFill>
              </a:rPr>
              <a:t> 11:30 </a:t>
            </a:r>
            <a:r>
              <a:rPr lang="cs-CZ" altLang="cs-CZ" sz="2000" dirty="0">
                <a:solidFill>
                  <a:srgbClr val="FF0000"/>
                </a:solidFill>
              </a:rPr>
              <a:t>– 13:00	</a:t>
            </a:r>
            <a:r>
              <a:rPr lang="cs-CZ" altLang="cs-CZ" sz="2000" dirty="0" smtClean="0">
                <a:solidFill>
                  <a:srgbClr val="FF0000"/>
                </a:solidFill>
              </a:rPr>
              <a:t>PC26 </a:t>
            </a:r>
            <a:r>
              <a:rPr lang="cs-CZ" altLang="cs-CZ" sz="2000" dirty="0">
                <a:solidFill>
                  <a:srgbClr val="FF0000"/>
                </a:solidFill>
              </a:rPr>
              <a:t>- seminář </a:t>
            </a:r>
            <a:r>
              <a:rPr lang="cs-CZ" altLang="cs-CZ" sz="2000" dirty="0" smtClean="0">
                <a:solidFill>
                  <a:srgbClr val="FF0000"/>
                </a:solidFill>
              </a:rPr>
              <a:t>MVZ221/03 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000" dirty="0" smtClean="0">
                <a:solidFill>
                  <a:srgbClr val="FF0000"/>
                </a:solidFill>
              </a:rPr>
              <a:t>st  26. 10</a:t>
            </a:r>
            <a:r>
              <a:rPr lang="cs-CZ" altLang="cs-CZ" sz="2000" dirty="0">
                <a:solidFill>
                  <a:srgbClr val="FF0000"/>
                </a:solidFill>
              </a:rPr>
              <a:t>. </a:t>
            </a:r>
            <a:r>
              <a:rPr lang="cs-CZ" altLang="cs-CZ" sz="2000" dirty="0" smtClean="0">
                <a:solidFill>
                  <a:srgbClr val="FF0000"/>
                </a:solidFill>
              </a:rPr>
              <a:t>    8:00 </a:t>
            </a:r>
            <a:r>
              <a:rPr lang="cs-CZ" altLang="cs-CZ" sz="2000" dirty="0">
                <a:solidFill>
                  <a:srgbClr val="FF0000"/>
                </a:solidFill>
              </a:rPr>
              <a:t>– </a:t>
            </a:r>
            <a:r>
              <a:rPr lang="cs-CZ" altLang="cs-CZ" sz="2000" dirty="0" smtClean="0">
                <a:solidFill>
                  <a:srgbClr val="FF0000"/>
                </a:solidFill>
              </a:rPr>
              <a:t>9:30	P52 </a:t>
            </a:r>
            <a:r>
              <a:rPr lang="cs-CZ" altLang="cs-CZ" sz="2000" dirty="0">
                <a:solidFill>
                  <a:srgbClr val="FF0000"/>
                </a:solidFill>
              </a:rPr>
              <a:t>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st 2</a:t>
            </a:r>
            <a:r>
              <a:rPr lang="cs-CZ" altLang="cs-CZ" sz="2000" dirty="0" smtClean="0">
                <a:solidFill>
                  <a:srgbClr val="FF0000"/>
                </a:solidFill>
              </a:rPr>
              <a:t>. 11.</a:t>
            </a:r>
            <a:r>
              <a:rPr lang="cs-CZ" altLang="cs-CZ" sz="2000" dirty="0">
                <a:solidFill>
                  <a:srgbClr val="FF0000"/>
                </a:solidFill>
              </a:rPr>
              <a:t>	 </a:t>
            </a:r>
            <a:r>
              <a:rPr lang="cs-CZ" altLang="cs-CZ" sz="2000" dirty="0" smtClean="0">
                <a:solidFill>
                  <a:srgbClr val="FF0000"/>
                </a:solidFill>
              </a:rPr>
              <a:t>    8:00 </a:t>
            </a:r>
            <a:r>
              <a:rPr lang="cs-CZ" altLang="cs-CZ" sz="2000" dirty="0">
                <a:solidFill>
                  <a:srgbClr val="FF0000"/>
                </a:solidFill>
              </a:rPr>
              <a:t>– 9:30	PC25 - seminář MVZ221/01 </a:t>
            </a:r>
          </a:p>
          <a:p>
            <a:pPr lvl="1"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</a:rPr>
              <a:t>     st </a:t>
            </a:r>
            <a:r>
              <a:rPr lang="cs-CZ" altLang="cs-CZ" sz="2000" dirty="0">
                <a:solidFill>
                  <a:srgbClr val="FF0000"/>
                </a:solidFill>
              </a:rPr>
              <a:t>2. 11. 	  </a:t>
            </a:r>
            <a:r>
              <a:rPr lang="cs-CZ" altLang="cs-CZ" sz="2000" dirty="0" smtClean="0">
                <a:solidFill>
                  <a:srgbClr val="FF0000"/>
                </a:solidFill>
              </a:rPr>
              <a:t>   9:45 </a:t>
            </a:r>
            <a:r>
              <a:rPr lang="cs-CZ" altLang="cs-CZ" sz="2000" dirty="0">
                <a:solidFill>
                  <a:srgbClr val="FF0000"/>
                </a:solidFill>
              </a:rPr>
              <a:t>– 11:15	PC54 - seminář MVZ221/02</a:t>
            </a:r>
          </a:p>
          <a:p>
            <a:pPr lvl="1"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</a:rPr>
              <a:t>     st </a:t>
            </a:r>
            <a:r>
              <a:rPr lang="cs-CZ" altLang="cs-CZ" sz="2000" dirty="0">
                <a:solidFill>
                  <a:srgbClr val="FF0000"/>
                </a:solidFill>
              </a:rPr>
              <a:t>2. </a:t>
            </a:r>
            <a:r>
              <a:rPr lang="cs-CZ" altLang="cs-CZ" sz="2000" dirty="0" smtClean="0">
                <a:solidFill>
                  <a:srgbClr val="FF0000"/>
                </a:solidFill>
              </a:rPr>
              <a:t>11. </a:t>
            </a:r>
            <a:r>
              <a:rPr lang="cs-CZ" altLang="cs-CZ" sz="2000" dirty="0">
                <a:solidFill>
                  <a:srgbClr val="FF0000"/>
                </a:solidFill>
              </a:rPr>
              <a:t>	</a:t>
            </a:r>
            <a:r>
              <a:rPr lang="cs-CZ" altLang="cs-CZ" sz="2000" dirty="0" smtClean="0">
                <a:solidFill>
                  <a:srgbClr val="FF0000"/>
                </a:solidFill>
              </a:rPr>
              <a:t>  11:30 </a:t>
            </a:r>
            <a:r>
              <a:rPr lang="cs-CZ" altLang="cs-CZ" sz="2000" dirty="0">
                <a:solidFill>
                  <a:srgbClr val="FF0000"/>
                </a:solidFill>
              </a:rPr>
              <a:t>– 13:00	PC26 - </a:t>
            </a:r>
            <a:r>
              <a:rPr lang="cs-CZ" altLang="cs-CZ" sz="2000" dirty="0" smtClean="0">
                <a:solidFill>
                  <a:srgbClr val="FF0000"/>
                </a:solidFill>
              </a:rPr>
              <a:t>seminář MVZ221/03 </a:t>
            </a:r>
          </a:p>
          <a:p>
            <a:pPr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2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72020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Volně dostupné zdroje:</a:t>
            </a:r>
            <a:endParaRPr lang="cs-CZ" altLang="cs-CZ" sz="2800" dirty="0"/>
          </a:p>
          <a:p>
            <a:endParaRPr lang="cs-CZ" sz="2800" b="1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err="1" smtClean="0">
                <a:hlinkClick r:id="rId3"/>
              </a:rPr>
              <a:t>Directory</a:t>
            </a:r>
            <a:r>
              <a:rPr lang="cs-CZ" sz="2800" b="1" dirty="0" smtClean="0">
                <a:hlinkClick r:id="rId3"/>
              </a:rPr>
              <a:t> </a:t>
            </a:r>
            <a:r>
              <a:rPr lang="cs-CZ" sz="2800" b="1" dirty="0" err="1" smtClean="0">
                <a:hlinkClick r:id="rId3"/>
              </a:rPr>
              <a:t>of</a:t>
            </a:r>
            <a:r>
              <a:rPr lang="cs-CZ" sz="2800" b="1" dirty="0" smtClean="0">
                <a:hlinkClick r:id="rId3"/>
              </a:rPr>
              <a:t> Open Access </a:t>
            </a:r>
            <a:r>
              <a:rPr lang="cs-CZ" sz="2800" b="1" dirty="0" err="1" smtClean="0">
                <a:hlinkClick r:id="rId3"/>
              </a:rPr>
              <a:t>Journals</a:t>
            </a:r>
            <a:r>
              <a:rPr lang="cs-CZ" sz="2800" b="1" dirty="0" smtClean="0">
                <a:hlinkClick r:id="rId3"/>
              </a:rPr>
              <a:t> (DOAJ)</a:t>
            </a:r>
            <a:r>
              <a:rPr lang="cs-CZ" sz="2800" b="1" dirty="0" smtClean="0"/>
              <a:t> - </a:t>
            </a:r>
            <a:r>
              <a:rPr lang="cs-CZ" sz="2800" dirty="0" smtClean="0"/>
              <a:t>přes 10.000 časopisů s otevřeným přístupem</a:t>
            </a:r>
            <a:endParaRPr lang="cs-CZ" sz="2800" dirty="0" smtClean="0">
              <a:hlinkClick r:id="rId4"/>
            </a:endParaRPr>
          </a:p>
          <a:p>
            <a:pPr lvl="1"/>
            <a:endParaRPr lang="cs-CZ" sz="2800" b="1" dirty="0" smtClean="0">
              <a:hlinkClick r:id="rId4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 err="1" smtClean="0">
                <a:hlinkClick r:id="rId4"/>
              </a:rPr>
              <a:t>Central</a:t>
            </a:r>
            <a:r>
              <a:rPr lang="cs-CZ" sz="2800" b="1" dirty="0" smtClean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European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Journal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of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Social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err="1">
                <a:hlinkClick r:id="rId4"/>
              </a:rPr>
              <a:t>Sciences</a:t>
            </a:r>
            <a:r>
              <a:rPr lang="cs-CZ" sz="2800" b="1" dirty="0">
                <a:hlinkClick r:id="rId4"/>
              </a:rPr>
              <a:t> and </a:t>
            </a:r>
            <a:r>
              <a:rPr lang="cs-CZ" sz="2800" b="1" dirty="0" err="1">
                <a:hlinkClick r:id="rId4"/>
              </a:rPr>
              <a:t>Humanities</a:t>
            </a:r>
            <a:r>
              <a:rPr lang="cs-CZ" sz="2800" b="1" dirty="0">
                <a:hlinkClick r:id="rId4"/>
              </a:rPr>
              <a:t> (CEJSH</a:t>
            </a:r>
            <a:r>
              <a:rPr lang="cs-CZ" sz="2800" b="1" dirty="0" smtClean="0">
                <a:hlinkClick r:id="rId4"/>
              </a:rPr>
              <a:t>) </a:t>
            </a:r>
            <a:r>
              <a:rPr lang="cs-CZ" sz="2800" b="1" dirty="0" smtClean="0"/>
              <a:t>- </a:t>
            </a:r>
            <a:r>
              <a:rPr lang="cs-CZ" sz="2800" dirty="0"/>
              <a:t>d</a:t>
            </a:r>
            <a:r>
              <a:rPr lang="cs-CZ" sz="2800" dirty="0" smtClean="0"/>
              <a:t>atabáze </a:t>
            </a:r>
            <a:r>
              <a:rPr lang="cs-CZ" sz="2800" dirty="0"/>
              <a:t>bibliografických údajů a anglických abstraktů článků uveřejněných ve vědeckých časopisech z oblasti humanitních a společenských věd vycházejících v </a:t>
            </a:r>
            <a:r>
              <a:rPr lang="cs-CZ" sz="2800" dirty="0" smtClean="0"/>
              <a:t>ČR, SR, </a:t>
            </a:r>
            <a:r>
              <a:rPr lang="cs-CZ" sz="2800" dirty="0"/>
              <a:t>v Maďarsku a Polsku. 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1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2574" y="2132856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Volně dostupné zdroje:</a:t>
            </a:r>
            <a:endParaRPr lang="cs-CZ" altLang="cs-CZ" sz="2800" dirty="0" smtClean="0"/>
          </a:p>
          <a:p>
            <a:endParaRPr lang="cs-CZ" altLang="cs-CZ" sz="2800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800" b="1" dirty="0" err="1">
                <a:hlinkClick r:id="rId3"/>
              </a:rPr>
              <a:t>HighWire</a:t>
            </a:r>
            <a:r>
              <a:rPr lang="en-US" sz="2800" b="1" dirty="0">
                <a:hlinkClick r:id="rId3"/>
              </a:rPr>
              <a:t> Free Online Full-text </a:t>
            </a:r>
            <a:r>
              <a:rPr lang="en-US" sz="2800" b="1" dirty="0" smtClean="0">
                <a:hlinkClick r:id="rId3"/>
              </a:rPr>
              <a:t>Articles</a:t>
            </a:r>
            <a:r>
              <a:rPr lang="cs-CZ" sz="2800" b="1" dirty="0" smtClean="0"/>
              <a:t> - </a:t>
            </a:r>
            <a:r>
              <a:rPr lang="cs-CZ" sz="2800" dirty="0"/>
              <a:t>Rozsáhlý multioborový </a:t>
            </a:r>
            <a:r>
              <a:rPr lang="cs-CZ" sz="2800" dirty="0" err="1"/>
              <a:t>repozitář</a:t>
            </a:r>
            <a:r>
              <a:rPr lang="cs-CZ" sz="2800" dirty="0"/>
              <a:t> plnotextových a volně dostupných vědeckých časopisů z celého světa. Zajišťuje také přístup k webovým sídlům s</a:t>
            </a:r>
            <a:r>
              <a:rPr lang="cs-CZ" sz="2800" dirty="0" smtClean="0"/>
              <a:t> </a:t>
            </a:r>
            <a:r>
              <a:rPr lang="cs-CZ" sz="2800" dirty="0"/>
              <a:t>placeným přístupem</a:t>
            </a:r>
            <a:r>
              <a:rPr lang="cs-CZ" sz="2800" dirty="0" smtClean="0"/>
              <a:t>.</a:t>
            </a:r>
          </a:p>
          <a:p>
            <a:pPr lvl="1"/>
            <a:endParaRPr lang="cs-CZ" sz="2800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800" b="1" dirty="0">
                <a:hlinkClick r:id="rId4"/>
              </a:rPr>
              <a:t>De </a:t>
            </a:r>
            <a:r>
              <a:rPr lang="cs-CZ" sz="2800" b="1" dirty="0" err="1">
                <a:hlinkClick r:id="rId4"/>
              </a:rPr>
              <a:t>Gruyter</a:t>
            </a:r>
            <a:r>
              <a:rPr lang="cs-CZ" sz="2800" b="1" dirty="0">
                <a:hlinkClick r:id="rId4"/>
              </a:rPr>
              <a:t> </a:t>
            </a:r>
            <a:r>
              <a:rPr lang="cs-CZ" sz="2800" b="1" dirty="0" smtClean="0">
                <a:hlinkClick r:id="rId4"/>
              </a:rPr>
              <a:t>Online</a:t>
            </a:r>
            <a:r>
              <a:rPr lang="cs-CZ" sz="2800" b="1" dirty="0" smtClean="0"/>
              <a:t> - </a:t>
            </a:r>
            <a:r>
              <a:rPr lang="cs-CZ" sz="2800" dirty="0"/>
              <a:t>volně dostupný multioborový zdroj, </a:t>
            </a:r>
            <a:r>
              <a:rPr lang="cs-CZ" sz="2800" dirty="0" smtClean="0"/>
              <a:t>stovky odborných </a:t>
            </a:r>
            <a:r>
              <a:rPr lang="cs-CZ" sz="2800" dirty="0"/>
              <a:t>časopisů.</a:t>
            </a:r>
          </a:p>
          <a:p>
            <a:pPr lvl="1"/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048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9672" y="256490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hlinkClick r:id="rId3"/>
              </a:rPr>
              <a:t>How  to  Read  </a:t>
            </a:r>
            <a:r>
              <a:rPr lang="en-US" sz="3500" b="1" dirty="0" smtClean="0">
                <a:hlinkClick r:id="rId3"/>
              </a:rPr>
              <a:t>(</a:t>
            </a:r>
            <a:r>
              <a:rPr lang="en-US" sz="3500" b="1" dirty="0">
                <a:hlinkClick r:id="rId3"/>
              </a:rPr>
              <a:t>and  Understand) </a:t>
            </a:r>
          </a:p>
          <a:p>
            <a:r>
              <a:rPr lang="en-US" sz="3500" b="1" dirty="0">
                <a:hlinkClick r:id="rId3"/>
              </a:rPr>
              <a:t>a  Social  Science  Journal  </a:t>
            </a:r>
            <a:r>
              <a:rPr lang="en-US" sz="3500" b="1" dirty="0" err="1" smtClean="0">
                <a:hlinkClick r:id="rId3"/>
              </a:rPr>
              <a:t>Articl</a:t>
            </a:r>
            <a:r>
              <a:rPr lang="cs-CZ" sz="3500" b="1" dirty="0" smtClean="0">
                <a:hlinkClick r:id="rId3"/>
              </a:rPr>
              <a:t>e</a:t>
            </a:r>
            <a:endParaRPr lang="en-US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56768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3"/>
              </a:rPr>
              <a:t>Katalog MU </a:t>
            </a:r>
            <a:r>
              <a:rPr lang="cs-CZ" altLang="cs-CZ" sz="2600" b="1" dirty="0" err="1">
                <a:hlinkClick r:id="rId3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4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5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6"/>
              </a:rPr>
              <a:t>Ebsco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Discovery</a:t>
            </a:r>
            <a:r>
              <a:rPr lang="cs-CZ" altLang="cs-CZ" sz="2600" b="1" dirty="0">
                <a:hlinkClick r:id="rId6"/>
              </a:rPr>
              <a:t> </a:t>
            </a:r>
            <a:r>
              <a:rPr lang="cs-CZ" altLang="cs-CZ" sz="2600" b="1" dirty="0" err="1">
                <a:hlinkClick r:id="rId6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 smtClean="0">
                <a:hlinkClick r:id="rId7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Sage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9"/>
              </a:rPr>
              <a:t>eReading.cz</a:t>
            </a:r>
            <a:endParaRPr lang="cs-CZ" altLang="cs-CZ" sz="2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8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77686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>
                <a:hlinkClick r:id="rId3"/>
              </a:rPr>
              <a:t>OAPEN </a:t>
            </a:r>
            <a:r>
              <a:rPr lang="cs-CZ" altLang="cs-CZ" sz="2800" b="1" dirty="0" err="1" smtClean="0">
                <a:hlinkClick r:id="rId3"/>
              </a:rPr>
              <a:t>Library</a:t>
            </a:r>
            <a:endParaRPr lang="cs-CZ" altLang="cs-CZ" sz="2800" b="1" dirty="0" smtClean="0">
              <a:hlinkClick r:id="rId4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 smtClean="0">
                <a:hlinkClick r:id="rId4"/>
              </a:rPr>
              <a:t>Directory</a:t>
            </a:r>
            <a:r>
              <a:rPr lang="cs-CZ" altLang="cs-CZ" sz="2800" b="1" dirty="0" smtClean="0">
                <a:hlinkClick r:id="rId4"/>
              </a:rPr>
              <a:t> </a:t>
            </a:r>
            <a:r>
              <a:rPr lang="cs-CZ" altLang="cs-CZ" sz="2800" b="1" dirty="0" err="1">
                <a:hlinkClick r:id="rId4"/>
              </a:rPr>
              <a:t>of</a:t>
            </a:r>
            <a:r>
              <a:rPr lang="cs-CZ" altLang="cs-CZ" sz="2800" b="1" dirty="0">
                <a:hlinkClick r:id="rId4"/>
              </a:rPr>
              <a:t> Open Access </a:t>
            </a:r>
            <a:r>
              <a:rPr lang="cs-CZ" altLang="cs-CZ" sz="2800" b="1" dirty="0" err="1">
                <a:hlinkClick r:id="rId4"/>
              </a:rPr>
              <a:t>Books</a:t>
            </a:r>
            <a:r>
              <a:rPr lang="cs-CZ" altLang="cs-CZ" sz="2800" b="1" dirty="0">
                <a:hlinkClick r:id="rId4"/>
              </a:rPr>
              <a:t> (DOAB)</a:t>
            </a:r>
            <a:endParaRPr lang="cs-CZ" altLang="cs-CZ" sz="2800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smtClean="0">
                <a:hlinkClick r:id="rId5"/>
              </a:rPr>
              <a:t>Google </a:t>
            </a:r>
            <a:r>
              <a:rPr lang="cs-CZ" altLang="cs-CZ" sz="2800" b="1" dirty="0" err="1">
                <a:hlinkClick r:id="rId5"/>
              </a:rPr>
              <a:t>Books</a:t>
            </a:r>
            <a:endParaRPr lang="cs-CZ" altLang="cs-CZ" sz="2800" b="1" dirty="0"/>
          </a:p>
          <a:p>
            <a:pPr lvl="1">
              <a:defRPr/>
            </a:pPr>
            <a:endParaRPr lang="cs-CZ" alt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8724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76872"/>
            <a:ext cx="7272808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b="1" dirty="0" err="1">
                <a:hlinkClick r:id="rId3"/>
              </a:rPr>
              <a:t>Anopress</a:t>
            </a:r>
            <a:r>
              <a:rPr lang="cs-CZ" altLang="cs-CZ" sz="2800" b="1" dirty="0">
                <a:hlinkClick r:id="rId3"/>
              </a:rPr>
              <a:t> Monitoring Online</a:t>
            </a:r>
            <a:endParaRPr lang="cs-CZ" alt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5564" y="2564904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3"/>
              </a:rPr>
              <a:t>Archiv závěrečných prací MU – Thesis</a:t>
            </a: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4"/>
              </a:rPr>
              <a:t>Vysokoškolské kvalifikační práce – </a:t>
            </a:r>
            <a:r>
              <a:rPr lang="cs-CZ" altLang="cs-CZ" sz="3000" b="1" dirty="0" err="1" smtClean="0">
                <a:hlinkClick r:id="rId4"/>
              </a:rPr>
              <a:t>Theses</a:t>
            </a:r>
            <a:endParaRPr lang="cs-CZ" altLang="cs-CZ" sz="3000" b="1" dirty="0" smtClean="0"/>
          </a:p>
          <a:p>
            <a:pPr>
              <a:defRPr/>
            </a:pPr>
            <a:endParaRPr lang="cs-CZ" altLang="cs-CZ" sz="3000" b="1" dirty="0" smtClean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>
                <a:hlinkClick r:id="rId5"/>
              </a:rPr>
              <a:t>DART </a:t>
            </a:r>
            <a:r>
              <a:rPr lang="cs-CZ" altLang="cs-CZ" sz="3000" b="1" dirty="0">
                <a:hlinkClick r:id="rId5"/>
              </a:rPr>
              <a:t>– </a:t>
            </a:r>
            <a:r>
              <a:rPr lang="cs-CZ" altLang="cs-CZ" sz="3000" b="1" dirty="0" err="1">
                <a:hlinkClick r:id="rId5"/>
              </a:rPr>
              <a:t>Europe</a:t>
            </a:r>
            <a:r>
              <a:rPr lang="cs-CZ" altLang="cs-CZ" sz="3000" b="1" dirty="0">
                <a:hlinkClick r:id="rId5"/>
              </a:rPr>
              <a:t> E-</a:t>
            </a:r>
            <a:r>
              <a:rPr lang="cs-CZ" altLang="cs-CZ" sz="3000" b="1" dirty="0" err="1">
                <a:hlinkClick r:id="rId5"/>
              </a:rPr>
              <a:t>theses</a:t>
            </a:r>
            <a:r>
              <a:rPr lang="cs-CZ" altLang="cs-CZ" sz="3000" b="1" dirty="0">
                <a:hlinkClick r:id="rId5"/>
              </a:rPr>
              <a:t> </a:t>
            </a:r>
            <a:r>
              <a:rPr lang="cs-CZ" altLang="cs-CZ" sz="3000" b="1" dirty="0" err="1">
                <a:hlinkClick r:id="rId5"/>
              </a:rPr>
              <a:t>Portal</a:t>
            </a:r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sz="3000" b="1" dirty="0" err="1">
                <a:hlinkClick r:id="rId6"/>
              </a:rPr>
              <a:t>ProQuest</a:t>
            </a:r>
            <a:r>
              <a:rPr lang="cs-CZ" sz="3000" b="1" dirty="0">
                <a:hlinkClick r:id="rId6"/>
              </a:rPr>
              <a:t>® </a:t>
            </a:r>
            <a:r>
              <a:rPr lang="cs-CZ" sz="3000" b="1" dirty="0" err="1">
                <a:hlinkClick r:id="rId6"/>
              </a:rPr>
              <a:t>Dissertations</a:t>
            </a:r>
            <a:r>
              <a:rPr lang="cs-CZ" sz="3000" b="1" dirty="0">
                <a:hlinkClick r:id="rId6"/>
              </a:rPr>
              <a:t> &amp; </a:t>
            </a:r>
            <a:r>
              <a:rPr lang="cs-CZ" sz="3000" b="1" dirty="0" err="1">
                <a:hlinkClick r:id="rId6"/>
              </a:rPr>
              <a:t>Theses</a:t>
            </a:r>
            <a:r>
              <a:rPr lang="cs-CZ" sz="3000" b="1" dirty="0">
                <a:hlinkClick r:id="rId6"/>
              </a:rPr>
              <a:t> (PQDT OPEN) </a:t>
            </a:r>
            <a:r>
              <a:rPr lang="cs-CZ" sz="3000" dirty="0"/>
              <a:t>- Open Access </a:t>
            </a:r>
            <a:r>
              <a:rPr lang="cs-CZ" sz="3000" dirty="0" err="1"/>
              <a:t>Dissertatitons</a:t>
            </a:r>
            <a:r>
              <a:rPr lang="cs-CZ" sz="3000" dirty="0"/>
              <a:t> and </a:t>
            </a:r>
            <a:r>
              <a:rPr lang="cs-CZ" sz="3000" dirty="0" err="1"/>
              <a:t>Theses</a:t>
            </a:r>
            <a:endParaRPr lang="cs-CZ" sz="3000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30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369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hledat referenční díla?</a:t>
            </a: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492896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>
                <a:hlinkClick r:id="rId3"/>
              </a:rPr>
              <a:t>Gale </a:t>
            </a:r>
            <a:r>
              <a:rPr lang="cs-CZ" altLang="cs-CZ" sz="3000" b="1" dirty="0" err="1">
                <a:hlinkClick r:id="rId3"/>
              </a:rPr>
              <a:t>Virtual</a:t>
            </a:r>
            <a:r>
              <a:rPr lang="cs-CZ" altLang="cs-CZ" sz="3000" b="1" dirty="0">
                <a:hlinkClick r:id="rId3"/>
              </a:rPr>
              <a:t> Reference </a:t>
            </a:r>
            <a:r>
              <a:rPr lang="cs-CZ" altLang="cs-CZ" sz="3000" b="1" dirty="0" err="1" smtClean="0">
                <a:hlinkClick r:id="rId3"/>
              </a:rPr>
              <a:t>Library</a:t>
            </a:r>
            <a:endParaRPr lang="cs-CZ" altLang="cs-CZ" sz="3000" b="1" dirty="0" smtClean="0">
              <a:hlinkClick r:id="rId3"/>
            </a:endParaRPr>
          </a:p>
          <a:p>
            <a:pPr>
              <a:defRPr/>
            </a:pPr>
            <a:endParaRPr lang="cs-CZ" altLang="cs-CZ" sz="3000" b="1" dirty="0" smtClean="0">
              <a:hlinkClick r:id="rId3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err="1" smtClean="0">
                <a:hlinkClick r:id="rId4"/>
              </a:rPr>
              <a:t>The</a:t>
            </a:r>
            <a:r>
              <a:rPr lang="cs-CZ" altLang="cs-CZ" sz="3000" b="1" dirty="0" smtClean="0">
                <a:hlinkClick r:id="rId4"/>
              </a:rPr>
              <a:t> </a:t>
            </a:r>
            <a:r>
              <a:rPr lang="cs-CZ" altLang="cs-CZ" sz="3000" b="1" dirty="0" err="1" smtClean="0">
                <a:hlinkClick r:id="rId4"/>
              </a:rPr>
              <a:t>World</a:t>
            </a:r>
            <a:r>
              <a:rPr lang="cs-CZ" altLang="cs-CZ" sz="3000" b="1" dirty="0" smtClean="0">
                <a:hlinkClick r:id="rId4"/>
              </a:rPr>
              <a:t> </a:t>
            </a:r>
            <a:r>
              <a:rPr lang="cs-CZ" altLang="cs-CZ" sz="3000" b="1" dirty="0" err="1" smtClean="0">
                <a:hlinkClick r:id="rId4"/>
              </a:rPr>
              <a:t>Factbook</a:t>
            </a:r>
            <a:endParaRPr lang="cs-CZ" altLang="cs-CZ" sz="3000" b="1" dirty="0" smtClean="0">
              <a:hlinkClick r:id="rId3"/>
            </a:endParaRPr>
          </a:p>
          <a:p>
            <a:pPr>
              <a:defRPr/>
            </a:pPr>
            <a:endParaRPr lang="cs-CZ" altLang="cs-CZ" sz="3000" b="1" dirty="0"/>
          </a:p>
          <a:p>
            <a:pPr>
              <a:defRPr/>
            </a:pPr>
            <a:endParaRPr lang="cs-CZ" alt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25507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1277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>
                <a:hlinkClick r:id="rId3"/>
              </a:rPr>
              <a:t>Český statistický úřad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 err="1">
                <a:hlinkClick r:id="rId4"/>
              </a:rPr>
              <a:t>Eurostat</a:t>
            </a:r>
            <a:endParaRPr lang="cs-CZ" altLang="cs-CZ" sz="3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04864"/>
            <a:ext cx="79208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3"/>
              </a:rPr>
              <a:t>ROAD - </a:t>
            </a:r>
            <a:r>
              <a:rPr lang="cs-CZ" sz="3000" b="1" dirty="0" err="1">
                <a:hlinkClick r:id="rId3"/>
              </a:rPr>
              <a:t>the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Directory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of</a:t>
            </a:r>
            <a:r>
              <a:rPr lang="cs-CZ" sz="3000" b="1" dirty="0">
                <a:hlinkClick r:id="rId3"/>
              </a:rPr>
              <a:t> Open Access </a:t>
            </a:r>
            <a:r>
              <a:rPr lang="cs-CZ" sz="3000" b="1" dirty="0" err="1">
                <a:hlinkClick r:id="rId3"/>
              </a:rPr>
              <a:t>scholarly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 smtClean="0">
                <a:hlinkClick r:id="rId3"/>
              </a:rPr>
              <a:t>Resources</a:t>
            </a:r>
            <a:r>
              <a:rPr lang="cs-CZ" sz="3000" b="1" dirty="0" smtClean="0"/>
              <a:t> </a:t>
            </a:r>
            <a:r>
              <a:rPr lang="cs-CZ" sz="3000" dirty="0" smtClean="0"/>
              <a:t>- </a:t>
            </a:r>
            <a:r>
              <a:rPr lang="cs-CZ" sz="3000" dirty="0"/>
              <a:t>časopisy, konferenční sborníky, akademické </a:t>
            </a:r>
            <a:r>
              <a:rPr lang="cs-CZ" sz="3000" dirty="0" err="1"/>
              <a:t>repozitáře</a:t>
            </a:r>
            <a:r>
              <a:rPr lang="cs-CZ" sz="3000" dirty="0"/>
              <a:t>)</a:t>
            </a:r>
          </a:p>
          <a:p>
            <a:endParaRPr lang="cs-CZ" sz="32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 smtClean="0">
                <a:hlinkClick r:id="rId4"/>
              </a:rPr>
              <a:t>Oficiální </a:t>
            </a:r>
            <a:r>
              <a:rPr lang="cs-CZ" sz="3000" b="1" dirty="0">
                <a:hlinkClick r:id="rId4"/>
              </a:rPr>
              <a:t>dokumenty </a:t>
            </a:r>
            <a:r>
              <a:rPr lang="cs-CZ" sz="3000" b="1" dirty="0" smtClean="0">
                <a:hlinkClick r:id="rId4"/>
              </a:rPr>
              <a:t>OSN</a:t>
            </a:r>
            <a:endParaRPr lang="cs-CZ" sz="30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cs-CZ" sz="3000" dirty="0" smtClean="0"/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772816"/>
            <a:ext cx="79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3"/>
              </a:rPr>
              <a:t>ICPSR (Inter-university </a:t>
            </a:r>
            <a:r>
              <a:rPr lang="cs-CZ" sz="3000" b="1" dirty="0" err="1">
                <a:hlinkClick r:id="rId3"/>
              </a:rPr>
              <a:t>Consortium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for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Political</a:t>
            </a:r>
            <a:r>
              <a:rPr lang="cs-CZ" sz="3000" b="1" dirty="0">
                <a:hlinkClick r:id="rId3"/>
              </a:rPr>
              <a:t> and </a:t>
            </a:r>
            <a:r>
              <a:rPr lang="cs-CZ" sz="3000" b="1" dirty="0" err="1">
                <a:hlinkClick r:id="rId3"/>
              </a:rPr>
              <a:t>Social</a:t>
            </a:r>
            <a:r>
              <a:rPr lang="cs-CZ" sz="3000" b="1" dirty="0">
                <a:hlinkClick r:id="rId3"/>
              </a:rPr>
              <a:t> </a:t>
            </a:r>
            <a:r>
              <a:rPr lang="cs-CZ" sz="3000" b="1" dirty="0" err="1">
                <a:hlinkClick r:id="rId3"/>
              </a:rPr>
              <a:t>Research</a:t>
            </a:r>
            <a:r>
              <a:rPr lang="cs-CZ" sz="3000" b="1" dirty="0" smtClean="0">
                <a:hlinkClick r:id="rId3"/>
              </a:rPr>
              <a:t>) </a:t>
            </a:r>
            <a:r>
              <a:rPr lang="cs-CZ" sz="3000" dirty="0" smtClean="0"/>
              <a:t>– </a:t>
            </a:r>
            <a:r>
              <a:rPr lang="cs-CZ" sz="3000" dirty="0" err="1" smtClean="0"/>
              <a:t>sociálněvědný</a:t>
            </a:r>
            <a:r>
              <a:rPr lang="cs-CZ" sz="3000" dirty="0" smtClean="0"/>
              <a:t> datový archiv</a:t>
            </a:r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200" b="1" dirty="0" err="1">
                <a:hlinkClick r:id="rId4"/>
              </a:rPr>
              <a:t>European</a:t>
            </a:r>
            <a:r>
              <a:rPr lang="cs-CZ" sz="3200" b="1" dirty="0">
                <a:hlinkClick r:id="rId4"/>
              </a:rPr>
              <a:t> Reference Index </a:t>
            </a:r>
            <a:r>
              <a:rPr lang="cs-CZ" sz="3200" b="1" dirty="0" err="1">
                <a:hlinkClick r:id="rId4"/>
              </a:rPr>
              <a:t>for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the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Humanities</a:t>
            </a:r>
            <a:r>
              <a:rPr lang="cs-CZ" sz="3200" b="1" dirty="0">
                <a:hlinkClick r:id="rId4"/>
              </a:rPr>
              <a:t> and </a:t>
            </a:r>
            <a:r>
              <a:rPr lang="cs-CZ" sz="3200" b="1" dirty="0" err="1">
                <a:hlinkClick r:id="rId4"/>
              </a:rPr>
              <a:t>the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Social</a:t>
            </a:r>
            <a:r>
              <a:rPr lang="cs-CZ" sz="3200" b="1" dirty="0">
                <a:hlinkClick r:id="rId4"/>
              </a:rPr>
              <a:t> </a:t>
            </a:r>
            <a:r>
              <a:rPr lang="cs-CZ" sz="3200" b="1" dirty="0" err="1">
                <a:hlinkClick r:id="rId4"/>
              </a:rPr>
              <a:t>Sciences</a:t>
            </a:r>
            <a:r>
              <a:rPr lang="cs-CZ" sz="3200" b="1" dirty="0">
                <a:hlinkClick r:id="rId4"/>
              </a:rPr>
              <a:t> (ERIH PLUS</a:t>
            </a:r>
            <a:r>
              <a:rPr lang="cs-CZ" sz="3200" b="1" dirty="0" smtClean="0">
                <a:hlinkClick r:id="rId4"/>
              </a:rPr>
              <a:t>) </a:t>
            </a:r>
            <a:endParaRPr lang="cs-CZ" sz="3000" b="1" dirty="0" smtClean="0"/>
          </a:p>
          <a:p>
            <a:endParaRPr lang="cs-CZ" sz="3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hlinkClick r:id="rId5"/>
              </a:rPr>
              <a:t>Google </a:t>
            </a:r>
            <a:r>
              <a:rPr lang="cs-CZ" altLang="cs-CZ" sz="3000" b="1" dirty="0" err="1" smtClean="0">
                <a:hlinkClick r:id="rId5"/>
              </a:rPr>
              <a:t>Scholar</a:t>
            </a:r>
            <a:r>
              <a:rPr lang="cs-CZ" altLang="cs-CZ" sz="3000" b="1" dirty="0" smtClean="0"/>
              <a:t> </a:t>
            </a:r>
            <a:r>
              <a:rPr lang="cs-CZ" altLang="cs-CZ" sz="3000" dirty="0" smtClean="0">
                <a:sym typeface="Wingdings" panose="05000000000000000000" pitchFamily="2" charset="2"/>
              </a:rPr>
              <a:t>;)</a:t>
            </a:r>
          </a:p>
          <a:p>
            <a:endParaRPr lang="cs-CZ" alt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7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6566" y="268338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2636912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Veřejné dostupné zdroje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340768"/>
            <a:ext cx="8568952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Ověřené, kvalitní, jedinečné informace</a:t>
            </a:r>
            <a:endParaRPr lang="cs-CZ" altLang="cs-CZ" sz="2800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2800" dirty="0"/>
              <a:t>Např. </a:t>
            </a:r>
            <a:r>
              <a:rPr lang="cs-CZ" altLang="cs-CZ" sz="2800" dirty="0" err="1"/>
              <a:t>OpenVPN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Shibboleth</a:t>
            </a:r>
            <a:endParaRPr lang="cs-CZ" altLang="cs-CZ" sz="2800" dirty="0"/>
          </a:p>
          <a:p>
            <a:pPr lvl="2"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solidFill>
                  <a:srgbClr val="FF0000"/>
                </a:solidFill>
                <a:hlinkClick r:id="rId3"/>
              </a:rPr>
              <a:t>http://cathryno.global2.vic.edu.au/2010/05/08/deep-web-vs-surface-web/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3284984"/>
            <a:ext cx="45365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/>
              <a:t>PhDr. Dagmar Čerňová</a:t>
            </a:r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cernova@fss.muni.cz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err="1">
                <a:hlinkClick r:id="rId4"/>
              </a:rPr>
              <a:t>infozdroje</a:t>
            </a:r>
            <a:r>
              <a:rPr lang="en-US" altLang="cs-CZ" sz="3500" b="1" dirty="0">
                <a:hlinkClick r:id="rId4"/>
              </a:rPr>
              <a:t>@</a:t>
            </a:r>
            <a:r>
              <a:rPr lang="cs-CZ" altLang="cs-CZ" sz="3500" b="1" dirty="0">
                <a:hlinkClick r:id="rId4"/>
              </a:rPr>
              <a:t>fss.muni.cz</a:t>
            </a:r>
            <a:endParaRPr lang="cs-CZ" altLang="cs-CZ" sz="35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588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</a:p>
          <a:p>
            <a:pPr>
              <a:defRPr/>
            </a:pPr>
            <a:endParaRPr lang="cs-CZ" altLang="cs-CZ" dirty="0" smtClean="0"/>
          </a:p>
          <a:p>
            <a:pPr marL="342900" indent="-342900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600" dirty="0" smtClean="0"/>
              <a:t>Práce </a:t>
            </a:r>
            <a:r>
              <a:rPr lang="cs-CZ" altLang="cs-CZ" sz="2600" dirty="0"/>
              <a:t>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informační gramotnost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Psaní odborných </a:t>
            </a:r>
            <a:r>
              <a:rPr lang="cs-CZ" altLang="cs-CZ" sz="2600"/>
              <a:t>(</a:t>
            </a:r>
            <a:r>
              <a:rPr lang="cs-CZ" altLang="cs-CZ" sz="2600" smtClean="0"/>
              <a:t>závěrečných) prací</a:t>
            </a:r>
            <a:endParaRPr lang="cs-CZ" altLang="cs-CZ" sz="2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600" dirty="0"/>
              <a:t>Informační </a:t>
            </a:r>
            <a:r>
              <a:rPr lang="cs-CZ" altLang="cs-CZ" sz="2600" dirty="0" smtClean="0"/>
              <a:t>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typy </a:t>
            </a:r>
            <a:r>
              <a:rPr lang="cs-CZ" altLang="cs-CZ" sz="2600" dirty="0"/>
              <a:t>informačních </a:t>
            </a:r>
            <a:r>
              <a:rPr lang="cs-CZ" altLang="cs-CZ" sz="2600" dirty="0" smtClean="0"/>
              <a:t>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/>
              <a:t>kde </a:t>
            </a:r>
            <a:r>
              <a:rPr lang="cs-CZ" altLang="cs-CZ" sz="2600" dirty="0"/>
              <a:t>hledat knihy, odborné časopisy, informace z médií, závěrečné práce, referenční díla, statistické údaje, oborové brány?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2996952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000" b="1" i="1" dirty="0"/>
              <a:t>„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 smtClean="0"/>
              <a:t>power</a:t>
            </a:r>
            <a:r>
              <a:rPr lang="cs-CZ" altLang="cs-CZ" sz="4000" b="1" i="1" dirty="0" smtClean="0"/>
              <a:t>.“</a:t>
            </a:r>
            <a:endParaRPr lang="cs-CZ" altLang="cs-CZ" sz="4000" b="1" i="1" dirty="0"/>
          </a:p>
          <a:p>
            <a:pPr lvl="8" algn="ctr"/>
            <a:r>
              <a:rPr lang="cs-CZ" altLang="cs-CZ" sz="4000" dirty="0" smtClean="0"/>
              <a:t>                                                                     Francis </a:t>
            </a:r>
            <a:r>
              <a:rPr lang="cs-CZ" altLang="cs-CZ" sz="4000" dirty="0"/>
              <a:t>Bacon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 smtClean="0"/>
              <a:t> Založená </a:t>
            </a:r>
            <a:r>
              <a:rPr lang="cs-CZ" altLang="cs-CZ" sz="3000" dirty="0"/>
              <a:t>na informacích a znalostech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 smtClean="0"/>
              <a:t> </a:t>
            </a:r>
            <a:r>
              <a:rPr lang="cs-CZ" altLang="cs-CZ" sz="3000" dirty="0"/>
              <a:t>P</a:t>
            </a:r>
            <a:r>
              <a:rPr lang="cs-CZ" altLang="cs-CZ" sz="3000" dirty="0" smtClean="0"/>
              <a:t>roblémy </a:t>
            </a:r>
            <a:r>
              <a:rPr lang="cs-CZ" altLang="cs-CZ" sz="3000" dirty="0"/>
              <a:t>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velké </a:t>
            </a:r>
            <a:r>
              <a:rPr lang="cs-CZ" altLang="cs-CZ" sz="3000" b="1" dirty="0"/>
              <a:t>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snadná </a:t>
            </a:r>
            <a:r>
              <a:rPr lang="cs-CZ" altLang="cs-CZ" sz="3000" b="1" dirty="0"/>
              <a:t>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kvalita</a:t>
            </a:r>
            <a:endParaRPr lang="cs-CZ" altLang="cs-CZ" sz="3000" b="1" dirty="0"/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1366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1222" y="2276872"/>
            <a:ext cx="792088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/>
              <a:t> Rozpoznání </a:t>
            </a:r>
            <a:r>
              <a:rPr lang="cs-CZ" altLang="cs-CZ" sz="3000" b="1" dirty="0"/>
              <a:t>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 smtClean="0"/>
              <a:t> Schopnost </a:t>
            </a:r>
            <a:r>
              <a:rPr lang="cs-CZ" altLang="cs-CZ" sz="3000" b="1" dirty="0"/>
              <a:t>informaci: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1916832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1238</Words>
  <Application>Microsoft Office PowerPoint</Application>
  <PresentationFormat>Předvádění na obrazovce (4:3)</PresentationFormat>
  <Paragraphs>323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Tahoma</vt:lpstr>
      <vt:lpstr>Verdana</vt:lpstr>
      <vt:lpstr>Wingdings</vt:lpstr>
      <vt:lpstr>Motiv systému Office</vt:lpstr>
      <vt:lpstr>Základy práce s informačními zdroji pro bc. studenty MVZ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Dagmar Čerňová</cp:lastModifiedBy>
  <cp:revision>76</cp:revision>
  <cp:lastPrinted>2015-09-23T07:29:49Z</cp:lastPrinted>
  <dcterms:created xsi:type="dcterms:W3CDTF">2015-08-18T07:57:33Z</dcterms:created>
  <dcterms:modified xsi:type="dcterms:W3CDTF">2016-10-12T06:00:09Z</dcterms:modified>
</cp:coreProperties>
</file>