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57" r:id="rId4"/>
    <p:sldId id="266" r:id="rId5"/>
    <p:sldId id="267" r:id="rId6"/>
    <p:sldId id="269" r:id="rId7"/>
    <p:sldId id="312" r:id="rId8"/>
    <p:sldId id="313" r:id="rId9"/>
    <p:sldId id="314" r:id="rId10"/>
    <p:sldId id="315" r:id="rId11"/>
    <p:sldId id="317" r:id="rId12"/>
    <p:sldId id="316" r:id="rId13"/>
    <p:sldId id="340" r:id="rId14"/>
    <p:sldId id="342" r:id="rId15"/>
    <p:sldId id="343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7" r:id="rId25"/>
    <p:sldId id="329" r:id="rId26"/>
    <p:sldId id="328" r:id="rId27"/>
    <p:sldId id="326" r:id="rId28"/>
    <p:sldId id="330" r:id="rId29"/>
    <p:sldId id="331" r:id="rId30"/>
    <p:sldId id="332" r:id="rId31"/>
    <p:sldId id="333" r:id="rId32"/>
    <p:sldId id="334" r:id="rId33"/>
    <p:sldId id="335" r:id="rId34"/>
    <p:sldId id="346" r:id="rId35"/>
    <p:sldId id="344" r:id="rId36"/>
    <p:sldId id="338" r:id="rId37"/>
    <p:sldId id="339" r:id="rId38"/>
    <p:sldId id="291" r:id="rId39"/>
    <p:sldId id="301" r:id="rId40"/>
    <p:sldId id="303" r:id="rId4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77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&amp;ukol=1&amp;subukol=1&amp;id=4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ihovna.fss.muni.cz/ezdroje.php?podsekce=&amp;ukol=1&amp;subukol=1&amp;id=2" TargetMode="External"/><Relationship Id="rId4" Type="http://schemas.openxmlformats.org/officeDocument/2006/relationships/hyperlink" Target="http://knihovna.fss.muni.cz/ezdroje.php?podsekce=&amp;ukol=1&amp;subukol=1&amp;id=2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zancov@fss.muni.cz" TargetMode="External"/><Relationship Id="rId4" Type="http://schemas.openxmlformats.org/officeDocument/2006/relationships/hyperlink" Target="mailto:jkriz@fss.muni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studenty MVZ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4414653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Jan Kříž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 Mazancová,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 října 2016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13285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</a:t>
            </a:r>
            <a:r>
              <a:rPr lang="cs-CZ" altLang="cs-CZ" sz="3000" b="1" dirty="0" smtClean="0"/>
              <a:t> </a:t>
            </a:r>
          </a:p>
          <a:p>
            <a:r>
              <a:rPr lang="cs-CZ" altLang="cs-CZ" sz="3000" b="1" dirty="0"/>
              <a:t> </a:t>
            </a:r>
            <a:r>
              <a:rPr lang="cs-CZ" altLang="cs-CZ" sz="3000" b="1" dirty="0" smtClean="0"/>
              <a:t>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 smtClean="0"/>
              <a:t>odb</a:t>
            </a:r>
            <a:r>
              <a:rPr lang="cs-CZ" altLang="cs-CZ" sz="3000" dirty="0" smtClean="0"/>
              <a:t>. </a:t>
            </a:r>
            <a:r>
              <a:rPr lang="cs-CZ" altLang="cs-CZ" sz="3000" dirty="0"/>
              <a:t>časopisy, kapitoly </a:t>
            </a:r>
            <a:r>
              <a:rPr lang="cs-CZ" altLang="cs-CZ" sz="3000" dirty="0" smtClean="0"/>
              <a:t>   z </a:t>
            </a:r>
            <a:r>
              <a:rPr lang="cs-CZ" altLang="cs-CZ" sz="3000" dirty="0"/>
              <a:t>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</a:t>
            </a:r>
            <a:r>
              <a:rPr lang="cs-CZ" altLang="cs-CZ" sz="3000" dirty="0" smtClean="0"/>
              <a:t>  v </a:t>
            </a:r>
            <a:r>
              <a:rPr lang="cs-CZ" altLang="cs-CZ" sz="3000" dirty="0"/>
              <a:t>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484784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132856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smtClean="0"/>
              <a:t>Specializované </a:t>
            </a:r>
            <a:r>
              <a:rPr lang="cs-CZ" altLang="cs-CZ" sz="3200" dirty="0"/>
              <a:t>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Specializované vyhledávače </a:t>
            </a:r>
            <a:r>
              <a:rPr lang="cs-CZ" altLang="cs-CZ" sz="3200" dirty="0" err="1" smtClean="0"/>
              <a:t>odb</a:t>
            </a:r>
            <a:r>
              <a:rPr lang="cs-CZ" altLang="cs-CZ" sz="3200" dirty="0" smtClean="0"/>
              <a:t>. </a:t>
            </a:r>
            <a:r>
              <a:rPr lang="cs-CZ" altLang="cs-CZ" sz="3200" dirty="0"/>
              <a:t>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err="1"/>
              <a:t>Repozitáře</a:t>
            </a:r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Další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Výběr zdrojů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9450" y="1772816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Vyhledávání na konkrétní stránce</a:t>
            </a:r>
          </a:p>
          <a:p>
            <a:pPr>
              <a:defRPr/>
            </a:pPr>
            <a:r>
              <a:rPr lang="cs-CZ" sz="2700" b="1" i="1" dirty="0"/>
              <a:t>Př. suchy </a:t>
            </a:r>
            <a:r>
              <a:rPr lang="cs-CZ" sz="2700" b="1" i="1" dirty="0" err="1"/>
              <a:t>site:fss.muni.cz</a:t>
            </a:r>
            <a:r>
              <a:rPr lang="cs-CZ" sz="2700" b="1" i="1" dirty="0"/>
              <a:t> </a:t>
            </a:r>
          </a:p>
          <a:p>
            <a:pPr>
              <a:defRPr/>
            </a:pPr>
            <a:endParaRPr lang="cs-CZ" sz="27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Definice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/>
              <a:t>define:european</a:t>
            </a:r>
            <a:r>
              <a:rPr lang="cs-CZ" sz="2700" b="1" i="1" dirty="0"/>
              <a:t> union</a:t>
            </a:r>
          </a:p>
          <a:p>
            <a:pPr>
              <a:defRPr/>
            </a:pPr>
            <a:endParaRPr lang="cs-CZ" sz="27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Vyhledávání stránek, které jsou podobné určité adrese URL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/>
              <a:t>related:mve.fss.muni.cz</a:t>
            </a:r>
            <a:endParaRPr lang="cs-CZ" sz="2700" b="1" i="1" dirty="0"/>
          </a:p>
          <a:p>
            <a:pPr>
              <a:defRPr/>
            </a:pPr>
            <a:endParaRPr lang="cs-CZ" sz="27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Typ dokumentu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/>
              <a:t>filetype:pdf</a:t>
            </a:r>
            <a:endParaRPr lang="cs-CZ" sz="2700" b="1" i="1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tipy pro vyhledávání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877272"/>
            <a:ext cx="856895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dirty="0" err="1" smtClean="0">
                <a:hlinkClick r:id="rId3"/>
              </a:rPr>
              <a:t>Infographic</a:t>
            </a:r>
            <a:r>
              <a:rPr lang="cs-CZ" sz="2800" dirty="0" smtClean="0">
                <a:hlinkClick r:id="rId3"/>
              </a:rPr>
              <a:t>: Get More </a:t>
            </a:r>
            <a:r>
              <a:rPr lang="cs-CZ" sz="2800" dirty="0" err="1" smtClean="0">
                <a:hlinkClick r:id="rId3"/>
              </a:rPr>
              <a:t>Out</a:t>
            </a:r>
            <a:r>
              <a:rPr lang="cs-CZ" sz="2800" dirty="0" smtClean="0">
                <a:hlinkClick r:id="rId3"/>
              </a:rPr>
              <a:t> </a:t>
            </a:r>
            <a:r>
              <a:rPr lang="cs-CZ" sz="2800" dirty="0" err="1" smtClean="0">
                <a:hlinkClick r:id="rId3"/>
              </a:rPr>
              <a:t>of</a:t>
            </a:r>
            <a:r>
              <a:rPr lang="cs-CZ" sz="2800" dirty="0" smtClean="0">
                <a:hlinkClick r:id="rId3"/>
              </a:rPr>
              <a:t> Google</a:t>
            </a:r>
            <a:endParaRPr lang="cs-CZ" sz="2800" dirty="0" smtClean="0"/>
          </a:p>
          <a:p>
            <a:pPr>
              <a:defRPr/>
            </a:pPr>
            <a:endParaRPr lang="cs-CZ" sz="2800" b="1" i="1" dirty="0"/>
          </a:p>
          <a:p>
            <a:pPr>
              <a:defRPr/>
            </a:pPr>
            <a:endParaRPr lang="cs-CZ" sz="27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9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700808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Boolovský</a:t>
            </a:r>
            <a:r>
              <a:rPr lang="cs-CZ" altLang="cs-CZ" sz="3200" b="1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308144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dirty="0"/>
              <a:t>Logický součin, průnik </a:t>
            </a:r>
            <a:r>
              <a:rPr lang="cs-CZ" altLang="cs-CZ" sz="3200" dirty="0" smtClean="0"/>
              <a:t>- </a:t>
            </a:r>
            <a:r>
              <a:rPr lang="cs-CZ" altLang="cs-CZ" sz="3200" dirty="0"/>
              <a:t>operátor </a:t>
            </a:r>
            <a:r>
              <a:rPr lang="cs-CZ" altLang="cs-CZ" sz="3200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dirty="0"/>
              <a:t>Logický součet, sjednocení </a:t>
            </a:r>
            <a:r>
              <a:rPr lang="cs-CZ" altLang="cs-CZ" sz="3200" dirty="0" smtClean="0"/>
              <a:t>- </a:t>
            </a:r>
            <a:r>
              <a:rPr lang="cs-CZ" altLang="cs-CZ" sz="3200" dirty="0"/>
              <a:t>operátor </a:t>
            </a:r>
            <a:r>
              <a:rPr lang="cs-CZ" altLang="cs-CZ" sz="3200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dirty="0" smtClean="0"/>
              <a:t>Logická negace - operátor </a:t>
            </a:r>
            <a:r>
              <a:rPr lang="cs-CZ" altLang="cs-CZ" sz="3200" b="1" dirty="0" smtClean="0"/>
              <a:t>NOT</a:t>
            </a:r>
            <a:endParaRPr lang="cs-CZ" altLang="cs-CZ" sz="32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 smtClean="0"/>
              <a:t>Krácení </a:t>
            </a:r>
            <a:r>
              <a:rPr lang="cs-CZ" altLang="cs-CZ" sz="3200" b="1" dirty="0"/>
              <a:t>termínů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truncation</a:t>
            </a:r>
            <a:r>
              <a:rPr lang="cs-CZ" altLang="cs-CZ" sz="3200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dirty="0"/>
              <a:t>Vyhledávání prostřednictvím </a:t>
            </a:r>
            <a:r>
              <a:rPr lang="cs-CZ" altLang="cs-CZ" sz="3200" b="1" dirty="0"/>
              <a:t>fráze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52248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04248" y="6021288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152" y="1200768"/>
            <a:ext cx="856895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endParaRPr lang="cs-CZ" sz="2500" dirty="0"/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32450"/>
            <a:ext cx="3467888" cy="15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37772"/>
            <a:ext cx="3329996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1374"/>
            <a:ext cx="3366000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5152" y="6309320"/>
            <a:ext cx="873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http</a:t>
            </a:r>
            <a:r>
              <a:rPr lang="cs-CZ" sz="1600" dirty="0"/>
              <a:t>://spencerjardine.blogspot.cz/2012/02/boolean-search-strategies-videos.html</a:t>
            </a:r>
          </a:p>
        </p:txBody>
      </p:sp>
    </p:spTree>
    <p:extLst>
      <p:ext uri="{BB962C8B-B14F-4D97-AF65-F5344CB8AC3E}">
        <p14:creationId xmlns:p14="http://schemas.microsoft.com/office/powerpoint/2010/main" val="27500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55673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Logický </a:t>
            </a:r>
            <a:r>
              <a:rPr lang="cs-CZ" altLang="cs-CZ" sz="3000" b="1" dirty="0"/>
              <a:t>součin, průnik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01263" y="4549090"/>
            <a:ext cx="2985635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Nizozemí AND politické strany</a:t>
            </a:r>
          </a:p>
          <a:p>
            <a:endParaRPr lang="cs-CZ" dirty="0"/>
          </a:p>
        </p:txBody>
      </p:sp>
      <p:pic>
        <p:nvPicPr>
          <p:cNvPr id="6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47" y="4309372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01663" y="60070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Nizozemí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85839" y="6007004"/>
            <a:ext cx="267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olitické strany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866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56895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300" dirty="0"/>
              <a:t>2 x 45 min.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základy vyhledávacích technik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tvorba rešeršního dotazu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praktické vyhledávání v databázích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>
                <a:solidFill>
                  <a:srgbClr val="FF0000"/>
                </a:solidFill>
              </a:rPr>
              <a:t>z</a:t>
            </a:r>
            <a:r>
              <a:rPr lang="cs-CZ" altLang="cs-CZ" sz="2300" dirty="0" smtClean="0">
                <a:solidFill>
                  <a:srgbClr val="FF0000"/>
                </a:solidFill>
              </a:rPr>
              <a:t>adání praktického úkolu</a:t>
            </a:r>
          </a:p>
          <a:p>
            <a:pPr lvl="1"/>
            <a:endParaRPr lang="cs-CZ" altLang="cs-CZ" sz="23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300" dirty="0" smtClean="0"/>
              <a:t>2 x 45 min.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c</a:t>
            </a:r>
            <a:r>
              <a:rPr lang="cs-CZ" altLang="cs-CZ" sz="2300" dirty="0" smtClean="0"/>
              <a:t>itace, plagiátorství</a:t>
            </a:r>
            <a:endParaRPr lang="cs-CZ" altLang="cs-CZ" sz="2300" dirty="0"/>
          </a:p>
          <a:p>
            <a:pPr lvl="1"/>
            <a:endParaRPr lang="cs-CZ" altLang="cs-CZ" sz="23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300" dirty="0"/>
              <a:t>2 x 45 min.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kontrola úkolu</a:t>
            </a:r>
            <a:r>
              <a:rPr lang="cs-CZ" altLang="cs-CZ" sz="2300" dirty="0">
                <a:latin typeface="Arial" panose="020B0604020202020204" pitchFamily="34" charset="0"/>
              </a:rPr>
              <a:t> </a:t>
            </a:r>
            <a:r>
              <a:rPr lang="cs-CZ" altLang="cs-CZ" sz="2300" dirty="0"/>
              <a:t>+ diskuse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 smtClean="0"/>
              <a:t>EBSCO </a:t>
            </a:r>
            <a:r>
              <a:rPr lang="cs-CZ" altLang="cs-CZ" sz="2300" dirty="0" err="1"/>
              <a:t>Discovery</a:t>
            </a:r>
            <a:r>
              <a:rPr lang="cs-CZ" altLang="cs-CZ" sz="2300" dirty="0"/>
              <a:t> </a:t>
            </a:r>
            <a:r>
              <a:rPr lang="cs-CZ" altLang="cs-CZ" sz="2300" dirty="0" err="1"/>
              <a:t>Service</a:t>
            </a:r>
            <a:r>
              <a:rPr lang="cs-CZ" altLang="cs-CZ" sz="2300" dirty="0"/>
              <a:t> a další nadstavbové </a:t>
            </a:r>
            <a:r>
              <a:rPr lang="cs-CZ" altLang="cs-CZ" sz="2300" dirty="0" smtClean="0"/>
              <a:t>nástroje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elektronické knihy</a:t>
            </a:r>
          </a:p>
          <a:p>
            <a:pPr lvl="1"/>
            <a:endParaRPr lang="cs-CZ" altLang="cs-CZ" sz="23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55673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61847" y="4714483"/>
            <a:ext cx="332212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USA OR Spojené státy americké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69955" y="592699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 smtClean="0"/>
              <a:t>USA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62043" y="592699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Spojené státy americké</a:t>
            </a:r>
            <a:endParaRPr lang="cs-CZ" sz="2800" dirty="0"/>
          </a:p>
        </p:txBody>
      </p:sp>
      <p:pic>
        <p:nvPicPr>
          <p:cNvPr id="9" name="Picture 6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60" y="4293096"/>
            <a:ext cx="2879725" cy="14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41371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Logická negace</a:t>
            </a:r>
            <a:endParaRPr lang="cs-CZ" altLang="cs-CZ" sz="3000" b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 smtClean="0"/>
              <a:t>Vyloučí</a:t>
            </a:r>
            <a:r>
              <a:rPr lang="cs-CZ" altLang="cs-CZ" sz="3000" dirty="0" smtClean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4578174"/>
            <a:ext cx="3168352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prezidentské volby NOT </a:t>
            </a:r>
            <a:r>
              <a:rPr lang="cs-CZ" altLang="cs-CZ" sz="3000" b="1" dirty="0" err="1" smtClean="0"/>
              <a:t>Trump</a:t>
            </a:r>
            <a:endParaRPr lang="cs-CZ" altLang="cs-CZ" sz="3000" b="1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23928" y="592699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/>
              <a:t>p</a:t>
            </a:r>
            <a:r>
              <a:rPr lang="cs-CZ" altLang="cs-CZ" sz="2800" dirty="0" smtClean="0"/>
              <a:t>rezidentské volby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64288" y="592699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Trump</a:t>
            </a:r>
            <a:endParaRPr lang="cs-CZ" sz="2800" dirty="0"/>
          </a:p>
        </p:txBody>
      </p:sp>
      <p:pic>
        <p:nvPicPr>
          <p:cNvPr id="10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6832"/>
            <a:ext cx="856895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500" b="1" dirty="0" smtClean="0"/>
              <a:t> </a:t>
            </a:r>
            <a:r>
              <a:rPr lang="cs-CZ" altLang="cs-CZ" sz="2800" b="1" dirty="0"/>
              <a:t>Hledaný termín je zkrácen na kořen slova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Systém </a:t>
            </a:r>
            <a:r>
              <a:rPr lang="cs-CZ" altLang="cs-CZ" sz="2800" dirty="0"/>
              <a:t>dohledá všechny možné tvary podle </a:t>
            </a:r>
            <a:r>
              <a:rPr lang="cs-CZ" altLang="cs-CZ" sz="2800" dirty="0" smtClean="0"/>
              <a:t>  </a:t>
            </a:r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tohoto </a:t>
            </a:r>
            <a:r>
              <a:rPr lang="cs-CZ" altLang="cs-CZ" sz="2800" dirty="0"/>
              <a:t>kořenu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Přípony </a:t>
            </a:r>
            <a:r>
              <a:rPr lang="cs-CZ" altLang="cs-CZ" sz="2800" dirty="0"/>
              <a:t>nebo koncovky jsou nahrazeny </a:t>
            </a:r>
            <a:endParaRPr lang="cs-CZ" altLang="cs-CZ" sz="2800" dirty="0" smtClean="0"/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zástupným </a:t>
            </a:r>
            <a:r>
              <a:rPr lang="cs-CZ" altLang="cs-CZ" sz="2800" dirty="0"/>
              <a:t>znakem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Výsledek </a:t>
            </a:r>
            <a:r>
              <a:rPr lang="cs-CZ" altLang="cs-CZ" sz="2800" dirty="0"/>
              <a:t>vyhledávání se rozšiřuje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</a:t>
            </a:r>
            <a:r>
              <a:rPr lang="en-US" altLang="cs-CZ" sz="2800" dirty="0" err="1" smtClean="0"/>
              <a:t>Pozn</a:t>
            </a:r>
            <a:r>
              <a:rPr lang="en-US" altLang="cs-CZ" sz="2800" dirty="0"/>
              <a:t>. </a:t>
            </a:r>
            <a:r>
              <a:rPr lang="cs-CZ" altLang="cs-CZ" sz="2800" dirty="0"/>
              <a:t>vyhledávací nástroje mohou využívat </a:t>
            </a:r>
            <a:r>
              <a:rPr lang="cs-CZ" altLang="cs-CZ" sz="2800" dirty="0" smtClean="0"/>
              <a:t> </a:t>
            </a:r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různé </a:t>
            </a:r>
            <a:r>
              <a:rPr lang="cs-CZ" altLang="cs-CZ" sz="2800" dirty="0"/>
              <a:t>symboly</a:t>
            </a:r>
          </a:p>
          <a:p>
            <a:pPr lvl="1"/>
            <a:endParaRPr lang="cs-CZ" altLang="cs-CZ" sz="28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800" b="1" i="1" dirty="0"/>
              <a:t>Př. </a:t>
            </a:r>
            <a:r>
              <a:rPr lang="cs-CZ" altLang="cs-CZ" sz="2800" b="1" i="1" dirty="0" err="1"/>
              <a:t>předsed</a:t>
            </a:r>
            <a:r>
              <a:rPr lang="en-US" altLang="cs-CZ" sz="2800" b="1" i="1" dirty="0"/>
              <a:t>*</a:t>
            </a:r>
            <a:r>
              <a:rPr lang="cs-CZ" altLang="cs-CZ" sz="2800" b="1" i="1" dirty="0"/>
              <a:t> - vyhledá předseda, předsedající, předsednictví atd. 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500" b="1" dirty="0" smtClean="0"/>
              <a:t> </a:t>
            </a: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"mezinárodní vztahy"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84784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Vyhledávání </a:t>
            </a:r>
            <a:r>
              <a:rPr lang="cs-CZ" altLang="cs-CZ" sz="3000" b="1" dirty="0"/>
              <a:t>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412776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6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dirty="0"/>
              <a:t>Málokdy získáte relevantní záznamy po prvním vyhledávání</a:t>
            </a:r>
          </a:p>
          <a:p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Každý zdroj má vlastní pravidla vyhledávání a je třeba tomu uzpůsobit vyhledávací dotaz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Vlastní vyhledávací proces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 Zrušte </a:t>
            </a:r>
            <a:r>
              <a:rPr lang="cs-CZ" altLang="cs-CZ" sz="3000" b="1" dirty="0"/>
              <a:t>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</a:p>
        </p:txBody>
      </p:sp>
    </p:spTree>
    <p:extLst>
      <p:ext uri="{BB962C8B-B14F-4D97-AF65-F5344CB8AC3E}">
        <p14:creationId xmlns:p14="http://schemas.microsoft.com/office/powerpoint/2010/main" val="18625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Zužte </a:t>
            </a:r>
            <a:r>
              <a:rPr lang="cs-CZ" altLang="cs-CZ" sz="3000" b="1" dirty="0"/>
              <a:t>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Máte-li mnoho výsledků vyhledávání:</a:t>
            </a:r>
          </a:p>
        </p:txBody>
      </p:sp>
    </p:spTree>
    <p:extLst>
      <p:ext uri="{BB962C8B-B14F-4D97-AF65-F5344CB8AC3E}">
        <p14:creationId xmlns:p14="http://schemas.microsoft.com/office/powerpoint/2010/main" val="3428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242088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628800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1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 smtClean="0">
                <a:latin typeface="Tahoma" panose="020B0604030504040204" pitchFamily="34" charset="0"/>
              </a:rPr>
              <a:t>7. Hodnocení vyhledaných záznamů</a:t>
            </a: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628800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Další operace</a:t>
            </a:r>
          </a:p>
          <a:p>
            <a:pPr marL="709613" lvl="1">
              <a:defRPr/>
            </a:pPr>
            <a:r>
              <a:rPr lang="cs-CZ" altLang="cs-CZ" b="1" dirty="0" smtClean="0">
                <a:solidFill>
                  <a:srgbClr val="FF0000"/>
                </a:solidFill>
              </a:rPr>
              <a:t>		</a:t>
            </a:r>
            <a:endParaRPr lang="cs-CZ" alt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3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export do citačního </a:t>
            </a:r>
            <a:r>
              <a:rPr lang="cs-CZ" altLang="cs-CZ" sz="3200" dirty="0" err="1" smtClean="0"/>
              <a:t>manageru</a:t>
            </a:r>
            <a:r>
              <a:rPr lang="cs-CZ" altLang="cs-CZ" sz="3200" dirty="0"/>
              <a:t> (např. </a:t>
            </a:r>
            <a:r>
              <a:rPr lang="cs-CZ" altLang="cs-CZ" sz="3200" dirty="0" err="1">
                <a:hlinkClick r:id="rId3"/>
              </a:rPr>
              <a:t>EndNote</a:t>
            </a:r>
            <a:r>
              <a:rPr lang="cs-CZ" altLang="cs-CZ" sz="3200" dirty="0">
                <a:hlinkClick r:id="rId3"/>
              </a:rPr>
              <a:t> Web,</a:t>
            </a:r>
            <a:r>
              <a:rPr lang="cs-CZ" altLang="cs-CZ" sz="3200" dirty="0"/>
              <a:t> </a:t>
            </a:r>
            <a:r>
              <a:rPr lang="cs-CZ" altLang="cs-CZ" sz="3200" dirty="0" err="1">
                <a:hlinkClick r:id="rId4"/>
              </a:rPr>
              <a:t>Zotero</a:t>
            </a:r>
            <a:r>
              <a:rPr lang="cs-CZ" altLang="cs-CZ" sz="3200" dirty="0">
                <a:hlinkClick r:id="rId4"/>
              </a:rPr>
              <a:t>,</a:t>
            </a:r>
            <a:r>
              <a:rPr lang="cs-CZ" altLang="cs-CZ" sz="3200" dirty="0"/>
              <a:t> </a:t>
            </a:r>
            <a:r>
              <a:rPr lang="cs-CZ" altLang="cs-CZ" sz="3200" dirty="0">
                <a:hlinkClick r:id="rId5"/>
              </a:rPr>
              <a:t>Citace.com)</a:t>
            </a:r>
            <a:endParaRPr lang="cs-CZ" altLang="cs-CZ" sz="32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8</a:t>
            </a:r>
            <a:r>
              <a:rPr lang="cs-CZ" altLang="cs-CZ" sz="3200" b="1" dirty="0" smtClean="0">
                <a:latin typeface="Tahoma" panose="020B0604030504040204" pitchFamily="34" charset="0"/>
              </a:rPr>
              <a:t>. Další operace</a:t>
            </a: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1268760"/>
            <a:ext cx="7200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Praktické vyhledávání </a:t>
            </a:r>
            <a:r>
              <a:rPr lang="cs-CZ" altLang="cs-CZ" sz="5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v </a:t>
            </a:r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databázích </a:t>
            </a:r>
            <a:r>
              <a:rPr lang="cs-CZ" altLang="cs-CZ" sz="5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a </a:t>
            </a:r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citační software </a:t>
            </a:r>
            <a:r>
              <a:rPr lang="cs-CZ" altLang="cs-CZ" sz="59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EndNote</a:t>
            </a:r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</a:t>
            </a:r>
            <a:endParaRPr lang="cs-CZ" sz="5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err="1" smtClean="0">
                <a:hlinkClick r:id="rId3"/>
              </a:rPr>
              <a:t>Sage</a:t>
            </a:r>
            <a:r>
              <a:rPr lang="cs-CZ" altLang="cs-CZ" sz="3200" dirty="0" smtClean="0">
                <a:hlinkClick r:id="rId3"/>
              </a:rPr>
              <a:t> </a:t>
            </a:r>
            <a:r>
              <a:rPr lang="cs-CZ" altLang="cs-CZ" sz="3200" dirty="0" err="1" smtClean="0">
                <a:hlinkClick r:id="rId3"/>
              </a:rPr>
              <a:t>Journals</a:t>
            </a:r>
            <a:endParaRPr lang="cs-CZ" altLang="cs-CZ" sz="3200" dirty="0" smtClean="0"/>
          </a:p>
          <a:p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err="1" smtClean="0">
                <a:hlinkClick r:id="rId4"/>
              </a:rPr>
              <a:t>Wiley</a:t>
            </a:r>
            <a:r>
              <a:rPr lang="cs-CZ" altLang="cs-CZ" sz="3200" dirty="0" smtClean="0">
                <a:hlinkClick r:id="rId4"/>
              </a:rPr>
              <a:t> Online </a:t>
            </a:r>
            <a:r>
              <a:rPr lang="cs-CZ" altLang="cs-CZ" sz="3200" dirty="0" err="1" smtClean="0">
                <a:hlinkClick r:id="rId4"/>
              </a:rPr>
              <a:t>Library</a:t>
            </a:r>
            <a:endParaRPr lang="cs-CZ" altLang="cs-CZ" sz="3200" dirty="0" smtClean="0"/>
          </a:p>
          <a:p>
            <a:endParaRPr lang="cs-CZ" altLang="cs-CZ" sz="3200" dirty="0"/>
          </a:p>
          <a:p>
            <a:endParaRPr lang="cs-CZ" altLang="cs-CZ" sz="3200" dirty="0"/>
          </a:p>
          <a:p>
            <a:endParaRPr lang="cs-CZ" altLang="cs-CZ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400" dirty="0" err="1" smtClean="0"/>
              <a:t>Anopress</a:t>
            </a:r>
            <a:r>
              <a:rPr lang="cs-CZ" altLang="cs-CZ" sz="2400" dirty="0" smtClean="0"/>
              <a:t> – monitoring českých mediálních zdrojů (prosím dbejte na limity stahování, </a:t>
            </a:r>
            <a:r>
              <a:rPr lang="cs-CZ" altLang="cs-CZ" sz="2400" dirty="0" smtClean="0">
                <a:hlinkClick r:id="rId5"/>
              </a:rPr>
              <a:t>více </a:t>
            </a:r>
            <a:r>
              <a:rPr lang="cs-CZ" altLang="cs-CZ" sz="2400" dirty="0" err="1" smtClean="0">
                <a:hlinkClick r:id="rId5"/>
              </a:rPr>
              <a:t>info</a:t>
            </a:r>
            <a:r>
              <a:rPr lang="cs-CZ" altLang="cs-CZ" sz="2400" dirty="0" smtClean="0"/>
              <a:t> na stránkách knihovny).</a:t>
            </a:r>
            <a:endParaRPr lang="cs-CZ" altLang="cs-CZ" sz="24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000" b="1" dirty="0" smtClean="0">
                <a:latin typeface="Tahoma" panose="020B0604030504040204" pitchFamily="34" charset="0"/>
              </a:rPr>
              <a:t>Praktické ukázky vyhledávání v databázích</a:t>
            </a:r>
            <a:endParaRPr lang="cs-CZ" altLang="cs-CZ" sz="30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6384" y="2060848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cs-CZ" sz="2500" dirty="0"/>
              <a:t>Vytvoření účtu v </a:t>
            </a:r>
            <a:r>
              <a:rPr lang="cs-CZ" sz="2500" dirty="0" err="1">
                <a:hlinkClick r:id="rId3"/>
              </a:rPr>
              <a:t>EndNote</a:t>
            </a:r>
            <a:r>
              <a:rPr lang="cs-CZ" sz="2500" dirty="0">
                <a:hlinkClick r:id="rId3"/>
              </a:rPr>
              <a:t> Web</a:t>
            </a:r>
            <a:endParaRPr lang="cs-CZ" sz="25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5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500" dirty="0"/>
              <a:t>Vyhledání záznamů v databázi </a:t>
            </a:r>
            <a:r>
              <a:rPr lang="cs-CZ" sz="2500" dirty="0" err="1"/>
              <a:t>Sage</a:t>
            </a:r>
            <a:r>
              <a:rPr lang="cs-CZ" sz="2500" dirty="0"/>
              <a:t> a jejich výběr ("</a:t>
            </a:r>
            <a:r>
              <a:rPr lang="cs-CZ" sz="2500" dirty="0" err="1"/>
              <a:t>Check</a:t>
            </a:r>
            <a:r>
              <a:rPr lang="cs-CZ" sz="2500" dirty="0"/>
              <a:t> </a:t>
            </a:r>
            <a:r>
              <a:rPr lang="cs-CZ" sz="2500" dirty="0" err="1"/>
              <a:t>item</a:t>
            </a:r>
            <a:r>
              <a:rPr lang="cs-CZ" sz="2500" dirty="0"/>
              <a:t>" dole pod záznamy)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cs-CZ" sz="25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500" dirty="0"/>
              <a:t>Poté kliknout na "ADD </a:t>
            </a:r>
            <a:r>
              <a:rPr lang="cs-CZ" sz="2500" dirty="0" err="1"/>
              <a:t>citations</a:t>
            </a:r>
            <a:r>
              <a:rPr lang="cs-CZ" sz="2500" dirty="0"/>
              <a:t>" (vpravo na boku v sekci "My </a:t>
            </a:r>
            <a:r>
              <a:rPr lang="cs-CZ" sz="2500" dirty="0" err="1"/>
              <a:t>Marked</a:t>
            </a:r>
            <a:r>
              <a:rPr lang="cs-CZ" sz="2500" dirty="0"/>
              <a:t> </a:t>
            </a:r>
            <a:r>
              <a:rPr lang="cs-CZ" sz="2500" dirty="0" err="1"/>
              <a:t>Citations</a:t>
            </a:r>
            <a:r>
              <a:rPr lang="cs-CZ" sz="2500" dirty="0"/>
              <a:t>") – v hranatých závorkách se objeví počet přidaných záznamů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cs-CZ" sz="25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500" dirty="0"/>
              <a:t>Otevře se další stránka s hláškou "</a:t>
            </a:r>
            <a:r>
              <a:rPr lang="cs-CZ" sz="2500" dirty="0" err="1"/>
              <a:t>For</a:t>
            </a:r>
            <a:r>
              <a:rPr lang="cs-CZ" sz="2500" dirty="0"/>
              <a:t> </a:t>
            </a:r>
            <a:r>
              <a:rPr lang="cs-CZ" sz="2500" dirty="0" err="1"/>
              <a:t>your</a:t>
            </a:r>
            <a:r>
              <a:rPr lang="cs-CZ" sz="2500" dirty="0"/>
              <a:t> </a:t>
            </a:r>
            <a:r>
              <a:rPr lang="en-US" sz="2500" dirty="0"/>
              <a:t>[2]</a:t>
            </a:r>
            <a:r>
              <a:rPr lang="cs-CZ" sz="2500" dirty="0"/>
              <a:t> </a:t>
            </a:r>
            <a:r>
              <a:rPr lang="cs-CZ" sz="2500" dirty="0" err="1"/>
              <a:t>currently</a:t>
            </a:r>
            <a:r>
              <a:rPr lang="cs-CZ" sz="2500" dirty="0"/>
              <a:t> </a:t>
            </a:r>
            <a:r>
              <a:rPr lang="cs-CZ" sz="2500" dirty="0" err="1"/>
              <a:t>marked</a:t>
            </a:r>
            <a:r>
              <a:rPr lang="cs-CZ" sz="2500" dirty="0"/>
              <a:t> </a:t>
            </a:r>
            <a:r>
              <a:rPr lang="cs-CZ" sz="2500" dirty="0" err="1"/>
              <a:t>citations</a:t>
            </a:r>
            <a:r>
              <a:rPr lang="cs-CZ" sz="2500" dirty="0"/>
              <a:t>:" - zvolit "</a:t>
            </a:r>
            <a:r>
              <a:rPr lang="cs-CZ" sz="2500" dirty="0" err="1"/>
              <a:t>Format</a:t>
            </a:r>
            <a:r>
              <a:rPr lang="cs-CZ" sz="2500" dirty="0"/>
              <a:t>" a poté "</a:t>
            </a:r>
            <a:r>
              <a:rPr lang="cs-CZ" sz="2500" dirty="0" err="1"/>
              <a:t>Download</a:t>
            </a:r>
            <a:r>
              <a:rPr lang="cs-CZ" sz="2500" dirty="0"/>
              <a:t> to </a:t>
            </a:r>
            <a:r>
              <a:rPr lang="cs-CZ" sz="2500" dirty="0" err="1"/>
              <a:t>Citation</a:t>
            </a:r>
            <a:r>
              <a:rPr lang="cs-CZ" sz="2500" dirty="0"/>
              <a:t> </a:t>
            </a:r>
            <a:r>
              <a:rPr lang="cs-CZ" sz="2500" dirty="0" err="1"/>
              <a:t>Manager</a:t>
            </a:r>
            <a:r>
              <a:rPr lang="cs-CZ" sz="2500" dirty="0"/>
              <a:t>"</a:t>
            </a:r>
          </a:p>
          <a:p>
            <a:endParaRPr lang="cs-CZ" altLang="cs-CZ" sz="32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6384" y="980728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Web</a:t>
            </a:r>
          </a:p>
          <a:p>
            <a:pPr>
              <a:spcBef>
                <a:spcPct val="50000"/>
              </a:spcBef>
            </a:pP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84434" y="2420888"/>
            <a:ext cx="856895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500" dirty="0" smtClean="0"/>
              <a:t>5) Vpravo </a:t>
            </a:r>
            <a:r>
              <a:rPr lang="cs-CZ" sz="2500" dirty="0"/>
              <a:t>na boku vybrat "</a:t>
            </a:r>
            <a:r>
              <a:rPr lang="cs-CZ" sz="2500" dirty="0" err="1"/>
              <a:t>EndNote</a:t>
            </a:r>
            <a:r>
              <a:rPr lang="cs-CZ" sz="2500" dirty="0"/>
              <a:t> Web" (kliknout přímo na název)</a:t>
            </a:r>
          </a:p>
          <a:p>
            <a:pPr>
              <a:defRPr/>
            </a:pPr>
            <a:endParaRPr lang="cs-CZ" sz="2500" dirty="0"/>
          </a:p>
          <a:p>
            <a:pPr>
              <a:defRPr/>
            </a:pPr>
            <a:r>
              <a:rPr lang="cs-CZ" sz="2500" dirty="0"/>
              <a:t>6) Pokud vše proběhlo úspěšně, tak budete přesměrováni do aplikace </a:t>
            </a:r>
            <a:r>
              <a:rPr lang="cs-CZ" sz="2500" dirty="0" err="1"/>
              <a:t>EndNote</a:t>
            </a:r>
            <a:r>
              <a:rPr lang="cs-CZ" sz="2500" dirty="0"/>
              <a:t> Web</a:t>
            </a:r>
          </a:p>
          <a:p>
            <a:pPr>
              <a:buFontTx/>
              <a:buAutoNum type="arabicParenR" startAt="6"/>
              <a:defRPr/>
            </a:pPr>
            <a:endParaRPr lang="cs-CZ" sz="2500" dirty="0"/>
          </a:p>
          <a:p>
            <a:pPr>
              <a:defRPr/>
            </a:pPr>
            <a:r>
              <a:rPr lang="cs-CZ" sz="2500" dirty="0"/>
              <a:t>7) Objeví se hláška sdělující, kolik záznamů bylo naimportováno (např. "</a:t>
            </a:r>
            <a:r>
              <a:rPr lang="cs-CZ" sz="2500" dirty="0" err="1"/>
              <a:t>Number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records</a:t>
            </a:r>
            <a:r>
              <a:rPr lang="cs-CZ" sz="2500" dirty="0"/>
              <a:t> </a:t>
            </a:r>
            <a:r>
              <a:rPr lang="cs-CZ" sz="2500" dirty="0" err="1"/>
              <a:t>imported</a:t>
            </a:r>
            <a:r>
              <a:rPr lang="cs-CZ" sz="2500" dirty="0"/>
              <a:t>: 2")</a:t>
            </a:r>
          </a:p>
          <a:p>
            <a:pPr>
              <a:buFontTx/>
              <a:buAutoNum type="arabicParenR" startAt="6"/>
              <a:defRPr/>
            </a:pPr>
            <a:endParaRPr lang="cs-CZ" sz="2500" dirty="0"/>
          </a:p>
          <a:p>
            <a:pPr>
              <a:defRPr/>
            </a:pPr>
            <a:r>
              <a:rPr lang="cs-CZ" sz="2500" dirty="0"/>
              <a:t>8) Záznamy se uloží do záložky "My </a:t>
            </a:r>
            <a:r>
              <a:rPr lang="cs-CZ" sz="2500" dirty="0" err="1"/>
              <a:t>References</a:t>
            </a:r>
            <a:r>
              <a:rPr lang="cs-CZ" sz="2500" dirty="0"/>
              <a:t>" – složky  "</a:t>
            </a:r>
            <a:r>
              <a:rPr lang="en-US" sz="2500" dirty="0"/>
              <a:t>[</a:t>
            </a:r>
            <a:r>
              <a:rPr lang="cs-CZ" sz="2500" dirty="0" err="1"/>
              <a:t>Unfield</a:t>
            </a:r>
            <a:r>
              <a:rPr lang="en-US" sz="2500" dirty="0"/>
              <a:t>]</a:t>
            </a:r>
            <a:r>
              <a:rPr lang="cs-CZ" sz="2500" dirty="0"/>
              <a:t>"</a:t>
            </a:r>
          </a:p>
          <a:p>
            <a:endParaRPr lang="cs-CZ" altLang="cs-CZ" sz="32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84434" y="1196752"/>
            <a:ext cx="81369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</a:t>
            </a:r>
            <a:r>
              <a:rPr lang="cs-CZ" sz="3200" b="1" dirty="0" smtClean="0"/>
              <a:t>Web II.</a:t>
            </a:r>
            <a:endParaRPr lang="cs-CZ" sz="3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4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1558938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Zadání praktického úkolu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55679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b="1" dirty="0" smtClean="0"/>
              <a:t> Téma a klíčová slova</a:t>
            </a:r>
            <a:endParaRPr lang="cs-CZ" altLang="cs-CZ" sz="3200" b="1" dirty="0"/>
          </a:p>
          <a:p>
            <a:pPr>
              <a:buFontTx/>
              <a:buAutoNum type="arabicPeriod"/>
            </a:pPr>
            <a:r>
              <a:rPr lang="cs-CZ" altLang="cs-CZ" sz="3200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err="1"/>
              <a:t>Boolovský</a:t>
            </a:r>
            <a:r>
              <a:rPr lang="cs-CZ" altLang="cs-CZ" sz="3200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</a:t>
            </a:r>
            <a:r>
              <a:rPr lang="cs-CZ" altLang="cs-CZ" sz="3200" dirty="0"/>
              <a:t>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1658277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2708920"/>
            <a:ext cx="53285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000" dirty="0" smtClean="0"/>
              <a:t>     Mgr. Jan Kříž</a:t>
            </a:r>
            <a:endParaRPr lang="en-US" altLang="cs-CZ" sz="3000" dirty="0" smtClean="0"/>
          </a:p>
          <a:p>
            <a:pPr algn="ctr">
              <a:spcBef>
                <a:spcPct val="0"/>
              </a:spcBef>
            </a:pPr>
            <a:r>
              <a:rPr lang="en-US" altLang="cs-CZ" sz="3000" dirty="0" smtClean="0"/>
              <a:t>    </a:t>
            </a:r>
            <a:r>
              <a:rPr lang="en-US" altLang="cs-CZ" sz="3000" b="1" dirty="0" smtClean="0">
                <a:hlinkClick r:id="rId4"/>
              </a:rPr>
              <a:t>jkriz@fss.muni.cz</a:t>
            </a:r>
            <a:endParaRPr lang="cs-CZ" altLang="cs-CZ" sz="3000" b="1" dirty="0" smtClean="0"/>
          </a:p>
          <a:p>
            <a:pPr algn="ctr">
              <a:spcBef>
                <a:spcPct val="0"/>
              </a:spcBef>
            </a:pPr>
            <a:endParaRPr lang="cs-CZ" altLang="cs-CZ" sz="3000" b="1" dirty="0"/>
          </a:p>
          <a:p>
            <a:pPr algn="ctr">
              <a:spcBef>
                <a:spcPct val="0"/>
              </a:spcBef>
            </a:pPr>
            <a:r>
              <a:rPr lang="cs-CZ" altLang="cs-CZ" sz="3000" b="1" dirty="0" smtClean="0"/>
              <a:t>  </a:t>
            </a:r>
            <a:r>
              <a:rPr lang="cs-CZ" altLang="cs-CZ" sz="3000" dirty="0" smtClean="0"/>
              <a:t>Mgr. Dana Mazancová, </a:t>
            </a:r>
            <a:r>
              <a:rPr lang="cs-CZ" altLang="cs-CZ" sz="3000" dirty="0" err="1" smtClean="0"/>
              <a:t>DiS</a:t>
            </a:r>
            <a:r>
              <a:rPr lang="cs-CZ" altLang="cs-CZ" sz="3000" dirty="0" smtClean="0"/>
              <a:t>.</a:t>
            </a:r>
          </a:p>
          <a:p>
            <a:pPr algn="ctr">
              <a:spcBef>
                <a:spcPct val="0"/>
              </a:spcBef>
            </a:pPr>
            <a:r>
              <a:rPr lang="cs-CZ" altLang="cs-CZ" sz="3000" b="1" dirty="0" err="1" smtClean="0">
                <a:hlinkClick r:id="rId5"/>
              </a:rPr>
              <a:t>mazancov</a:t>
            </a:r>
            <a:r>
              <a:rPr lang="en-US" altLang="cs-CZ" sz="3000" b="1" dirty="0" smtClean="0">
                <a:hlinkClick r:id="rId5"/>
              </a:rPr>
              <a:t>@fss.muni.cz</a:t>
            </a:r>
            <a:endParaRPr lang="en-US" altLang="cs-CZ" sz="3000" b="1" dirty="0" smtClean="0"/>
          </a:p>
          <a:p>
            <a:pPr algn="ctr">
              <a:spcBef>
                <a:spcPct val="0"/>
              </a:spcBef>
            </a:pPr>
            <a:endParaRPr lang="cs-CZ" altLang="cs-CZ" sz="3000" b="1" dirty="0" smtClean="0"/>
          </a:p>
          <a:p>
            <a:pPr algn="ctr">
              <a:spcBef>
                <a:spcPct val="0"/>
              </a:spcBef>
            </a:pPr>
            <a:endParaRPr lang="cs-CZ" altLang="cs-CZ" sz="3000" b="1" dirty="0"/>
          </a:p>
          <a:p>
            <a:pPr algn="ctr">
              <a:spcBef>
                <a:spcPct val="0"/>
              </a:spcBef>
            </a:pPr>
            <a:endParaRPr lang="cs-CZ" altLang="cs-CZ" sz="2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endParaRPr lang="cs-CZ" sz="3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7744" y="5517232"/>
            <a:ext cx="53285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err="1"/>
              <a:t>i</a:t>
            </a:r>
            <a:r>
              <a:rPr lang="cs-CZ" sz="3500" b="1" dirty="0" err="1" smtClean="0"/>
              <a:t>nfozdroje</a:t>
            </a:r>
            <a:r>
              <a:rPr lang="en-US" sz="3500" b="1" dirty="0" smtClean="0"/>
              <a:t>@</a:t>
            </a:r>
            <a:r>
              <a:rPr lang="cs-CZ" sz="3500" b="1" dirty="0" smtClean="0"/>
              <a:t>fss.muni.cz</a:t>
            </a:r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r>
              <a:rPr lang="cs-CZ" altLang="cs-CZ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988840"/>
            <a:ext cx="770485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 je </a:t>
            </a:r>
            <a:r>
              <a:rPr lang="cs-CZ" altLang="cs-CZ" sz="3000" dirty="0"/>
              <a:t>nutné mít dost informací o daném </a:t>
            </a:r>
            <a:endParaRPr lang="cs-CZ" altLang="cs-CZ" sz="3000" dirty="0" smtClean="0"/>
          </a:p>
          <a:p>
            <a:pPr lvl="1">
              <a:lnSpc>
                <a:spcPct val="80000"/>
              </a:lnSpc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tématu (</a:t>
            </a:r>
            <a:r>
              <a:rPr lang="cs-CZ" altLang="cs-CZ" sz="3000" dirty="0"/>
              <a:t>pokud se studiem problematiky </a:t>
            </a:r>
            <a:r>
              <a:rPr lang="cs-CZ" altLang="cs-CZ" sz="30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 smtClean="0"/>
              <a:t>     začínáte</a:t>
            </a:r>
            <a:r>
              <a:rPr lang="cs-CZ" altLang="cs-CZ" sz="3000" dirty="0"/>
              <a:t>, nebojte se využít učebnice, </a:t>
            </a:r>
            <a:r>
              <a:rPr lang="cs-CZ" altLang="cs-CZ" sz="30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 smtClean="0"/>
              <a:t>     encyklopedie</a:t>
            </a:r>
            <a:r>
              <a:rPr lang="cs-CZ" altLang="cs-CZ" sz="3000" dirty="0"/>
              <a:t>, radu vyučujícího apod.)</a:t>
            </a:r>
          </a:p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3000" dirty="0"/>
              <a:t>2) Zformulujte téma nebo problém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 lze </a:t>
            </a:r>
            <a:r>
              <a:rPr lang="cs-CZ" altLang="cs-CZ" sz="3000" dirty="0"/>
              <a:t>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/>
              <a:t>– </a:t>
            </a:r>
            <a:r>
              <a:rPr lang="cs-CZ" altLang="cs-CZ" sz="3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grafické </a:t>
            </a:r>
            <a:r>
              <a:rPr lang="cs-CZ" altLang="cs-CZ" sz="3000" dirty="0"/>
              <a:t>znázornění tématu</a:t>
            </a:r>
          </a:p>
        </p:txBody>
      </p:sp>
      <p:pic>
        <p:nvPicPr>
          <p:cNvPr id="4" name="Obrázek 10" descr="žárov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73439" y="6381328"/>
            <a:ext cx="102140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500" i="1" dirty="0"/>
              <a:t>Zdroj: https://</a:t>
            </a:r>
            <a:r>
              <a:rPr lang="cs-CZ" altLang="cs-CZ" sz="1500" i="1" dirty="0" smtClean="0"/>
              <a:t>s-media-cache-ak0.pinimg.com/736x/b1/8c/7d/b18c7dde7e01870bd4715b308241c155.jpg</a:t>
            </a:r>
            <a:endParaRPr lang="cs-CZ" altLang="cs-CZ" sz="15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4212" y="6262973"/>
            <a:ext cx="86898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300" i="1" dirty="0"/>
              <a:t>Zdroj: http://35d50322364c5467929d-116d0a662068ba1c259eb7735f950309.r77.cf2.rackcdn.com/Example%20Education%20maps/science%20investigation.png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2" y="476672"/>
            <a:ext cx="8064896" cy="48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r>
              <a:rPr lang="cs-CZ" altLang="cs-CZ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628800"/>
            <a:ext cx="7704856" cy="488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2800" dirty="0" smtClean="0"/>
              <a:t>3)</a:t>
            </a:r>
            <a:r>
              <a:rPr lang="cs-CZ" altLang="cs-CZ" sz="2800" dirty="0" smtClean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800" b="1" dirty="0" smtClean="0"/>
              <a:t> </a:t>
            </a:r>
            <a:r>
              <a:rPr lang="cs-CZ" altLang="cs-CZ" sz="2900" b="1" dirty="0" smtClean="0"/>
              <a:t>klíčových </a:t>
            </a:r>
            <a:r>
              <a:rPr lang="cs-CZ" altLang="cs-CZ" sz="2900" b="1" dirty="0"/>
              <a:t>slov (hesel) </a:t>
            </a:r>
          </a:p>
          <a:p>
            <a:pPr lvl="2">
              <a:lnSpc>
                <a:spcPct val="80000"/>
              </a:lnSpc>
            </a:pPr>
            <a:r>
              <a:rPr lang="cs-CZ" altLang="cs-CZ" sz="2900" dirty="0" smtClean="0"/>
              <a:t>-    používejte </a:t>
            </a:r>
            <a:r>
              <a:rPr lang="cs-CZ" altLang="cs-CZ" sz="2900" dirty="0"/>
              <a:t>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cs-CZ" altLang="cs-CZ" sz="2900" dirty="0" smtClean="0"/>
              <a:t>příd</a:t>
            </a:r>
            <a:r>
              <a:rPr lang="cs-CZ" altLang="cs-CZ" sz="2900" dirty="0"/>
              <a:t>. jména, </a:t>
            </a:r>
            <a:r>
              <a:rPr lang="cs-CZ" altLang="cs-CZ" sz="2900" dirty="0" err="1"/>
              <a:t>zájména</a:t>
            </a:r>
            <a:r>
              <a:rPr lang="cs-CZ" altLang="cs-CZ" sz="2900" dirty="0"/>
              <a:t> a slovesa pouze pokud </a:t>
            </a:r>
            <a:r>
              <a:rPr lang="cs-CZ" altLang="cs-CZ" sz="2900" dirty="0" smtClean="0"/>
              <a:t>jsou </a:t>
            </a:r>
            <a:r>
              <a:rPr lang="cs-CZ" altLang="cs-CZ" sz="2900" dirty="0"/>
              <a:t>opravdu nezbytné</a:t>
            </a:r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cs-CZ" altLang="cs-CZ" sz="2900" dirty="0" smtClean="0"/>
              <a:t>vyhýbejte </a:t>
            </a:r>
            <a:r>
              <a:rPr lang="cs-CZ" altLang="cs-CZ" sz="2900" dirty="0"/>
              <a:t>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spojky</a:t>
            </a:r>
            <a:r>
              <a:rPr lang="cs-CZ" altLang="cs-CZ" sz="2900" dirty="0"/>
              <a:t>, členy v cizích jazycích)</a:t>
            </a:r>
            <a:endParaRPr lang="cs-CZ" altLang="cs-CZ" sz="2900" b="1" dirty="0"/>
          </a:p>
          <a:p>
            <a:pPr lvl="1">
              <a:lnSpc>
                <a:spcPct val="80000"/>
              </a:lnSpc>
            </a:pPr>
            <a:r>
              <a:rPr lang="cs-CZ" altLang="cs-CZ" sz="2900" b="1" i="1" dirty="0" smtClean="0"/>
              <a:t>     př</a:t>
            </a:r>
            <a:r>
              <a:rPr lang="cs-CZ" altLang="cs-CZ" sz="2900" b="1" i="1" dirty="0"/>
              <a:t>. Palestina; dějiny; starověk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/>
              <a:t>předmětová hesla </a:t>
            </a:r>
          </a:p>
          <a:p>
            <a:pPr lvl="1">
              <a:lnSpc>
                <a:spcPct val="80000"/>
              </a:lnSpc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Palestina – dějiny – starověk</a:t>
            </a:r>
          </a:p>
        </p:txBody>
      </p:sp>
      <p:pic>
        <p:nvPicPr>
          <p:cNvPr id="4" name="Obrázek 10" descr="žárov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55679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1259</Words>
  <Application>Microsoft Office PowerPoint</Application>
  <PresentationFormat>Předvádění na obrazovce (4:3)</PresentationFormat>
  <Paragraphs>274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Tahoma</vt:lpstr>
      <vt:lpstr>Wingdings</vt:lpstr>
      <vt:lpstr>Motiv systému Office</vt:lpstr>
      <vt:lpstr>Základy práce s informačními zdroji pro bc. studenty MVZ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99</cp:revision>
  <cp:lastPrinted>2015-09-23T07:29:49Z</cp:lastPrinted>
  <dcterms:created xsi:type="dcterms:W3CDTF">2015-08-18T07:57:33Z</dcterms:created>
  <dcterms:modified xsi:type="dcterms:W3CDTF">2016-10-19T12:27:31Z</dcterms:modified>
</cp:coreProperties>
</file>