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Lobby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U.S. Foreign Policy and an Interest Group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srael-US-flag-220x300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6785" r="0" b="678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Influence?</a:t>
            </a:r>
          </a:p>
        </p:txBody>
      </p:sp>
      <p:sp>
        <p:nvSpPr>
          <p:cNvPr id="124" name="Shape 124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23850" indent="-323850" defTabSz="496570">
              <a:spcBef>
                <a:spcPts val="3200"/>
              </a:spcBef>
              <a:defRPr sz="2380"/>
            </a:pPr>
            <a:r>
              <a:t>Foreign aid</a:t>
            </a:r>
          </a:p>
          <a:p>
            <a:pPr lvl="1" marL="647700" indent="-323850" defTabSz="496570">
              <a:spcBef>
                <a:spcPts val="3200"/>
              </a:spcBef>
              <a:defRPr sz="2380"/>
            </a:pPr>
            <a:r>
              <a:t>$3 billion to Israel</a:t>
            </a:r>
          </a:p>
          <a:p>
            <a:pPr marL="323850" indent="-323850" defTabSz="496570">
              <a:spcBef>
                <a:spcPts val="3200"/>
              </a:spcBef>
              <a:defRPr sz="2380"/>
            </a:pPr>
            <a:r>
              <a:t>Democracy promotion</a:t>
            </a:r>
          </a:p>
          <a:p>
            <a:pPr lvl="1" marL="647700" indent="-323850" defTabSz="496570">
              <a:spcBef>
                <a:spcPts val="3200"/>
              </a:spcBef>
              <a:defRPr sz="2380"/>
            </a:pPr>
            <a:r>
              <a:t>Support of Iraq war</a:t>
            </a:r>
          </a:p>
          <a:p>
            <a:pPr lvl="1" marL="647700" indent="-323850" defTabSz="496570">
              <a:spcBef>
                <a:spcPts val="3200"/>
              </a:spcBef>
              <a:defRPr sz="2380"/>
            </a:pPr>
            <a:r>
              <a:t>Anti-Iranian nuclear deal</a:t>
            </a:r>
          </a:p>
          <a:p>
            <a:pPr marL="323850" indent="-323850" defTabSz="496570">
              <a:spcBef>
                <a:spcPts val="3200"/>
              </a:spcBef>
              <a:defRPr sz="2380"/>
            </a:pPr>
            <a:r>
              <a:t>Peace process</a:t>
            </a:r>
          </a:p>
          <a:p>
            <a:pPr lvl="1" marL="647700" indent="-323850" defTabSz="496570">
              <a:spcBef>
                <a:spcPts val="3200"/>
              </a:spcBef>
              <a:defRPr sz="2380"/>
            </a:pPr>
            <a:r>
              <a:t>inflamed Arab and Islamic opinion</a:t>
            </a:r>
          </a:p>
          <a:p>
            <a:pPr lvl="1" marL="647700" indent="-323850" defTabSz="496570">
              <a:spcBef>
                <a:spcPts val="3200"/>
              </a:spcBef>
              <a:defRPr sz="2380"/>
            </a:pPr>
            <a:r>
              <a:t>jeopardized U.S. security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Balance?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Debate within academia </a:t>
            </a:r>
          </a:p>
          <a:p>
            <a:pPr lvl="1"/>
            <a:r>
              <a:t>observe employment and prior published work</a:t>
            </a:r>
          </a:p>
          <a:p>
            <a:pPr/>
            <a:r>
              <a:t>Arguments supported by ideological preference</a:t>
            </a:r>
          </a:p>
          <a:p>
            <a:pPr lvl="1"/>
            <a:r>
              <a:t>neoClassical realism</a:t>
            </a:r>
          </a:p>
          <a:p>
            <a:pPr lvl="1"/>
            <a:r>
              <a:t>Zakaria (1998: 42) “principal actors and their perceptions are crucial.”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Real-time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Paper from 2006.</a:t>
            </a:r>
          </a:p>
          <a:p>
            <a:pPr/>
            <a:r>
              <a:t>Book published in 2007.</a:t>
            </a:r>
          </a:p>
          <a:p>
            <a:pPr/>
            <a:r>
              <a:t>Sources from early 2000s or prior</a:t>
            </a:r>
          </a:p>
          <a:p>
            <a:pPr/>
            <a:r>
              <a:t>Discussion on regional events since 2011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srael-lobby-us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9653" r="0" b="965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real lobby?</a:t>
            </a:r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argument sustainable when compared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12295445_869689083152765_9100551310899308070_n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