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8690" t="0" r="8690" b="0"/>
          <a:stretch>
            <a:fillRect/>
          </a:stretch>
        </p:blipFill>
        <p:spPr>
          <a:xfrm>
            <a:off x="1600200" y="635000"/>
            <a:ext cx="9779000" cy="5918200"/>
          </a:xfrm>
          <a:prstGeom prst="rect">
            <a:avLst/>
          </a:prstGeom>
        </p:spPr>
      </p:pic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MVZ291</a:t>
            </a:r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74320">
              <a:defRPr b="1" sz="2500"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Politics of Decision-making: American Presidents, and Israeli Prime Ministers in Crisis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Grading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 percent on participation.</a:t>
            </a:r>
          </a:p>
          <a:p>
            <a:pPr/>
            <a:r>
              <a:t>20 percent for each of the two short papers.</a:t>
            </a:r>
          </a:p>
          <a:p>
            <a:pPr/>
            <a:r>
              <a:t>3</a:t>
            </a:r>
            <a:r>
              <a:rPr>
                <a:uFill>
                  <a:solidFill>
                    <a:srgbClr val="000000"/>
                  </a:solidFill>
                </a:uFill>
              </a:rPr>
              <a:t>0 percent on the final examination.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Links are in syllabus to websites and PDF files.</a:t>
            </a:r>
          </a:p>
          <a:p>
            <a:pPr lvl="1"/>
            <a:r>
              <a:t>Instructor will decide from readings</a:t>
            </a:r>
          </a:p>
          <a:p>
            <a:pPr lvl="1"/>
            <a:r>
              <a:t>Not all readings listed will be used</a:t>
            </a:r>
          </a:p>
          <a:p>
            <a:pPr/>
            <a:r>
              <a:t>Uploaded to IS are chapters to read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Decision-Making</a:t>
            </a:r>
          </a:p>
        </p:txBody>
      </p:sp>
      <p:sp>
        <p:nvSpPr>
          <p:cNvPr id="154" name="Shape 1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Models</a:t>
            </a:r>
          </a:p>
          <a:p>
            <a:pPr lvl="1"/>
            <a:r>
              <a:t>rational actor</a:t>
            </a:r>
          </a:p>
          <a:p>
            <a:pPr lvl="1"/>
            <a:r>
              <a:t>bounded rationality cybernetic</a:t>
            </a:r>
          </a:p>
          <a:p>
            <a:pPr lvl="1"/>
            <a:r>
              <a:t>poliheuristic </a:t>
            </a:r>
          </a:p>
          <a:p>
            <a:pPr lvl="1"/>
            <a:r>
              <a:t>prospect</a:t>
            </a:r>
          </a:p>
          <a:p>
            <a:pPr lvl="1"/>
            <a:r>
              <a:t>bureaucratic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Theme: Executive power</a:t>
            </a:r>
          </a:p>
        </p:txBody>
      </p:sp>
      <p:sp>
        <p:nvSpPr>
          <p:cNvPr id="157" name="Shape 1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459" indent="-251459" defTabSz="321309">
              <a:spcBef>
                <a:spcPts val="2300"/>
              </a:spcBef>
              <a:defRPr sz="2000"/>
            </a:pPr>
            <a:r>
              <a:t>Nature of Executive power</a:t>
            </a:r>
          </a:p>
          <a:p>
            <a:pPr lvl="1" marL="502919" indent="-251459" defTabSz="321309">
              <a:spcBef>
                <a:spcPts val="2300"/>
              </a:spcBef>
              <a:defRPr sz="2000"/>
            </a:pPr>
            <a:r>
              <a:t>Constitution of U.S.</a:t>
            </a:r>
          </a:p>
          <a:p>
            <a:pPr marL="251459" indent="-251459" defTabSz="321309">
              <a:spcBef>
                <a:spcPts val="2300"/>
              </a:spcBef>
              <a:defRPr sz="2000"/>
            </a:pPr>
            <a:r>
              <a:t>Generally speaking, the role of the president as a true decision-maker in foreign policy and decision making regarding crisis has found in Article II.</a:t>
            </a:r>
          </a:p>
          <a:p>
            <a:pPr lvl="1" marL="502919" indent="-251459" defTabSz="321309">
              <a:spcBef>
                <a:spcPts val="2300"/>
              </a:spcBef>
              <a:defRPr sz="2000"/>
            </a:pPr>
            <a:r>
              <a:t>Tradition in Israel</a:t>
            </a:r>
          </a:p>
          <a:p>
            <a:pPr marL="251459" indent="-251459" defTabSz="321309">
              <a:spcBef>
                <a:spcPts val="2300"/>
              </a:spcBef>
              <a:defRPr sz="2000"/>
            </a:pPr>
            <a:r>
              <a:t>Generally speaking, the role of the full cabinet as a true decision-making body has declined, </a:t>
            </a:r>
          </a:p>
          <a:p>
            <a:pPr lvl="2" marL="754380" indent="-251459" defTabSz="321309">
              <a:spcBef>
                <a:spcPts val="2300"/>
              </a:spcBef>
              <a:defRPr sz="2000"/>
            </a:pPr>
            <a:r>
              <a:t>a marked tendency towards centralizing decision-making in the prime minister office.</a:t>
            </a:r>
          </a:p>
          <a:p>
            <a:pPr marL="251459" indent="-251459" defTabSz="321309">
              <a:spcBef>
                <a:spcPts val="2300"/>
              </a:spcBef>
              <a:defRPr sz="2000"/>
            </a:pPr>
            <a:r>
              <a:t>Israel is a good example where the full cabinet has rarely been the true center of decision-making.</a:t>
            </a:r>
          </a:p>
          <a:p>
            <a:pPr lvl="1" marL="502919" indent="-251459" defTabSz="321309">
              <a:spcBef>
                <a:spcPts val="2300"/>
              </a:spcBef>
              <a:defRPr sz="2000"/>
            </a:pPr>
            <a:r>
              <a:t>there is a “kitchen cabinet” which enjoys constitutional authority to make final decisions in lieu of the full cabinet on security issues.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Executive power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1" indent="-393191" defTabSz="502412">
              <a:spcBef>
                <a:spcPts val="3600"/>
              </a:spcBef>
              <a:defRPr sz="3200"/>
            </a:pPr>
            <a:r>
              <a:t>The chief executive's position within the executive branch and in relation to parties and other political players in the wider political process has been upgraded as a result of the effects of the modern mass media, which favor a high degree of personalization of politics.</a:t>
            </a:r>
          </a:p>
          <a:p>
            <a:pPr marL="393191" indent="-393191" defTabSz="502412">
              <a:spcBef>
                <a:spcPts val="3600"/>
              </a:spcBef>
              <a:defRPr sz="3200"/>
            </a:pPr>
            <a:r>
              <a:t>In addition to the legal and institutional structures, the personal style also affects executive power. </a:t>
            </a:r>
          </a:p>
          <a:p>
            <a:pPr lvl="1" marL="786383" indent="-393191" defTabSz="502412">
              <a:spcBef>
                <a:spcPts val="3600"/>
              </a:spcBef>
              <a:defRPr sz="3200"/>
            </a:pPr>
            <a:r>
              <a:t>static</a:t>
            </a:r>
          </a:p>
          <a:p>
            <a:pPr lvl="1" marL="786383" indent="-393191" defTabSz="502412">
              <a:spcBef>
                <a:spcPts val="3600"/>
              </a:spcBef>
              <a:defRPr sz="3200"/>
            </a:pPr>
            <a:r>
              <a:t>innovative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1.png"/>
          <p:cNvPicPr>
            <a:picLocks noChangeAspect="1"/>
          </p:cNvPicPr>
          <p:nvPr>
            <p:ph type="pic" idx="14"/>
          </p:nvPr>
        </p:nvPicPr>
        <p:blipFill>
          <a:blip r:embed="rId2">
            <a:extLst/>
          </a:blip>
          <a:srcRect l="0" t="7064" r="0" b="7064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3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192" y="2300001"/>
            <a:ext cx="6020596" cy="53977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3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758" t="0" r="2758" b="0"/>
          <a:stretch>
            <a:fillRect/>
          </a:stretch>
        </p:blipFill>
        <p:spPr>
          <a:xfrm>
            <a:off x="6718299" y="5092700"/>
            <a:ext cx="5334002" cy="3898900"/>
          </a:xfrm>
          <a:prstGeom prst="rect">
            <a:avLst/>
          </a:prstGeom>
        </p:spPr>
      </p:pic>
      <p:pic>
        <p:nvPicPr>
          <p:cNvPr id="166" name="image4.jpeg"/>
          <p:cNvPicPr>
            <a:picLocks noChangeAspect="1"/>
          </p:cNvPicPr>
          <p:nvPr>
            <p:ph type="pic" idx="14"/>
          </p:nvPr>
        </p:nvPicPr>
        <p:blipFill>
          <a:blip r:embed="rId3">
            <a:extLst/>
          </a:blip>
          <a:srcRect l="3559" t="0" r="3559" b="0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7" name="image5.jpe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29218" t="0" r="29218" b="0"/>
          <a:stretch>
            <a:fillRect/>
          </a:stretch>
        </p:blipFill>
        <p:spPr>
          <a:xfrm>
            <a:off x="952499" y="762884"/>
            <a:ext cx="5334002" cy="8229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 Korn: “The Presidentialization of Politics: the Power and Constraints of the Israeli Prime Minister”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xfrm>
            <a:off x="952500" y="2120849"/>
            <a:ext cx="11099800" cy="6756453"/>
          </a:xfrm>
          <a:prstGeom prst="rect">
            <a:avLst/>
          </a:prstGeom>
        </p:spPr>
        <p:txBody>
          <a:bodyPr/>
          <a:lstStyle/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This course will focus on the connections between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dynamics of foreign policy decisions and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specific foreign policy crisis.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We will learn the relationships among the various decision types,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How they are and how they were chosen,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constraints that work for or against effective decisions, the environmental influences affecting said decisions, and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actual, historical foreign policy decisions.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There will be case studies.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Each case study is a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Those that have been chosen have been done either for their decision type and how the leader with or without other policymakers concluded the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While some case studies are well known others may not be.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Objectives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</a:t>
            </a:r>
            <a:r>
              <a:rPr>
                <a:latin typeface="Arial"/>
                <a:ea typeface="Arial"/>
                <a:cs typeface="Arial"/>
                <a:sym typeface="Arial"/>
              </a:rPr>
              <a:t>nderstanding of decision types and how </a:t>
            </a:r>
            <a:r>
              <a: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political, psychological, cultural, social, and organizational factors</a:t>
            </a:r>
            <a:r>
              <a:rPr>
                <a:latin typeface="Arial"/>
                <a:ea typeface="Arial"/>
                <a:cs typeface="Arial"/>
                <a:sym typeface="Arial"/>
              </a:rPr>
              <a:t> influence said decision during crisis.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Providing comprehension on various themes, historical events, and personalities of American and Israeli leaders.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Objectives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Describe the development of both the American presidency and Israeli premiership to evaluate the consequences and outcomes of the decision making process during crisis;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Explain the formal and informal mechanisms that leaders can use to achieve objectives in a crisis when interacting with other branches of government, the bureaucracy, and the public;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Identify institutional and political constraints that limit the leaders ability to achieve decision making;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 the major factors affecting the successful outcome of crisis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</a:defRPr>
            </a:pPr>
            <a:r>
              <a:t>Evaluate the strengths and weaknesses of different decision making type approaches.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Requirements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assigned readings;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class attendance and appropriate contributions to section discussions;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two short-essay analysis papers;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mid-term examination; and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final examination or research paper.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class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 of topic</a:t>
            </a:r>
          </a:p>
          <a:p>
            <a:pPr/>
            <a:r>
              <a:t>Case study</a:t>
            </a:r>
          </a:p>
          <a:p>
            <a:pPr/>
            <a:r>
              <a:t>Review and commentary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Expectations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Arrive prepared and ready to participate</a:t>
            </a:r>
          </a:p>
          <a:p>
            <a:pPr lvl="1"/>
            <a:r>
              <a:t>weekly readings </a:t>
            </a:r>
          </a:p>
          <a:p>
            <a:pPr lvl="1"/>
            <a:r>
              <a:t>awake</a:t>
            </a:r>
          </a:p>
          <a:p>
            <a:pPr lvl="1"/>
            <a:r>
              <a:t>not preoccupied</a:t>
            </a:r>
          </a:p>
          <a:p>
            <a:pPr/>
            <a:r>
              <a:t>Ask questions</a:t>
            </a:r>
          </a:p>
          <a:p>
            <a:pPr/>
            <a:r>
              <a:t>Respect to classmates and instructor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 Schedule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short-essay paper #1 (10.3.16)</a:t>
            </a:r>
          </a:p>
          <a:p>
            <a:pPr/>
            <a:r>
              <a:t>short-essay paper #2 (24.3.16)</a:t>
            </a:r>
          </a:p>
          <a:p>
            <a:pPr/>
            <a:r>
              <a:t>final exam (19.5.16)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