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75" r:id="rId5"/>
    <p:sldId id="276" r:id="rId6"/>
    <p:sldId id="280" r:id="rId7"/>
    <p:sldId id="277" r:id="rId8"/>
    <p:sldId id="278" r:id="rId9"/>
    <p:sldId id="283" r:id="rId10"/>
    <p:sldId id="279" r:id="rId11"/>
    <p:sldId id="284" r:id="rId12"/>
    <p:sldId id="281" r:id="rId13"/>
    <p:sldId id="282" r:id="rId14"/>
    <p:sldId id="257" r:id="rId15"/>
    <p:sldId id="285" r:id="rId16"/>
    <p:sldId id="274" r:id="rId17"/>
    <p:sldId id="287" r:id="rId18"/>
    <p:sldId id="264" r:id="rId19"/>
    <p:sldId id="270" r:id="rId20"/>
    <p:sldId id="271" r:id="rId21"/>
    <p:sldId id="272" r:id="rId22"/>
    <p:sldId id="273" r:id="rId23"/>
    <p:sldId id="265" r:id="rId24"/>
    <p:sldId id="28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D250-6D56-4644-816A-E3609C6AE15C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A2A4B-3D26-4AA2-8B4D-AA7F6DAFB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92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04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81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9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39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4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35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04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59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63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2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8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D224-BA77-4D50-B416-A8A9EC9B344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2F8D-3EBB-40BA-99EC-4A2AB6D6C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3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Pojem 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POL104 Úvod do politologie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je…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Vražda je trestný čin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92" y="2526136"/>
            <a:ext cx="5236336" cy="35083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1" y="1027906"/>
            <a:ext cx="5172797" cy="51727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91" y="2297040"/>
            <a:ext cx="6000750" cy="4038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4"/>
            <a:ext cx="3773896" cy="28267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57" y="2315178"/>
            <a:ext cx="2766658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5988"/>
            <a:ext cx="4233165" cy="424576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5" y="2764744"/>
            <a:ext cx="4006645" cy="2667000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>
          <a:xfrm>
            <a:off x="5168899" y="3774394"/>
            <a:ext cx="1562100" cy="647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27000"/>
            <a:ext cx="3860800" cy="21722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89" y="63500"/>
            <a:ext cx="3449661" cy="22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Proces, prostřednictvím, kterého dochází ke střetu zájmů a jeho řešení prostřednictvím kolektivní akce ve jménu veřejného zájmu.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Dominantně spojena s činností státu</a:t>
            </a:r>
          </a:p>
          <a:p>
            <a:r>
              <a:rPr lang="cs-CZ" dirty="0" smtClean="0"/>
              <a:t>Politika v okolí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Historické reflexe pojmu politika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Antická reflexe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r>
              <a:rPr lang="cs-CZ" dirty="0" smtClean="0"/>
              <a:t>Nejstarší systematické studium politiky – klasické</a:t>
            </a:r>
          </a:p>
          <a:p>
            <a:r>
              <a:rPr lang="cs-CZ" dirty="0" smtClean="0"/>
              <a:t>Normativně-ontologické chápání politiky</a:t>
            </a:r>
          </a:p>
          <a:p>
            <a:r>
              <a:rPr lang="cs-CZ" dirty="0" smtClean="0"/>
              <a:t>Platon, Aristoteles</a:t>
            </a:r>
          </a:p>
          <a:p>
            <a:r>
              <a:rPr lang="cs-CZ" dirty="0"/>
              <a:t>Vnímání politiky jako součásti praktické filosofie (kontext polis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Politické jednání orientované na účel/hodnoty – „cnostný život“ v a díky polis jako norma (proto normativní) - naplnění života v rámci polis</a:t>
            </a:r>
            <a:endParaRPr lang="cs-CZ" dirty="0"/>
          </a:p>
          <a:p>
            <a:r>
              <a:rPr lang="cs-CZ" dirty="0" smtClean="0"/>
              <a:t>Spojeno s určitým typem bytí (proto ontologický)</a:t>
            </a:r>
            <a:endParaRPr lang="cs-CZ" dirty="0"/>
          </a:p>
          <a:p>
            <a:r>
              <a:rPr lang="cs-CZ" dirty="0" smtClean="0"/>
              <a:t>X mocenské vnímání politiky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Antická reflexe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Epistémé </a:t>
            </a:r>
            <a:r>
              <a:rPr lang="cs-CZ" i="1" dirty="0" err="1"/>
              <a:t>politiké</a:t>
            </a:r>
            <a:r>
              <a:rPr lang="cs-CZ" i="1" dirty="0"/>
              <a:t> </a:t>
            </a:r>
          </a:p>
          <a:p>
            <a:endParaRPr lang="cs-CZ" dirty="0" smtClean="0"/>
          </a:p>
          <a:p>
            <a:r>
              <a:rPr lang="cs-CZ" dirty="0" smtClean="0"/>
              <a:t>Rozdělení </a:t>
            </a:r>
            <a:r>
              <a:rPr lang="cs-CZ" dirty="0"/>
              <a:t>věd na praktické a teoretické</a:t>
            </a:r>
          </a:p>
          <a:p>
            <a:endParaRPr lang="cs-CZ" dirty="0" smtClean="0"/>
          </a:p>
          <a:p>
            <a:r>
              <a:rPr lang="cs-CZ" dirty="0" smtClean="0"/>
              <a:t>Zkoumání </a:t>
            </a:r>
            <a:r>
              <a:rPr lang="cs-CZ" dirty="0"/>
              <a:t>politiky jako „královské vědy“ (</a:t>
            </a:r>
            <a:r>
              <a:rPr lang="cs-CZ" i="1" dirty="0"/>
              <a:t>epistémé </a:t>
            </a:r>
            <a:r>
              <a:rPr lang="cs-CZ" i="1" dirty="0" err="1"/>
              <a:t>kyriotata</a:t>
            </a:r>
            <a:r>
              <a:rPr lang="cs-CZ" dirty="0"/>
              <a:t>)</a:t>
            </a:r>
          </a:p>
          <a:p>
            <a:endParaRPr lang="cs-CZ" dirty="0" smtClean="0"/>
          </a:p>
          <a:p>
            <a:r>
              <a:rPr lang="cs-CZ" dirty="0" smtClean="0"/>
              <a:t>Určité </a:t>
            </a:r>
            <a:r>
              <a:rPr lang="cs-CZ" dirty="0"/>
              <a:t>jednání (bytí) jako měřítko politického uspořádání X výzkum empirických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Středověká reflexe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11809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Kontext – ustanovení církve – nutnost vyrovnat se s dvojí autoritou (církev x stát)</a:t>
            </a:r>
          </a:p>
          <a:p>
            <a:r>
              <a:rPr lang="cs-CZ" dirty="0" smtClean="0"/>
              <a:t>Náboženství jako míra jednání (i vztahu k pozemské autoritě)</a:t>
            </a:r>
          </a:p>
          <a:p>
            <a:r>
              <a:rPr lang="cs-CZ" dirty="0" smtClean="0"/>
              <a:t>Do určité míry pokračování tradice studia politiky jako praktické filosofie</a:t>
            </a:r>
          </a:p>
          <a:p>
            <a:r>
              <a:rPr lang="cs-CZ" dirty="0" smtClean="0"/>
              <a:t>Sv. Augustin – spis O obci boží</a:t>
            </a:r>
          </a:p>
          <a:p>
            <a:r>
              <a:rPr lang="cs-CZ" dirty="0" smtClean="0"/>
              <a:t>Rozdělení do dvou obcí – obec pozemská (sebeláska, pýcha), obec Boží (láska k Bohu)</a:t>
            </a:r>
          </a:p>
          <a:p>
            <a:r>
              <a:rPr lang="cs-CZ" dirty="0" smtClean="0"/>
              <a:t>Dějiny jako střet obcí – pomíjivá obec pozemská, věčná obec Boží</a:t>
            </a:r>
          </a:p>
          <a:p>
            <a:r>
              <a:rPr lang="cs-CZ" dirty="0" smtClean="0"/>
              <a:t>Důležitost církve v boji dobra se zlem</a:t>
            </a:r>
          </a:p>
          <a:p>
            <a:r>
              <a:rPr lang="cs-CZ" dirty="0" smtClean="0"/>
              <a:t>Kritický pohled na mocenskou politiku</a:t>
            </a:r>
          </a:p>
          <a:p>
            <a:r>
              <a:rPr lang="cs-CZ" dirty="0" smtClean="0"/>
              <a:t>Spravedlnost (spravedlivé žití) spojeno s pravou vírou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Středověká reflexe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Tomáš Akvinský</a:t>
            </a:r>
          </a:p>
          <a:p>
            <a:r>
              <a:rPr lang="cs-CZ" dirty="0" smtClean="0"/>
              <a:t>Představitel scholastiky</a:t>
            </a:r>
          </a:p>
          <a:p>
            <a:r>
              <a:rPr lang="cs-CZ" dirty="0" smtClean="0"/>
              <a:t>Navázání na antickou filosofii, vnímání člověka jako politické bytosti (</a:t>
            </a:r>
            <a:r>
              <a:rPr lang="cs-CZ" i="1" dirty="0" smtClean="0"/>
              <a:t>animale </a:t>
            </a:r>
            <a:r>
              <a:rPr lang="cs-CZ" i="1" dirty="0" err="1" smtClean="0"/>
              <a:t>sociale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Zákony obce mají sloužit zájmu všech (normativní pozice)</a:t>
            </a:r>
          </a:p>
          <a:p>
            <a:r>
              <a:rPr lang="cs-CZ" dirty="0" smtClean="0"/>
              <a:t>Pozice vládce dána od Boha a ospravedlněna dobrou správou obce (ctnostný život vedoucí v posledku ke spáse)</a:t>
            </a:r>
          </a:p>
          <a:p>
            <a:r>
              <a:rPr lang="cs-CZ" dirty="0" smtClean="0"/>
              <a:t>Vláda v souladu se zákony, jež jsou součástí celého systému Boží vlády</a:t>
            </a:r>
          </a:p>
        </p:txBody>
      </p:sp>
    </p:spTree>
    <p:extLst>
      <p:ext uri="{BB962C8B-B14F-4D97-AF65-F5344CB8AC3E}">
        <p14:creationId xmlns:p14="http://schemas.microsoft.com/office/powerpoint/2010/main" val="2344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Realistické vnímání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55753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Protiklad normativního vnímání politiky</a:t>
            </a:r>
          </a:p>
          <a:p>
            <a:r>
              <a:rPr lang="cs-CZ" dirty="0" smtClean="0"/>
              <a:t>Politika ztotožněna s politickou mocí (vs. „dobrý řád“)</a:t>
            </a:r>
          </a:p>
          <a:p>
            <a:r>
              <a:rPr lang="cs-CZ" dirty="0" smtClean="0"/>
              <a:t>Prostředky vs. cíle politického jednání – instrumentální pojetí politiky</a:t>
            </a:r>
          </a:p>
          <a:p>
            <a:r>
              <a:rPr lang="cs-CZ" dirty="0" smtClean="0"/>
              <a:t>Představitelé – N. Machiavelli (</a:t>
            </a:r>
            <a:r>
              <a:rPr lang="cs-CZ" i="1" dirty="0" err="1" smtClean="0"/>
              <a:t>Il</a:t>
            </a:r>
            <a:r>
              <a:rPr lang="cs-CZ" i="1" dirty="0" smtClean="0"/>
              <a:t> Principe</a:t>
            </a:r>
            <a:r>
              <a:rPr lang="cs-CZ" dirty="0" smtClean="0"/>
              <a:t>), T. Hobbes (</a:t>
            </a:r>
            <a:r>
              <a:rPr lang="cs-CZ" i="1" dirty="0" smtClean="0"/>
              <a:t>„Nikoli pravda, nýbrž vůle tvoří zákon“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Machiavelli – cílem vladaře není spása, mravný život, ale získání a udržení moci a slávy na tomto světě</a:t>
            </a:r>
          </a:p>
          <a:p>
            <a:r>
              <a:rPr lang="cs-CZ" dirty="0" smtClean="0"/>
              <a:t>Jasné oddělení mravnosti a ctnosti od politické racionality (ne nutně dobrý, ale mít dobrou pověst)</a:t>
            </a:r>
          </a:p>
          <a:p>
            <a:r>
              <a:rPr lang="cs-CZ" dirty="0" smtClean="0"/>
              <a:t>M. Weber – pojetí státu skrze </a:t>
            </a:r>
            <a:r>
              <a:rPr lang="cs-CZ" i="1" dirty="0" smtClean="0"/>
              <a:t>prostředek</a:t>
            </a:r>
            <a:r>
              <a:rPr lang="cs-CZ" dirty="0" smtClean="0"/>
              <a:t>, politika je „snaha o podíl na moci nebo o vliv na rozdělení moci“, „kdo dělá politiku, usiluje o moc“ (více viz seminář na téma Stát)</a:t>
            </a:r>
          </a:p>
          <a:p>
            <a:r>
              <a:rPr lang="cs-CZ" dirty="0" smtClean="0"/>
              <a:t>H. </a:t>
            </a:r>
            <a:r>
              <a:rPr lang="cs-CZ" dirty="0" err="1" smtClean="0"/>
              <a:t>Lasswell</a:t>
            </a:r>
            <a:r>
              <a:rPr lang="cs-CZ" dirty="0" smtClean="0"/>
              <a:t>: „</a:t>
            </a:r>
            <a:r>
              <a:rPr lang="cs-CZ" dirty="0" err="1" smtClean="0"/>
              <a:t>Who</a:t>
            </a:r>
            <a:r>
              <a:rPr lang="cs-CZ" dirty="0"/>
              <a:t> </a:t>
            </a:r>
            <a:r>
              <a:rPr lang="cs-CZ" dirty="0" err="1" smtClean="0"/>
              <a:t>Gets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, </a:t>
            </a:r>
            <a:r>
              <a:rPr lang="cs-CZ" dirty="0" err="1" smtClean="0"/>
              <a:t>When</a:t>
            </a:r>
            <a:r>
              <a:rPr lang="cs-CZ" dirty="0" smtClean="0"/>
              <a:t>, </a:t>
            </a:r>
            <a:r>
              <a:rPr lang="cs-CZ" dirty="0" err="1" smtClean="0"/>
              <a:t>How</a:t>
            </a:r>
            <a:r>
              <a:rPr lang="cs-CZ" dirty="0" smtClean="0"/>
              <a:t>?“</a:t>
            </a:r>
          </a:p>
          <a:p>
            <a:r>
              <a:rPr lang="cs-CZ" i="1" dirty="0" err="1" smtClean="0"/>
              <a:t>Selectorate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endParaRPr lang="cs-CZ" i="1" dirty="0" smtClean="0"/>
          </a:p>
          <a:p>
            <a:r>
              <a:rPr lang="cs-CZ" dirty="0" smtClean="0"/>
              <a:t>Problém „natahování“ pojmu (</a:t>
            </a:r>
            <a:r>
              <a:rPr lang="cs-CZ" i="1" dirty="0" err="1" smtClean="0"/>
              <a:t>conceptual</a:t>
            </a:r>
            <a:r>
              <a:rPr lang="cs-CZ" i="1" dirty="0" smtClean="0"/>
              <a:t> </a:t>
            </a:r>
            <a:r>
              <a:rPr lang="cs-CZ" i="1" dirty="0" err="1" smtClean="0"/>
              <a:t>stretching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politická moc?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2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politika (a je důležitá)?</a:t>
            </a:r>
            <a:br>
              <a:rPr lang="cs-CZ" dirty="0" smtClean="0"/>
            </a:br>
            <a:r>
              <a:rPr lang="cs-CZ" dirty="0" smtClean="0"/>
              <a:t>Jak se její vnímání měnilo v čase?</a:t>
            </a:r>
            <a:br>
              <a:rPr lang="cs-CZ" dirty="0" smtClean="0"/>
            </a:br>
            <a:r>
              <a:rPr lang="cs-CZ" dirty="0" smtClean="0"/>
              <a:t>Jaké jsou přístupy k politice?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Politická moc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Schopnost přimět druhého k (ne)jednání i proti jeho vůli</a:t>
            </a:r>
          </a:p>
          <a:p>
            <a:r>
              <a:rPr lang="cs-CZ" dirty="0" smtClean="0"/>
              <a:t>PM jako přirozená charakteristika člověka? (</a:t>
            </a:r>
            <a:r>
              <a:rPr lang="cs-CZ" i="1" dirty="0" err="1" smtClean="0"/>
              <a:t>zoon</a:t>
            </a:r>
            <a:r>
              <a:rPr lang="cs-CZ" i="1" dirty="0" smtClean="0"/>
              <a:t> </a:t>
            </a:r>
            <a:r>
              <a:rPr lang="cs-CZ" i="1" dirty="0" err="1" smtClean="0"/>
              <a:t>politikon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Vytváření hierarchizovaného společenství</a:t>
            </a:r>
          </a:p>
          <a:p>
            <a:r>
              <a:rPr lang="cs-CZ" dirty="0" smtClean="0"/>
              <a:t>Psychologické predispozice k výkonu a podřízení se moci</a:t>
            </a:r>
          </a:p>
          <a:p>
            <a:r>
              <a:rPr lang="cs-CZ" dirty="0" smtClean="0"/>
              <a:t>Kulturní aspekty politiky a politické moci</a:t>
            </a:r>
          </a:p>
          <a:p>
            <a:r>
              <a:rPr lang="cs-CZ" dirty="0" smtClean="0"/>
              <a:t>Teorie racionální volby</a:t>
            </a:r>
          </a:p>
          <a:p>
            <a:r>
              <a:rPr lang="cs-CZ" dirty="0" smtClean="0"/>
              <a:t>Iracionální jednání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Moc jako synonymum politiky?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10515600" cy="1325563"/>
          </a:xfrm>
        </p:spPr>
        <p:txBody>
          <a:bodyPr/>
          <a:lstStyle/>
          <a:p>
            <a:r>
              <a:rPr lang="cs-CZ" dirty="0" smtClean="0"/>
              <a:t>Termíny související s politickou mocí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Legalita vs. Legitimita</a:t>
            </a:r>
          </a:p>
          <a:p>
            <a:r>
              <a:rPr lang="cs-CZ" dirty="0" smtClean="0"/>
              <a:t>Zdroje legitimity (Weber):</a:t>
            </a:r>
          </a:p>
          <a:p>
            <a:pPr lvl="1"/>
            <a:r>
              <a:rPr lang="cs-CZ" dirty="0" smtClean="0"/>
              <a:t>Tradiční</a:t>
            </a:r>
          </a:p>
          <a:p>
            <a:pPr lvl="1"/>
            <a:r>
              <a:rPr lang="cs-CZ" dirty="0" smtClean="0"/>
              <a:t>Charismatické</a:t>
            </a:r>
          </a:p>
          <a:p>
            <a:pPr lvl="1"/>
            <a:r>
              <a:rPr lang="cs-CZ" dirty="0" smtClean="0"/>
              <a:t>Legální</a:t>
            </a:r>
          </a:p>
          <a:p>
            <a:r>
              <a:rPr lang="cs-CZ" dirty="0" smtClean="0"/>
              <a:t>Ideální typy vs. realita </a:t>
            </a:r>
          </a:p>
          <a:p>
            <a:r>
              <a:rPr lang="cs-CZ" dirty="0" smtClean="0"/>
              <a:t>Význam pro udržení politické moci</a:t>
            </a:r>
          </a:p>
          <a:p>
            <a:r>
              <a:rPr lang="cs-CZ" dirty="0" smtClean="0"/>
              <a:t>Úzce spojeno s politickou socializací, studiem režimů, politickým chováním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2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Termíny související s politickou mocí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4000" dirty="0" smtClean="0"/>
          </a:p>
          <a:p>
            <a:r>
              <a:rPr lang="cs-CZ" sz="4000" dirty="0" smtClean="0"/>
              <a:t>Suverenita</a:t>
            </a:r>
          </a:p>
          <a:p>
            <a:endParaRPr lang="cs-CZ" sz="4000" dirty="0" smtClean="0"/>
          </a:p>
          <a:p>
            <a:r>
              <a:rPr lang="cs-CZ" sz="4000" dirty="0" smtClean="0"/>
              <a:t>Autorita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</a:t>
            </a:r>
            <a:r>
              <a:rPr lang="cs-CZ" i="1" dirty="0" smtClean="0"/>
              <a:t>přítel - nepřítel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5194299"/>
          </a:xfrm>
        </p:spPr>
        <p:txBody>
          <a:bodyPr>
            <a:normAutofit/>
          </a:bodyPr>
          <a:lstStyle/>
          <a:p>
            <a:r>
              <a:rPr lang="cs-CZ" dirty="0" smtClean="0"/>
              <a:t>součást realistického pojetí politiky</a:t>
            </a:r>
          </a:p>
          <a:p>
            <a:r>
              <a:rPr lang="cs-CZ" i="1" dirty="0" smtClean="0"/>
              <a:t>Pojem </a:t>
            </a:r>
            <a:r>
              <a:rPr lang="cs-CZ" i="1" dirty="0" err="1" smtClean="0"/>
              <a:t>politična</a:t>
            </a:r>
            <a:r>
              <a:rPr lang="cs-CZ" i="1" dirty="0" smtClean="0"/>
              <a:t> </a:t>
            </a:r>
            <a:r>
              <a:rPr lang="cs-CZ" dirty="0" smtClean="0"/>
              <a:t>(Der </a:t>
            </a:r>
            <a:r>
              <a:rPr lang="cs-CZ" dirty="0" err="1" smtClean="0"/>
              <a:t>Begriff</a:t>
            </a:r>
            <a:r>
              <a:rPr lang="cs-CZ" dirty="0" smtClean="0"/>
              <a:t> des </a:t>
            </a:r>
            <a:r>
              <a:rPr lang="cs-CZ" dirty="0" err="1" smtClean="0"/>
              <a:t>Politischen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Vymezení oblasti pomocí termínu přítel – nepřítel (paralelně např. ke sférám estetiky, morálky…)</a:t>
            </a:r>
          </a:p>
          <a:p>
            <a:r>
              <a:rPr lang="cs-CZ" dirty="0"/>
              <a:t>Politika je nejintenzivnější ze všech protikladů – klíčová je </a:t>
            </a:r>
            <a:r>
              <a:rPr lang="cs-CZ" i="1" dirty="0"/>
              <a:t>možnost (!) </a:t>
            </a:r>
            <a:r>
              <a:rPr lang="cs-CZ" dirty="0"/>
              <a:t>konfliktu (s případným následkem fyzické likvidace)</a:t>
            </a:r>
          </a:p>
          <a:p>
            <a:r>
              <a:rPr lang="cs-CZ" i="1" dirty="0" smtClean="0"/>
              <a:t>Přirozený</a:t>
            </a:r>
            <a:r>
              <a:rPr lang="cs-CZ" dirty="0" smtClean="0"/>
              <a:t> nepřátelský protiklad mezi lidmi (navázání na starší autory) – kolektivní pojetí konfliktu (my </a:t>
            </a:r>
            <a:r>
              <a:rPr lang="cs-CZ" dirty="0" err="1" smtClean="0"/>
              <a:t>vs</a:t>
            </a:r>
            <a:r>
              <a:rPr lang="cs-CZ" dirty="0"/>
              <a:t> </a:t>
            </a:r>
            <a:r>
              <a:rPr lang="cs-CZ" dirty="0" smtClean="0"/>
              <a:t>oni); vymezení se vůči utopismu a liberalismu</a:t>
            </a:r>
          </a:p>
          <a:p>
            <a:r>
              <a:rPr lang="cs-CZ" dirty="0" smtClean="0"/>
              <a:t>Vztah k jiným protikladům</a:t>
            </a:r>
          </a:p>
          <a:p>
            <a:r>
              <a:rPr lang="cs-CZ" dirty="0" smtClean="0"/>
              <a:t>Primárně vztaženo k mezinárodní politice (koncept suverenity)</a:t>
            </a:r>
          </a:p>
        </p:txBody>
      </p:sp>
    </p:spTree>
    <p:extLst>
      <p:ext uri="{BB962C8B-B14F-4D97-AF65-F5344CB8AC3E}">
        <p14:creationId xmlns:p14="http://schemas.microsoft.com/office/powerpoint/2010/main" val="1060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3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„činnost státu“</a:t>
            </a:r>
          </a:p>
          <a:p>
            <a:r>
              <a:rPr lang="cs-CZ" dirty="0" smtClean="0"/>
              <a:t>„</a:t>
            </a:r>
            <a:r>
              <a:rPr lang="cs-CZ" dirty="0"/>
              <a:t>činnost, která je spjata k věcem veřejným. Činnost, při které právoplatní občané mohou prosadit své zájmy, ovlivňovat druhé a aktivně či pasivně se účastnit politického života.</a:t>
            </a:r>
          </a:p>
          <a:p>
            <a:r>
              <a:rPr lang="cs-CZ" dirty="0" smtClean="0"/>
              <a:t>„</a:t>
            </a:r>
            <a:r>
              <a:rPr lang="sk-SK" dirty="0"/>
              <a:t>Štúdium politiky pre mňa znamená štúdium o moci - kto ju má, koľko jej má, ako ju používa a ako ju </a:t>
            </a:r>
            <a:r>
              <a:rPr lang="sk-SK" dirty="0" err="1"/>
              <a:t>obdržal</a:t>
            </a:r>
            <a:r>
              <a:rPr lang="sk-SK" dirty="0"/>
              <a:t>. Výsledkom moci a teda aj výsledkom politiky sú rozhodnutia</a:t>
            </a:r>
            <a:r>
              <a:rPr lang="sk-SK" dirty="0" smtClean="0"/>
              <a:t>.“ </a:t>
            </a:r>
            <a:endParaRPr lang="cs-CZ" dirty="0" smtClean="0"/>
          </a:p>
          <a:p>
            <a:r>
              <a:rPr lang="cs-CZ" dirty="0" smtClean="0"/>
              <a:t>„soupeření o moc ve státě“</a:t>
            </a:r>
          </a:p>
          <a:p>
            <a:r>
              <a:rPr lang="cs-CZ" dirty="0" smtClean="0"/>
              <a:t>„jednání o budoucí podobě českého státu“</a:t>
            </a:r>
          </a:p>
          <a:p>
            <a:r>
              <a:rPr lang="cs-CZ" dirty="0" smtClean="0"/>
              <a:t>„nekonečný souboj dvou a více hráčů“</a:t>
            </a:r>
          </a:p>
          <a:p>
            <a:r>
              <a:rPr lang="cs-CZ" dirty="0" smtClean="0"/>
              <a:t>„využívat politickou moc ve prospěch lidu“ </a:t>
            </a:r>
          </a:p>
          <a:p>
            <a:r>
              <a:rPr lang="cs-CZ" dirty="0" smtClean="0"/>
              <a:t>„politika především prostředkem pro změnu“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3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Proces, prostřednictvím, kterého dochází ke střetu zájmů a jeho řešení prostřednictvím kolektivní akce ve jménu veřejného zájmu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je…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501"/>
            <a:ext cx="4275786" cy="320684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9" y="4083877"/>
            <a:ext cx="3462655" cy="2471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3" y="1349800"/>
            <a:ext cx="4365341" cy="32705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20" y="4052787"/>
            <a:ext cx="3810000" cy="25336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61" y="1413501"/>
            <a:ext cx="2322878" cy="24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0" y="1690688"/>
            <a:ext cx="4165499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je…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Bezpečnost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2484"/>
            <a:ext cx="3689380" cy="24589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80" y="365125"/>
            <a:ext cx="4121240" cy="30909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27" y="3590992"/>
            <a:ext cx="3810000" cy="24860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47" y="4481060"/>
            <a:ext cx="3570989" cy="23769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606424"/>
            <a:ext cx="3605213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je…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Doprava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0" y="2684798"/>
            <a:ext cx="3552002" cy="26329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36" y="3004341"/>
            <a:ext cx="4467923" cy="29714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97" y="749888"/>
            <a:ext cx="3876183" cy="25575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23" y="4626620"/>
            <a:ext cx="2975173" cy="22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Prakticky ve všech oblastech existuje různorodost zájmů.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4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723</Words>
  <Application>Microsoft Office PowerPoint</Application>
  <PresentationFormat>Širokoúhlá obrazovka</PresentationFormat>
  <Paragraphs>114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Pojem politika</vt:lpstr>
      <vt:lpstr>Co je politika (a je důležitá)? Jak se její vnímání měnilo v čase? Jaké jsou přístupy k politice?</vt:lpstr>
      <vt:lpstr>Prezentace aplikace PowerPoint</vt:lpstr>
      <vt:lpstr>Politika</vt:lpstr>
      <vt:lpstr>Politika je…</vt:lpstr>
      <vt:lpstr>Politika je…</vt:lpstr>
      <vt:lpstr>Politika je…</vt:lpstr>
      <vt:lpstr>Politika je…</vt:lpstr>
      <vt:lpstr>Prezentace aplikace PowerPoint</vt:lpstr>
      <vt:lpstr>Politika je…</vt:lpstr>
      <vt:lpstr>Politika je…</vt:lpstr>
      <vt:lpstr>Politika</vt:lpstr>
      <vt:lpstr>Historické reflexe pojmu politika</vt:lpstr>
      <vt:lpstr>Antická reflexe politiky</vt:lpstr>
      <vt:lpstr>Antická reflexe politiky</vt:lpstr>
      <vt:lpstr>Středověká reflexe politiky</vt:lpstr>
      <vt:lpstr>Středověká reflexe politiky</vt:lpstr>
      <vt:lpstr>Realistické vnímání politiky</vt:lpstr>
      <vt:lpstr>Co je to politická moc?</vt:lpstr>
      <vt:lpstr>Politická moc</vt:lpstr>
      <vt:lpstr>Termíny související s politickou mocí I.</vt:lpstr>
      <vt:lpstr>Termíny související s politickou mocí II.</vt:lpstr>
      <vt:lpstr>Kategorie přítel - nepřítel</vt:lpstr>
      <vt:lpstr>Děkuji za pozornost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Pojem politika</dc:title>
  <dc:creator>Vlastimil Havlík</dc:creator>
  <cp:lastModifiedBy>Vlastimil Havlík</cp:lastModifiedBy>
  <cp:revision>56</cp:revision>
  <dcterms:created xsi:type="dcterms:W3CDTF">2015-09-29T09:07:48Z</dcterms:created>
  <dcterms:modified xsi:type="dcterms:W3CDTF">2016-10-12T09:22:11Z</dcterms:modified>
</cp:coreProperties>
</file>