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2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813A9-CEFB-49CD-A606-BE78676162A4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7508EA8-2A77-4AC9-BE5B-9B9023B330ED}">
      <dgm:prSet phldrT="[Text]"/>
      <dgm:spPr/>
      <dgm:t>
        <a:bodyPr/>
        <a:lstStyle/>
        <a:p>
          <a:r>
            <a:rPr lang="cs-CZ" dirty="0" smtClean="0"/>
            <a:t>Politika</a:t>
          </a:r>
          <a:endParaRPr lang="cs-CZ" dirty="0"/>
        </a:p>
      </dgm:t>
    </dgm:pt>
    <dgm:pt modelId="{0E082B08-2D1B-4146-BB4B-88844BFC4061}" type="parTrans" cxnId="{C71898BE-8467-4C5C-BEFD-7E4BC55B5D80}">
      <dgm:prSet/>
      <dgm:spPr/>
      <dgm:t>
        <a:bodyPr/>
        <a:lstStyle/>
        <a:p>
          <a:endParaRPr lang="cs-CZ"/>
        </a:p>
      </dgm:t>
    </dgm:pt>
    <dgm:pt modelId="{BED4FF37-ED1B-4DCF-A649-D019844F2C22}" type="sibTrans" cxnId="{C71898BE-8467-4C5C-BEFD-7E4BC55B5D80}">
      <dgm:prSet/>
      <dgm:spPr/>
      <dgm:t>
        <a:bodyPr/>
        <a:lstStyle/>
        <a:p>
          <a:endParaRPr lang="cs-CZ"/>
        </a:p>
      </dgm:t>
    </dgm:pt>
    <dgm:pt modelId="{55730D30-6744-4658-B904-D2E08E6E49B4}">
      <dgm:prSet phldrT="[Text]"/>
      <dgm:spPr/>
      <dgm:t>
        <a:bodyPr/>
        <a:lstStyle/>
        <a:p>
          <a:r>
            <a:rPr lang="cs-CZ" dirty="0" smtClean="0"/>
            <a:t>Polity</a:t>
          </a:r>
          <a:endParaRPr lang="cs-CZ" dirty="0"/>
        </a:p>
      </dgm:t>
    </dgm:pt>
    <dgm:pt modelId="{9B582636-A49A-4E63-9B67-362446B5B1D2}" type="parTrans" cxnId="{8D27168C-47A9-406B-BE74-326CF713E57D}">
      <dgm:prSet/>
      <dgm:spPr/>
      <dgm:t>
        <a:bodyPr/>
        <a:lstStyle/>
        <a:p>
          <a:endParaRPr lang="cs-CZ"/>
        </a:p>
      </dgm:t>
    </dgm:pt>
    <dgm:pt modelId="{B6EED1F3-FB72-4E55-B0BF-309C56F68679}" type="sibTrans" cxnId="{8D27168C-47A9-406B-BE74-326CF713E57D}">
      <dgm:prSet/>
      <dgm:spPr/>
      <dgm:t>
        <a:bodyPr/>
        <a:lstStyle/>
        <a:p>
          <a:endParaRPr lang="cs-CZ"/>
        </a:p>
      </dgm:t>
    </dgm:pt>
    <dgm:pt modelId="{18D4A899-3C80-4F39-B68C-D4CDB4400F74}">
      <dgm:prSet phldrT="[Text]"/>
      <dgm:spPr/>
      <dgm:t>
        <a:bodyPr/>
        <a:lstStyle/>
        <a:p>
          <a:r>
            <a:rPr lang="cs-CZ" dirty="0" err="1" smtClean="0"/>
            <a:t>Politics</a:t>
          </a:r>
          <a:endParaRPr lang="cs-CZ" dirty="0"/>
        </a:p>
      </dgm:t>
    </dgm:pt>
    <dgm:pt modelId="{6B26EF7C-C4BC-48B1-B35B-4BA802839D9A}" type="parTrans" cxnId="{6206E945-836B-467B-BEED-179FC3DE5182}">
      <dgm:prSet/>
      <dgm:spPr/>
      <dgm:t>
        <a:bodyPr/>
        <a:lstStyle/>
        <a:p>
          <a:endParaRPr lang="cs-CZ"/>
        </a:p>
      </dgm:t>
    </dgm:pt>
    <dgm:pt modelId="{77F43F49-6C1F-4C76-AB25-CC27FF4BBB20}" type="sibTrans" cxnId="{6206E945-836B-467B-BEED-179FC3DE5182}">
      <dgm:prSet/>
      <dgm:spPr/>
      <dgm:t>
        <a:bodyPr/>
        <a:lstStyle/>
        <a:p>
          <a:endParaRPr lang="cs-CZ"/>
        </a:p>
      </dgm:t>
    </dgm:pt>
    <dgm:pt modelId="{B85FC7A6-A938-4BC1-8E81-688C6C13B946}">
      <dgm:prSet phldrT="[Text]"/>
      <dgm:spPr/>
      <dgm:t>
        <a:bodyPr/>
        <a:lstStyle/>
        <a:p>
          <a:r>
            <a:rPr lang="cs-CZ" dirty="0" err="1" smtClean="0"/>
            <a:t>Policy</a:t>
          </a:r>
          <a:endParaRPr lang="cs-CZ" dirty="0"/>
        </a:p>
      </dgm:t>
    </dgm:pt>
    <dgm:pt modelId="{BC6D55F3-51D5-4CF2-A40D-DE4A6525AB2B}" type="parTrans" cxnId="{5B86ACF9-6286-4565-9CEF-A33467E18D65}">
      <dgm:prSet/>
      <dgm:spPr/>
      <dgm:t>
        <a:bodyPr/>
        <a:lstStyle/>
        <a:p>
          <a:endParaRPr lang="cs-CZ"/>
        </a:p>
      </dgm:t>
    </dgm:pt>
    <dgm:pt modelId="{FD3519F0-1CC6-472F-9A64-A17F04E40F27}" type="sibTrans" cxnId="{5B86ACF9-6286-4565-9CEF-A33467E18D65}">
      <dgm:prSet/>
      <dgm:spPr/>
      <dgm:t>
        <a:bodyPr/>
        <a:lstStyle/>
        <a:p>
          <a:endParaRPr lang="cs-CZ"/>
        </a:p>
      </dgm:t>
    </dgm:pt>
    <dgm:pt modelId="{DAA5D855-21CA-416A-B348-5248CC76F85F}" type="pres">
      <dgm:prSet presAssocID="{842813A9-CEFB-49CD-A606-BE78676162A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E16C4D5-5203-43A9-877D-D594A724E13D}" type="pres">
      <dgm:prSet presAssocID="{F7508EA8-2A77-4AC9-BE5B-9B9023B330ED}" presName="centerShape" presStyleLbl="node0" presStyleIdx="0" presStyleCnt="1"/>
      <dgm:spPr/>
      <dgm:t>
        <a:bodyPr/>
        <a:lstStyle/>
        <a:p>
          <a:endParaRPr lang="cs-CZ"/>
        </a:p>
      </dgm:t>
    </dgm:pt>
    <dgm:pt modelId="{CDC4704A-DFF1-4F98-918A-DFAE9C43DF86}" type="pres">
      <dgm:prSet presAssocID="{9B582636-A49A-4E63-9B67-362446B5B1D2}" presName="Name9" presStyleLbl="parChTrans1D2" presStyleIdx="0" presStyleCnt="3"/>
      <dgm:spPr/>
      <dgm:t>
        <a:bodyPr/>
        <a:lstStyle/>
        <a:p>
          <a:endParaRPr lang="cs-CZ"/>
        </a:p>
      </dgm:t>
    </dgm:pt>
    <dgm:pt modelId="{A5C986AE-05A7-4852-8725-FF2D594CBE55}" type="pres">
      <dgm:prSet presAssocID="{9B582636-A49A-4E63-9B67-362446B5B1D2}" presName="connTx" presStyleLbl="parChTrans1D2" presStyleIdx="0" presStyleCnt="3"/>
      <dgm:spPr/>
      <dgm:t>
        <a:bodyPr/>
        <a:lstStyle/>
        <a:p>
          <a:endParaRPr lang="cs-CZ"/>
        </a:p>
      </dgm:t>
    </dgm:pt>
    <dgm:pt modelId="{6327F1CD-439B-4A34-A684-33D6C61D1535}" type="pres">
      <dgm:prSet presAssocID="{55730D30-6744-4658-B904-D2E08E6E49B4}" presName="node" presStyleLbl="node1" presStyleIdx="0" presStyleCnt="3" custRadScaleRad="100127" custRadScaleInc="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B3A042-1B44-4C5C-A339-6CFD04258A23}" type="pres">
      <dgm:prSet presAssocID="{6B26EF7C-C4BC-48B1-B35B-4BA802839D9A}" presName="Name9" presStyleLbl="parChTrans1D2" presStyleIdx="1" presStyleCnt="3"/>
      <dgm:spPr/>
      <dgm:t>
        <a:bodyPr/>
        <a:lstStyle/>
        <a:p>
          <a:endParaRPr lang="cs-CZ"/>
        </a:p>
      </dgm:t>
    </dgm:pt>
    <dgm:pt modelId="{CC0E3073-779F-49E1-A8B8-6B92DE9C8ACF}" type="pres">
      <dgm:prSet presAssocID="{6B26EF7C-C4BC-48B1-B35B-4BA802839D9A}" presName="connTx" presStyleLbl="parChTrans1D2" presStyleIdx="1" presStyleCnt="3"/>
      <dgm:spPr/>
      <dgm:t>
        <a:bodyPr/>
        <a:lstStyle/>
        <a:p>
          <a:endParaRPr lang="cs-CZ"/>
        </a:p>
      </dgm:t>
    </dgm:pt>
    <dgm:pt modelId="{2CF20265-8968-43E8-8150-15F635E2F74E}" type="pres">
      <dgm:prSet presAssocID="{18D4A899-3C80-4F39-B68C-D4CDB4400F7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BF6948-C94F-4DC8-AD42-6A2B814513DF}" type="pres">
      <dgm:prSet presAssocID="{BC6D55F3-51D5-4CF2-A40D-DE4A6525AB2B}" presName="Name9" presStyleLbl="parChTrans1D2" presStyleIdx="2" presStyleCnt="3"/>
      <dgm:spPr/>
      <dgm:t>
        <a:bodyPr/>
        <a:lstStyle/>
        <a:p>
          <a:endParaRPr lang="cs-CZ"/>
        </a:p>
      </dgm:t>
    </dgm:pt>
    <dgm:pt modelId="{1EC010A0-29BB-4837-B783-14E027E7FF17}" type="pres">
      <dgm:prSet presAssocID="{BC6D55F3-51D5-4CF2-A40D-DE4A6525AB2B}" presName="connTx" presStyleLbl="parChTrans1D2" presStyleIdx="2" presStyleCnt="3"/>
      <dgm:spPr/>
      <dgm:t>
        <a:bodyPr/>
        <a:lstStyle/>
        <a:p>
          <a:endParaRPr lang="cs-CZ"/>
        </a:p>
      </dgm:t>
    </dgm:pt>
    <dgm:pt modelId="{B5FEB33A-311C-4281-BDEA-1FF0C4F5B98D}" type="pres">
      <dgm:prSet presAssocID="{B85FC7A6-A938-4BC1-8E81-688C6C13B94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7CB3CA-0DB5-471B-A7BF-8C17F3F357E0}" type="presOf" srcId="{B85FC7A6-A938-4BC1-8E81-688C6C13B946}" destId="{B5FEB33A-311C-4281-BDEA-1FF0C4F5B98D}" srcOrd="0" destOrd="0" presId="urn:microsoft.com/office/officeart/2005/8/layout/radial1"/>
    <dgm:cxn modelId="{6206E945-836B-467B-BEED-179FC3DE5182}" srcId="{F7508EA8-2A77-4AC9-BE5B-9B9023B330ED}" destId="{18D4A899-3C80-4F39-B68C-D4CDB4400F74}" srcOrd="1" destOrd="0" parTransId="{6B26EF7C-C4BC-48B1-B35B-4BA802839D9A}" sibTransId="{77F43F49-6C1F-4C76-AB25-CC27FF4BBB20}"/>
    <dgm:cxn modelId="{593C04B9-C4B3-4208-8531-77CD5306D8BE}" type="presOf" srcId="{6B26EF7C-C4BC-48B1-B35B-4BA802839D9A}" destId="{CC0E3073-779F-49E1-A8B8-6B92DE9C8ACF}" srcOrd="1" destOrd="0" presId="urn:microsoft.com/office/officeart/2005/8/layout/radial1"/>
    <dgm:cxn modelId="{AE1F9396-10FE-4BC2-8BE8-87586CE9DF13}" type="presOf" srcId="{9B582636-A49A-4E63-9B67-362446B5B1D2}" destId="{CDC4704A-DFF1-4F98-918A-DFAE9C43DF86}" srcOrd="0" destOrd="0" presId="urn:microsoft.com/office/officeart/2005/8/layout/radial1"/>
    <dgm:cxn modelId="{416CC30D-6F21-4A5B-BE99-68C75D95D2F8}" type="presOf" srcId="{18D4A899-3C80-4F39-B68C-D4CDB4400F74}" destId="{2CF20265-8968-43E8-8150-15F635E2F74E}" srcOrd="0" destOrd="0" presId="urn:microsoft.com/office/officeart/2005/8/layout/radial1"/>
    <dgm:cxn modelId="{F61D6B64-FEB2-47B0-83A4-D0A6425FCC47}" type="presOf" srcId="{BC6D55F3-51D5-4CF2-A40D-DE4A6525AB2B}" destId="{1EC010A0-29BB-4837-B783-14E027E7FF17}" srcOrd="1" destOrd="0" presId="urn:microsoft.com/office/officeart/2005/8/layout/radial1"/>
    <dgm:cxn modelId="{5B86ACF9-6286-4565-9CEF-A33467E18D65}" srcId="{F7508EA8-2A77-4AC9-BE5B-9B9023B330ED}" destId="{B85FC7A6-A938-4BC1-8E81-688C6C13B946}" srcOrd="2" destOrd="0" parTransId="{BC6D55F3-51D5-4CF2-A40D-DE4A6525AB2B}" sibTransId="{FD3519F0-1CC6-472F-9A64-A17F04E40F27}"/>
    <dgm:cxn modelId="{09B72B2D-E0B7-48D7-8DC2-0210BF18C6F4}" type="presOf" srcId="{BC6D55F3-51D5-4CF2-A40D-DE4A6525AB2B}" destId="{48BF6948-C94F-4DC8-AD42-6A2B814513DF}" srcOrd="0" destOrd="0" presId="urn:microsoft.com/office/officeart/2005/8/layout/radial1"/>
    <dgm:cxn modelId="{C71898BE-8467-4C5C-BEFD-7E4BC55B5D80}" srcId="{842813A9-CEFB-49CD-A606-BE78676162A4}" destId="{F7508EA8-2A77-4AC9-BE5B-9B9023B330ED}" srcOrd="0" destOrd="0" parTransId="{0E082B08-2D1B-4146-BB4B-88844BFC4061}" sibTransId="{BED4FF37-ED1B-4DCF-A649-D019844F2C22}"/>
    <dgm:cxn modelId="{1C4CDDD7-44EF-42B5-A569-7EADC9E1D96B}" type="presOf" srcId="{9B582636-A49A-4E63-9B67-362446B5B1D2}" destId="{A5C986AE-05A7-4852-8725-FF2D594CBE55}" srcOrd="1" destOrd="0" presId="urn:microsoft.com/office/officeart/2005/8/layout/radial1"/>
    <dgm:cxn modelId="{8D27168C-47A9-406B-BE74-326CF713E57D}" srcId="{F7508EA8-2A77-4AC9-BE5B-9B9023B330ED}" destId="{55730D30-6744-4658-B904-D2E08E6E49B4}" srcOrd="0" destOrd="0" parTransId="{9B582636-A49A-4E63-9B67-362446B5B1D2}" sibTransId="{B6EED1F3-FB72-4E55-B0BF-309C56F68679}"/>
    <dgm:cxn modelId="{F10527A8-D58A-4324-BDDB-9B45CFE13B9F}" type="presOf" srcId="{6B26EF7C-C4BC-48B1-B35B-4BA802839D9A}" destId="{7EB3A042-1B44-4C5C-A339-6CFD04258A23}" srcOrd="0" destOrd="0" presId="urn:microsoft.com/office/officeart/2005/8/layout/radial1"/>
    <dgm:cxn modelId="{8E75960B-3393-499B-AC6F-5B729404B5F2}" type="presOf" srcId="{F7508EA8-2A77-4AC9-BE5B-9B9023B330ED}" destId="{1E16C4D5-5203-43A9-877D-D594A724E13D}" srcOrd="0" destOrd="0" presId="urn:microsoft.com/office/officeart/2005/8/layout/radial1"/>
    <dgm:cxn modelId="{C16F8F03-9126-43E3-BDD1-98A2A52F8B97}" type="presOf" srcId="{55730D30-6744-4658-B904-D2E08E6E49B4}" destId="{6327F1CD-439B-4A34-A684-33D6C61D1535}" srcOrd="0" destOrd="0" presId="urn:microsoft.com/office/officeart/2005/8/layout/radial1"/>
    <dgm:cxn modelId="{CBAA9D08-AE2E-4233-867C-22084879BE04}" type="presOf" srcId="{842813A9-CEFB-49CD-A606-BE78676162A4}" destId="{DAA5D855-21CA-416A-B348-5248CC76F85F}" srcOrd="0" destOrd="0" presId="urn:microsoft.com/office/officeart/2005/8/layout/radial1"/>
    <dgm:cxn modelId="{F1EA50F4-E5DD-4C2A-904B-595FFD056564}" type="presParOf" srcId="{DAA5D855-21CA-416A-B348-5248CC76F85F}" destId="{1E16C4D5-5203-43A9-877D-D594A724E13D}" srcOrd="0" destOrd="0" presId="urn:microsoft.com/office/officeart/2005/8/layout/radial1"/>
    <dgm:cxn modelId="{9798FAB5-93F3-4074-A9A5-F1300CC47E00}" type="presParOf" srcId="{DAA5D855-21CA-416A-B348-5248CC76F85F}" destId="{CDC4704A-DFF1-4F98-918A-DFAE9C43DF86}" srcOrd="1" destOrd="0" presId="urn:microsoft.com/office/officeart/2005/8/layout/radial1"/>
    <dgm:cxn modelId="{59F2370F-C1C2-424C-95B2-82448AFF7894}" type="presParOf" srcId="{CDC4704A-DFF1-4F98-918A-DFAE9C43DF86}" destId="{A5C986AE-05A7-4852-8725-FF2D594CBE55}" srcOrd="0" destOrd="0" presId="urn:microsoft.com/office/officeart/2005/8/layout/radial1"/>
    <dgm:cxn modelId="{71FC5892-C93D-448F-BA6B-42166825E0B0}" type="presParOf" srcId="{DAA5D855-21CA-416A-B348-5248CC76F85F}" destId="{6327F1CD-439B-4A34-A684-33D6C61D1535}" srcOrd="2" destOrd="0" presId="urn:microsoft.com/office/officeart/2005/8/layout/radial1"/>
    <dgm:cxn modelId="{B197AE7D-56F6-4817-952E-734ACEF0443F}" type="presParOf" srcId="{DAA5D855-21CA-416A-B348-5248CC76F85F}" destId="{7EB3A042-1B44-4C5C-A339-6CFD04258A23}" srcOrd="3" destOrd="0" presId="urn:microsoft.com/office/officeart/2005/8/layout/radial1"/>
    <dgm:cxn modelId="{404A43D6-12DC-4C99-8CF7-B43660785F8B}" type="presParOf" srcId="{7EB3A042-1B44-4C5C-A339-6CFD04258A23}" destId="{CC0E3073-779F-49E1-A8B8-6B92DE9C8ACF}" srcOrd="0" destOrd="0" presId="urn:microsoft.com/office/officeart/2005/8/layout/radial1"/>
    <dgm:cxn modelId="{EC214FF8-10F3-480D-B8E8-3E5B37923C97}" type="presParOf" srcId="{DAA5D855-21CA-416A-B348-5248CC76F85F}" destId="{2CF20265-8968-43E8-8150-15F635E2F74E}" srcOrd="4" destOrd="0" presId="urn:microsoft.com/office/officeart/2005/8/layout/radial1"/>
    <dgm:cxn modelId="{58F5E426-926C-4F19-B372-407DA69DB55D}" type="presParOf" srcId="{DAA5D855-21CA-416A-B348-5248CC76F85F}" destId="{48BF6948-C94F-4DC8-AD42-6A2B814513DF}" srcOrd="5" destOrd="0" presId="urn:microsoft.com/office/officeart/2005/8/layout/radial1"/>
    <dgm:cxn modelId="{A1F1DE7A-7586-462A-ACFE-938D0EA8E3B0}" type="presParOf" srcId="{48BF6948-C94F-4DC8-AD42-6A2B814513DF}" destId="{1EC010A0-29BB-4837-B783-14E027E7FF17}" srcOrd="0" destOrd="0" presId="urn:microsoft.com/office/officeart/2005/8/layout/radial1"/>
    <dgm:cxn modelId="{8040B6EB-8040-4D4E-AA72-DA9D7C4CD8E5}" type="presParOf" srcId="{DAA5D855-21CA-416A-B348-5248CC76F85F}" destId="{B5FEB33A-311C-4281-BDEA-1FF0C4F5B98D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6C4D5-5203-43A9-877D-D594A724E13D}">
      <dsp:nvSpPr>
        <dsp:cNvPr id="0" name=""/>
        <dsp:cNvSpPr/>
      </dsp:nvSpPr>
      <dsp:spPr>
        <a:xfrm>
          <a:off x="4219804" y="2726037"/>
          <a:ext cx="2075991" cy="2075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/>
            <a:t>Politika</a:t>
          </a:r>
          <a:endParaRPr lang="cs-CZ" sz="3700" kern="1200" dirty="0"/>
        </a:p>
      </dsp:txBody>
      <dsp:txXfrm>
        <a:off x="4523826" y="3030059"/>
        <a:ext cx="1467947" cy="1467947"/>
      </dsp:txXfrm>
    </dsp:sp>
    <dsp:sp modelId="{CDC4704A-DFF1-4F98-918A-DFAE9C43DF86}">
      <dsp:nvSpPr>
        <dsp:cNvPr id="0" name=""/>
        <dsp:cNvSpPr/>
      </dsp:nvSpPr>
      <dsp:spPr>
        <a:xfrm rot="16200000">
          <a:off x="4942976" y="2393445"/>
          <a:ext cx="629646" cy="35535"/>
        </a:xfrm>
        <a:custGeom>
          <a:avLst/>
          <a:gdLst/>
          <a:ahLst/>
          <a:cxnLst/>
          <a:rect l="0" t="0" r="0" b="0"/>
          <a:pathLst>
            <a:path>
              <a:moveTo>
                <a:pt x="0" y="17767"/>
              </a:moveTo>
              <a:lnTo>
                <a:pt x="629646" y="177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242058" y="2395472"/>
        <a:ext cx="31482" cy="31482"/>
      </dsp:txXfrm>
    </dsp:sp>
    <dsp:sp modelId="{6327F1CD-439B-4A34-A684-33D6C61D1535}">
      <dsp:nvSpPr>
        <dsp:cNvPr id="0" name=""/>
        <dsp:cNvSpPr/>
      </dsp:nvSpPr>
      <dsp:spPr>
        <a:xfrm>
          <a:off x="4219804" y="20399"/>
          <a:ext cx="2075991" cy="2075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smtClean="0"/>
            <a:t>Polity</a:t>
          </a:r>
          <a:endParaRPr lang="cs-CZ" sz="3900" kern="1200" dirty="0"/>
        </a:p>
      </dsp:txBody>
      <dsp:txXfrm>
        <a:off x="4523826" y="324421"/>
        <a:ext cx="1467947" cy="1467947"/>
      </dsp:txXfrm>
    </dsp:sp>
    <dsp:sp modelId="{7EB3A042-1B44-4C5C-A339-6CFD04258A23}">
      <dsp:nvSpPr>
        <dsp:cNvPr id="0" name=""/>
        <dsp:cNvSpPr/>
      </dsp:nvSpPr>
      <dsp:spPr>
        <a:xfrm rot="1800000">
          <a:off x="6114782" y="4421816"/>
          <a:ext cx="626215" cy="35535"/>
        </a:xfrm>
        <a:custGeom>
          <a:avLst/>
          <a:gdLst/>
          <a:ahLst/>
          <a:cxnLst/>
          <a:rect l="0" t="0" r="0" b="0"/>
          <a:pathLst>
            <a:path>
              <a:moveTo>
                <a:pt x="0" y="17767"/>
              </a:moveTo>
              <a:lnTo>
                <a:pt x="626215" y="177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412234" y="4423928"/>
        <a:ext cx="31310" cy="31310"/>
      </dsp:txXfrm>
    </dsp:sp>
    <dsp:sp modelId="{2CF20265-8968-43E8-8150-15F635E2F74E}">
      <dsp:nvSpPr>
        <dsp:cNvPr id="0" name=""/>
        <dsp:cNvSpPr/>
      </dsp:nvSpPr>
      <dsp:spPr>
        <a:xfrm>
          <a:off x="6559983" y="4077140"/>
          <a:ext cx="2075991" cy="2075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Politics</a:t>
          </a:r>
          <a:endParaRPr lang="cs-CZ" sz="3900" kern="1200" dirty="0"/>
        </a:p>
      </dsp:txBody>
      <dsp:txXfrm>
        <a:off x="6864005" y="4381162"/>
        <a:ext cx="1467947" cy="1467947"/>
      </dsp:txXfrm>
    </dsp:sp>
    <dsp:sp modelId="{48BF6948-C94F-4DC8-AD42-6A2B814513DF}">
      <dsp:nvSpPr>
        <dsp:cNvPr id="0" name=""/>
        <dsp:cNvSpPr/>
      </dsp:nvSpPr>
      <dsp:spPr>
        <a:xfrm rot="9000000">
          <a:off x="3774602" y="4421816"/>
          <a:ext cx="626215" cy="35535"/>
        </a:xfrm>
        <a:custGeom>
          <a:avLst/>
          <a:gdLst/>
          <a:ahLst/>
          <a:cxnLst/>
          <a:rect l="0" t="0" r="0" b="0"/>
          <a:pathLst>
            <a:path>
              <a:moveTo>
                <a:pt x="0" y="17767"/>
              </a:moveTo>
              <a:lnTo>
                <a:pt x="626215" y="177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4072055" y="4423928"/>
        <a:ext cx="31310" cy="31310"/>
      </dsp:txXfrm>
    </dsp:sp>
    <dsp:sp modelId="{B5FEB33A-311C-4281-BDEA-1FF0C4F5B98D}">
      <dsp:nvSpPr>
        <dsp:cNvPr id="0" name=""/>
        <dsp:cNvSpPr/>
      </dsp:nvSpPr>
      <dsp:spPr>
        <a:xfrm>
          <a:off x="1879625" y="4077140"/>
          <a:ext cx="2075991" cy="2075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 dirty="0" err="1" smtClean="0"/>
            <a:t>Policy</a:t>
          </a:r>
          <a:endParaRPr lang="cs-CZ" sz="3900" kern="1200" dirty="0"/>
        </a:p>
      </dsp:txBody>
      <dsp:txXfrm>
        <a:off x="2183647" y="4381162"/>
        <a:ext cx="1467947" cy="1467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F3E49-3FAC-4937-B1C8-00B286F667F2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9D4A7-F213-4ED8-97EB-CE7FE1D05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605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51A1898-143A-43A5-A81F-FAC77E0A9515}" type="slidenum">
              <a:rPr lang="cs-CZ" altLang="cs-CZ"/>
              <a:pPr eaLnBrk="1" hangingPunct="1"/>
              <a:t>8</a:t>
            </a:fld>
            <a:endParaRPr lang="cs-CZ" alt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427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EF8E455-39F4-4FAD-B8AD-B834BED0A967}" type="slidenum">
              <a:rPr lang="cs-CZ" altLang="cs-CZ"/>
              <a:pPr eaLnBrk="1" hangingPunct="1"/>
              <a:t>19</a:t>
            </a:fld>
            <a:endParaRPr lang="cs-CZ" altLang="cs-CZ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087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4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2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18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3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4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0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28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91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23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ABD79-5BB2-4077-8531-6562F388C255}" type="datetimeFigureOut">
              <a:rPr lang="cs-CZ" smtClean="0"/>
              <a:t>12.10.2016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632C1-7969-49E5-9AA9-28779E9227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Pojem politika II.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446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Eastonovo</a:t>
            </a:r>
            <a:r>
              <a:rPr lang="cs-CZ" altLang="cs-CZ" dirty="0"/>
              <a:t> pojetí pol.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1498600"/>
            <a:ext cx="10464800" cy="5075238"/>
          </a:xfrm>
        </p:spPr>
        <p:txBody>
          <a:bodyPr>
            <a:normAutofit/>
          </a:bodyPr>
          <a:lstStyle/>
          <a:p>
            <a:pPr marL="623887" indent="-514350">
              <a:buFont typeface="+mj-lt"/>
              <a:buAutoNum type="arabicPeriod" startAt="2"/>
            </a:pPr>
            <a:r>
              <a:rPr lang="cs-CZ" sz="3000" dirty="0"/>
              <a:t>Odlišení </a:t>
            </a:r>
            <a:r>
              <a:rPr lang="cs-CZ" sz="3000" i="1" dirty="0"/>
              <a:t>politických</a:t>
            </a:r>
            <a:r>
              <a:rPr lang="cs-CZ" sz="3000" dirty="0"/>
              <a:t> interakcí</a:t>
            </a:r>
          </a:p>
          <a:p>
            <a:pPr lvl="1"/>
            <a:r>
              <a:rPr lang="cs-CZ" sz="3000" dirty="0"/>
              <a:t>Pol. interakce jen jedním typem sociálních interakcí</a:t>
            </a:r>
          </a:p>
          <a:p>
            <a:pPr lvl="1"/>
            <a:r>
              <a:rPr lang="cs-CZ" sz="3000" dirty="0"/>
              <a:t>Orientovány na „závaznou nebo autoritativní alokaci hodnot ve společnosti“ (</a:t>
            </a:r>
            <a:r>
              <a:rPr lang="cs-CZ" sz="3000" i="1" dirty="0" err="1"/>
              <a:t>binding</a:t>
            </a:r>
            <a:r>
              <a:rPr lang="cs-CZ" sz="3000" i="1" dirty="0"/>
              <a:t> </a:t>
            </a:r>
            <a:r>
              <a:rPr lang="cs-CZ" sz="3000" i="1" dirty="0" err="1"/>
              <a:t>or</a:t>
            </a:r>
            <a:r>
              <a:rPr lang="cs-CZ" sz="3000" i="1" dirty="0"/>
              <a:t> </a:t>
            </a:r>
            <a:r>
              <a:rPr lang="cs-CZ" sz="3000" i="1" dirty="0" err="1"/>
              <a:t>authoritative</a:t>
            </a:r>
            <a:r>
              <a:rPr lang="cs-CZ" sz="3000" i="1" dirty="0"/>
              <a:t> </a:t>
            </a:r>
            <a:r>
              <a:rPr lang="cs-CZ" sz="3000" i="1" dirty="0" err="1"/>
              <a:t>allocation</a:t>
            </a:r>
            <a:r>
              <a:rPr lang="cs-CZ" sz="3000" i="1" dirty="0"/>
              <a:t> </a:t>
            </a:r>
            <a:r>
              <a:rPr lang="cs-CZ" sz="3000" i="1" dirty="0" err="1"/>
              <a:t>of</a:t>
            </a:r>
            <a:r>
              <a:rPr lang="cs-CZ" sz="3000" i="1" dirty="0"/>
              <a:t> </a:t>
            </a:r>
            <a:r>
              <a:rPr lang="cs-CZ" sz="3000" i="1" dirty="0" err="1"/>
              <a:t>values</a:t>
            </a:r>
            <a:r>
              <a:rPr lang="cs-CZ" sz="3000" i="1" dirty="0"/>
              <a:t> to society</a:t>
            </a:r>
            <a:r>
              <a:rPr lang="cs-CZ" sz="3000" dirty="0"/>
              <a:t>)</a:t>
            </a:r>
          </a:p>
          <a:p>
            <a:pPr lvl="1"/>
            <a:r>
              <a:rPr lang="cs-CZ" sz="3000" dirty="0"/>
              <a:t> politický systém = sada interakcí, odlišitelných od ostatního sociálního chování, prostřednictvím kterých dochází k autoritativnímu rozdělování hodnot pro společnost</a:t>
            </a:r>
          </a:p>
          <a:p>
            <a:pPr lvl="1"/>
            <a:r>
              <a:rPr lang="cs-CZ" sz="3000" dirty="0"/>
              <a:t>Pol. systém jako „analytický systém“ (</a:t>
            </a:r>
            <a:r>
              <a:rPr lang="cs-CZ" sz="3000" dirty="0" err="1"/>
              <a:t>vs</a:t>
            </a:r>
            <a:r>
              <a:rPr lang="cs-CZ" sz="3000" dirty="0"/>
              <a:t> přirozený/členský systém) – politické role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7248128" y="3861048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424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Eastonovo</a:t>
            </a:r>
            <a:r>
              <a:rPr lang="cs-CZ" altLang="cs-CZ" dirty="0"/>
              <a:t> pojetí pol.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1690688"/>
            <a:ext cx="9836596" cy="4883150"/>
          </a:xfrm>
        </p:spPr>
        <p:txBody>
          <a:bodyPr/>
          <a:lstStyle/>
          <a:p>
            <a:pPr marL="623887" indent="-514350">
              <a:buFont typeface="+mj-lt"/>
              <a:buAutoNum type="arabicPeriod" startAt="3"/>
            </a:pPr>
            <a:r>
              <a:rPr lang="cs-CZ" sz="2400" dirty="0"/>
              <a:t>Politický systém jako součást společnosti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Funkce </a:t>
            </a:r>
            <a:r>
              <a:rPr lang="cs-CZ" dirty="0"/>
              <a:t>PS – autoritativní alokace hodnot </a:t>
            </a:r>
            <a:r>
              <a:rPr lang="cs-CZ" i="1" dirty="0"/>
              <a:t>ve společnosti</a:t>
            </a:r>
          </a:p>
          <a:p>
            <a:pPr lvl="1"/>
            <a:r>
              <a:rPr lang="cs-CZ" dirty="0"/>
              <a:t>Ovlivňování podoby společnosti, ovlivňován společností, která je nejdůležitější součástí </a:t>
            </a:r>
            <a:r>
              <a:rPr lang="cs-CZ" i="1" dirty="0"/>
              <a:t>okolí </a:t>
            </a:r>
            <a:r>
              <a:rPr lang="cs-CZ" dirty="0"/>
              <a:t>(</a:t>
            </a:r>
            <a:r>
              <a:rPr lang="cs-CZ" i="1" dirty="0" err="1"/>
              <a:t>environment</a:t>
            </a:r>
            <a:r>
              <a:rPr lang="cs-CZ" dirty="0"/>
              <a:t>) PS – otevřený systém</a:t>
            </a:r>
          </a:p>
          <a:p>
            <a:pPr lvl="1"/>
            <a:r>
              <a:rPr lang="cs-CZ" dirty="0"/>
              <a:t>Typy okolí politického systému:</a:t>
            </a:r>
          </a:p>
          <a:p>
            <a:pPr lvl="1"/>
            <a:r>
              <a:rPr lang="cs-CZ" dirty="0" err="1"/>
              <a:t>Vnitrospolečenské</a:t>
            </a:r>
            <a:r>
              <a:rPr lang="cs-CZ" dirty="0"/>
              <a:t> (</a:t>
            </a:r>
            <a:r>
              <a:rPr lang="cs-CZ" i="1" dirty="0" err="1"/>
              <a:t>intrasocietal</a:t>
            </a:r>
            <a:r>
              <a:rPr lang="cs-CZ" dirty="0"/>
              <a:t>) – ekonomika, živ. prostředí</a:t>
            </a:r>
          </a:p>
          <a:p>
            <a:pPr lvl="1"/>
            <a:r>
              <a:rPr lang="cs-CZ" dirty="0" err="1"/>
              <a:t>Vněspolečenské</a:t>
            </a:r>
            <a:r>
              <a:rPr lang="cs-CZ" dirty="0"/>
              <a:t> – ostatní politické systémy, mez. organizace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180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Fungování politického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politické systémy přežívají?</a:t>
            </a:r>
          </a:p>
          <a:p>
            <a:endParaRPr lang="cs-CZ" dirty="0"/>
          </a:p>
          <a:p>
            <a:r>
              <a:rPr lang="cs-CZ" dirty="0"/>
              <a:t>Nutnost udržet si schopnost autoritativně rozdělovat hodnoty ve společnosti v kontextu tlaku okolí</a:t>
            </a:r>
          </a:p>
          <a:p>
            <a:endParaRPr lang="cs-CZ" dirty="0"/>
          </a:p>
          <a:p>
            <a:r>
              <a:rPr lang="cs-CZ" dirty="0"/>
              <a:t>Podoba vazby okolí a politického systému podmínkou přetrvání politického systému</a:t>
            </a:r>
          </a:p>
          <a:p>
            <a:endParaRPr lang="cs-CZ" dirty="0"/>
          </a:p>
          <a:p>
            <a:r>
              <a:rPr lang="cs-CZ" i="1" dirty="0"/>
              <a:t>Persistence </a:t>
            </a:r>
            <a:r>
              <a:rPr lang="cs-CZ" i="1" dirty="0" err="1"/>
              <a:t>through</a:t>
            </a:r>
            <a:r>
              <a:rPr lang="cs-CZ" i="1" dirty="0"/>
              <a:t> </a:t>
            </a:r>
            <a:r>
              <a:rPr lang="cs-CZ" i="1" dirty="0" err="1"/>
              <a:t>change</a:t>
            </a:r>
            <a:endParaRPr lang="cs-CZ" i="1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92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Vztah PS a jeho okolí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Vstupy (</a:t>
            </a:r>
            <a:r>
              <a:rPr lang="cs-CZ" altLang="cs-CZ" sz="2600" i="1" dirty="0" err="1"/>
              <a:t>inputs</a:t>
            </a:r>
            <a:r>
              <a:rPr lang="cs-CZ" altLang="cs-CZ" sz="2600" dirty="0"/>
              <a:t>):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Požadavky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Podpora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Výstupy (</a:t>
            </a:r>
            <a:r>
              <a:rPr lang="cs-CZ" altLang="cs-CZ" sz="2600" i="1" dirty="0" err="1"/>
              <a:t>outputs</a:t>
            </a:r>
            <a:r>
              <a:rPr lang="cs-CZ" altLang="cs-CZ" sz="2600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Zpětná vazba (</a:t>
            </a:r>
            <a:r>
              <a:rPr lang="cs-CZ" altLang="cs-CZ" sz="2600" i="1" dirty="0"/>
              <a:t>feedback</a:t>
            </a:r>
            <a:r>
              <a:rPr lang="cs-CZ" altLang="cs-CZ" sz="2600" dirty="0"/>
              <a:t>)</a:t>
            </a:r>
          </a:p>
          <a:p>
            <a:pPr eaLnBrk="1" hangingPunct="1">
              <a:lnSpc>
                <a:spcPct val="90000"/>
              </a:lnSpc>
            </a:pPr>
            <a:endParaRPr lang="cs-CZ" altLang="cs-CZ" sz="2600" i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600" i="1" dirty="0"/>
              <a:t>„</a:t>
            </a:r>
            <a:r>
              <a:rPr lang="cs-CZ" altLang="cs-CZ" sz="2600" i="1" dirty="0" err="1"/>
              <a:t>simplified</a:t>
            </a:r>
            <a:r>
              <a:rPr lang="cs-CZ" altLang="cs-CZ" sz="2600" i="1" dirty="0"/>
              <a:t> model </a:t>
            </a:r>
            <a:r>
              <a:rPr lang="cs-CZ" altLang="cs-CZ" sz="2600" i="1" dirty="0" err="1"/>
              <a:t>of</a:t>
            </a:r>
            <a:r>
              <a:rPr lang="cs-CZ" altLang="cs-CZ" sz="2600" i="1" dirty="0"/>
              <a:t> </a:t>
            </a:r>
            <a:r>
              <a:rPr lang="cs-CZ" altLang="cs-CZ" sz="2600" i="1" dirty="0" err="1"/>
              <a:t>political</a:t>
            </a:r>
            <a:r>
              <a:rPr lang="cs-CZ" altLang="cs-CZ" sz="2600" i="1" dirty="0"/>
              <a:t> </a:t>
            </a:r>
            <a:r>
              <a:rPr lang="cs-CZ" altLang="cs-CZ" sz="2600" i="1" dirty="0" err="1"/>
              <a:t>system</a:t>
            </a:r>
            <a:r>
              <a:rPr lang="cs-CZ" altLang="cs-CZ" sz="2600" i="1" dirty="0"/>
              <a:t>“ – </a:t>
            </a:r>
            <a:r>
              <a:rPr lang="cs-CZ" altLang="cs-CZ" sz="2600" dirty="0"/>
              <a:t>tzv. „input – output model“</a:t>
            </a:r>
          </a:p>
          <a:p>
            <a:pPr eaLnBrk="1" hangingPunct="1">
              <a:lnSpc>
                <a:spcPct val="90000"/>
              </a:lnSpc>
            </a:pPr>
            <a:endParaRPr lang="cs-CZ" altLang="cs-CZ" sz="2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2600" dirty="0"/>
              <a:t>Rozhodující triáda: input – </a:t>
            </a:r>
            <a:r>
              <a:rPr lang="cs-CZ" altLang="cs-CZ" sz="2600" b="1" dirty="0" err="1"/>
              <a:t>conversion</a:t>
            </a:r>
            <a:r>
              <a:rPr lang="cs-CZ" altLang="cs-CZ" sz="2600" b="1" dirty="0"/>
              <a:t> </a:t>
            </a:r>
            <a:r>
              <a:rPr lang="cs-CZ" altLang="cs-CZ" sz="2600" dirty="0"/>
              <a:t>(</a:t>
            </a:r>
            <a:r>
              <a:rPr lang="cs-CZ" altLang="cs-CZ" sz="2600" dirty="0" err="1"/>
              <a:t>political</a:t>
            </a:r>
            <a:r>
              <a:rPr lang="cs-CZ" altLang="cs-CZ" sz="2600" dirty="0"/>
              <a:t> </a:t>
            </a:r>
            <a:r>
              <a:rPr lang="cs-CZ" altLang="cs-CZ" sz="2600" dirty="0" err="1"/>
              <a:t>system</a:t>
            </a:r>
            <a:r>
              <a:rPr lang="cs-CZ" altLang="cs-CZ" sz="2600" dirty="0"/>
              <a:t>, </a:t>
            </a:r>
            <a:r>
              <a:rPr lang="cs-CZ" altLang="cs-CZ" sz="2600" dirty="0" err="1"/>
              <a:t>processes</a:t>
            </a:r>
            <a:r>
              <a:rPr lang="cs-CZ" altLang="cs-CZ" sz="2600" dirty="0"/>
              <a:t>) – output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369002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1192213" y="384175"/>
            <a:ext cx="8229600" cy="1066800"/>
          </a:xfrm>
        </p:spPr>
        <p:txBody>
          <a:bodyPr/>
          <a:lstStyle/>
          <a:p>
            <a:pPr eaLnBrk="1" hangingPunct="1"/>
            <a:r>
              <a:rPr lang="cs-CZ" altLang="cs-CZ" smtClean="0"/>
              <a:t>Vstupy (</a:t>
            </a:r>
            <a:r>
              <a:rPr lang="cs-CZ" altLang="cs-CZ" i="1" smtClean="0"/>
              <a:t>inputs</a:t>
            </a:r>
            <a:r>
              <a:rPr lang="cs-CZ" altLang="cs-CZ" smtClean="0"/>
              <a:t>)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cs-CZ" sz="2400" b="1" dirty="0"/>
              <a:t>Požadavky </a:t>
            </a:r>
            <a:r>
              <a:rPr lang="cs-CZ" sz="2400" dirty="0"/>
              <a:t>(</a:t>
            </a:r>
            <a:r>
              <a:rPr lang="cs-CZ" sz="2400" i="1" dirty="0" err="1"/>
              <a:t>demands</a:t>
            </a:r>
            <a:r>
              <a:rPr lang="cs-CZ" sz="2400" dirty="0"/>
              <a:t>) – žádosti o závazné rozhodnutí </a:t>
            </a:r>
            <a:r>
              <a:rPr lang="cs-CZ" sz="2400" dirty="0" err="1"/>
              <a:t>autoritat</a:t>
            </a:r>
            <a:r>
              <a:rPr lang="cs-CZ" sz="2400" dirty="0"/>
              <a:t> (</a:t>
            </a:r>
            <a:r>
              <a:rPr lang="cs-CZ" sz="2400" dirty="0" err="1"/>
              <a:t>vs</a:t>
            </a:r>
            <a:r>
              <a:rPr lang="cs-CZ" sz="2400" dirty="0"/>
              <a:t> </a:t>
            </a:r>
            <a:r>
              <a:rPr lang="cs-CZ" sz="2400" i="1" dirty="0" err="1"/>
              <a:t>wants</a:t>
            </a:r>
            <a:r>
              <a:rPr lang="cs-CZ" sz="2400" dirty="0"/>
              <a:t>)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/>
              <a:t>Dva typy požadavků:</a:t>
            </a:r>
          </a:p>
          <a:p>
            <a:pPr marL="658368" lvl="1" indent="-246888">
              <a:buFont typeface="Georgia"/>
              <a:buChar char="▫"/>
              <a:defRPr/>
            </a:pPr>
            <a:r>
              <a:rPr lang="cs-CZ" dirty="0" err="1"/>
              <a:t>Vněsystémové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external</a:t>
            </a:r>
            <a:r>
              <a:rPr lang="cs-CZ" i="1" dirty="0"/>
              <a:t> </a:t>
            </a:r>
            <a:r>
              <a:rPr lang="cs-CZ" i="1" dirty="0" err="1"/>
              <a:t>inputs</a:t>
            </a:r>
            <a:r>
              <a:rPr lang="cs-CZ" dirty="0"/>
              <a:t>)</a:t>
            </a:r>
            <a:r>
              <a:rPr lang="cs-CZ" i="1" dirty="0"/>
              <a:t>–</a:t>
            </a:r>
            <a:r>
              <a:rPr lang="cs-CZ" dirty="0"/>
              <a:t> okolí PS (životní prostřední, kultura, ekonomie…)</a:t>
            </a:r>
          </a:p>
          <a:p>
            <a:pPr marL="658368" lvl="1" indent="-246888">
              <a:buFont typeface="Georgia"/>
              <a:buChar char="▫"/>
              <a:defRPr/>
            </a:pPr>
            <a:r>
              <a:rPr lang="cs-CZ" dirty="0" err="1"/>
              <a:t>Vnitrosystémové</a:t>
            </a:r>
            <a:r>
              <a:rPr lang="cs-CZ" dirty="0"/>
              <a:t> (</a:t>
            </a:r>
            <a:r>
              <a:rPr lang="cs-CZ" i="1" dirty="0" err="1"/>
              <a:t>withinputs</a:t>
            </a:r>
            <a:r>
              <a:rPr lang="cs-CZ" dirty="0"/>
              <a:t>) – pramení z vývoje uvnitř PS, nikoli požadavky </a:t>
            </a:r>
            <a:r>
              <a:rPr lang="cs-CZ" i="1" dirty="0" err="1"/>
              <a:t>sensu</a:t>
            </a:r>
            <a:r>
              <a:rPr lang="cs-CZ" i="1" dirty="0"/>
              <a:t> </a:t>
            </a:r>
            <a:r>
              <a:rPr lang="cs-CZ" i="1" dirty="0" err="1"/>
              <a:t>stricto</a:t>
            </a:r>
            <a:r>
              <a:rPr lang="cs-CZ" dirty="0"/>
              <a:t>, např. otázka rovné reprezentace (volební obvody), ústavní reforma</a:t>
            </a:r>
          </a:p>
          <a:p>
            <a:pPr marL="366268" indent="-246888">
              <a:buFont typeface="Georgia"/>
              <a:buChar char="▫"/>
              <a:defRPr/>
            </a:pPr>
            <a:r>
              <a:rPr lang="cs-CZ" dirty="0" smtClean="0"/>
              <a:t> </a:t>
            </a:r>
            <a:r>
              <a:rPr lang="cs-CZ" sz="2400" dirty="0"/>
              <a:t>Základem fungování PS </a:t>
            </a:r>
            <a:r>
              <a:rPr lang="cs-CZ" sz="2400" i="1" dirty="0"/>
              <a:t>(</a:t>
            </a:r>
            <a:r>
              <a:rPr lang="cs-CZ" sz="2400" i="1" dirty="0" err="1"/>
              <a:t>flesh</a:t>
            </a:r>
            <a:r>
              <a:rPr lang="cs-CZ" sz="2400" i="1" dirty="0"/>
              <a:t> and </a:t>
            </a:r>
            <a:r>
              <a:rPr lang="cs-CZ" sz="2400" i="1" dirty="0" err="1"/>
              <a:t>blood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</a:t>
            </a:r>
            <a:r>
              <a:rPr lang="cs-CZ" sz="2400" i="1" dirty="0" err="1"/>
              <a:t>politics</a:t>
            </a:r>
            <a:r>
              <a:rPr lang="cs-CZ" sz="2400" dirty="0"/>
              <a:t>), ale též tlaku – přetížení na vstupu (</a:t>
            </a:r>
            <a:r>
              <a:rPr lang="cs-CZ" sz="2400" i="1" dirty="0" err="1"/>
              <a:t>demand</a:t>
            </a:r>
            <a:r>
              <a:rPr lang="cs-CZ" sz="2400" i="1" dirty="0"/>
              <a:t> input </a:t>
            </a:r>
            <a:r>
              <a:rPr lang="cs-CZ" sz="2400" i="1" dirty="0" err="1"/>
              <a:t>overload</a:t>
            </a:r>
            <a:r>
              <a:rPr lang="cs-CZ" sz="2400" i="1" dirty="0"/>
              <a:t>, </a:t>
            </a:r>
            <a:r>
              <a:rPr lang="cs-CZ" sz="2400" i="1" dirty="0" err="1"/>
              <a:t>content</a:t>
            </a:r>
            <a:r>
              <a:rPr lang="cs-CZ" sz="2400" i="1" dirty="0"/>
              <a:t> stress</a:t>
            </a:r>
            <a:r>
              <a:rPr lang="cs-CZ" sz="2400" dirty="0"/>
              <a:t>), možné ohrožení fungování politického systému</a:t>
            </a:r>
            <a:r>
              <a:rPr lang="cs-CZ" sz="2400" i="1" dirty="0"/>
              <a:t> 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577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1179513" y="184150"/>
            <a:ext cx="8229600" cy="10668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Vstupy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3600" y="1341439"/>
            <a:ext cx="10033000" cy="5400675"/>
          </a:xfrm>
        </p:spPr>
        <p:txBody>
          <a:bodyPr>
            <a:noAutofit/>
          </a:bodyPr>
          <a:lstStyle/>
          <a:p>
            <a:pPr marL="365760" indent="-256032">
              <a:buClr>
                <a:schemeClr val="accent3"/>
              </a:buClr>
              <a:buNone/>
              <a:defRPr/>
            </a:pPr>
            <a:r>
              <a:rPr lang="cs-CZ" sz="2400" b="1" dirty="0"/>
              <a:t>Podpora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/>
              <a:t>Pozitivní nebo negativní postoje k politickému systému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/>
              <a:t>Klíčová pro přežití politického  systému (</a:t>
            </a:r>
            <a:r>
              <a:rPr lang="cs-CZ" sz="2400" i="1" dirty="0"/>
              <a:t>stress </a:t>
            </a:r>
            <a:r>
              <a:rPr lang="cs-CZ" sz="2400" i="1" dirty="0" err="1"/>
              <a:t>through</a:t>
            </a:r>
            <a:r>
              <a:rPr lang="cs-CZ" sz="2400" i="1" dirty="0"/>
              <a:t> </a:t>
            </a:r>
            <a:r>
              <a:rPr lang="cs-CZ" sz="2400" i="1" dirty="0" err="1"/>
              <a:t>the</a:t>
            </a:r>
            <a:r>
              <a:rPr lang="cs-CZ" sz="2400" i="1" dirty="0"/>
              <a:t> </a:t>
            </a:r>
            <a:r>
              <a:rPr lang="cs-CZ" sz="2400" i="1" dirty="0" err="1"/>
              <a:t>erosion</a:t>
            </a:r>
            <a:r>
              <a:rPr lang="cs-CZ" sz="2400" i="1" dirty="0"/>
              <a:t> </a:t>
            </a:r>
            <a:r>
              <a:rPr lang="cs-CZ" sz="2400" i="1" dirty="0" err="1"/>
              <a:t>of</a:t>
            </a:r>
            <a:r>
              <a:rPr lang="cs-CZ" sz="2400" i="1" dirty="0"/>
              <a:t> support</a:t>
            </a:r>
            <a:r>
              <a:rPr lang="cs-CZ" sz="2400" dirty="0"/>
              <a:t>)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/>
              <a:t>Tři objekty podpory – </a:t>
            </a:r>
            <a:r>
              <a:rPr lang="cs-CZ" sz="2400" dirty="0" err="1"/>
              <a:t>pol</a:t>
            </a:r>
            <a:r>
              <a:rPr lang="cs-CZ" sz="2400" dirty="0"/>
              <a:t>. komunita, režim, vláda</a:t>
            </a:r>
          </a:p>
          <a:p>
            <a:pPr marL="658368" lvl="1" indent="-246888">
              <a:buFont typeface="Georgia"/>
              <a:buChar char="▫"/>
              <a:defRPr/>
            </a:pPr>
            <a:r>
              <a:rPr lang="cs-CZ" i="1" dirty="0"/>
              <a:t>Politická komunita </a:t>
            </a:r>
            <a:r>
              <a:rPr lang="cs-CZ" dirty="0"/>
              <a:t>– vědomí a vůle k sounáležitosti </a:t>
            </a:r>
            <a:r>
              <a:rPr lang="cs-CZ" i="1" dirty="0"/>
              <a:t>Režim </a:t>
            </a:r>
            <a:r>
              <a:rPr lang="cs-CZ" dirty="0"/>
              <a:t>– „</a:t>
            </a:r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game“, pravidla, normy, struktury rozhodování</a:t>
            </a:r>
          </a:p>
          <a:p>
            <a:pPr marL="658368" lvl="1" indent="-246888">
              <a:buFont typeface="Georgia"/>
              <a:buChar char="▫"/>
              <a:defRPr/>
            </a:pPr>
            <a:r>
              <a:rPr lang="cs-CZ" i="1" dirty="0"/>
              <a:t>Vláda </a:t>
            </a:r>
            <a:r>
              <a:rPr lang="cs-CZ" dirty="0"/>
              <a:t>–konkrétní rozhodující aktéři</a:t>
            </a:r>
          </a:p>
          <a:p>
            <a:pPr marL="658368" lvl="1" indent="-246888">
              <a:buFont typeface="Georgia"/>
              <a:buChar char="▫"/>
              <a:defRPr/>
            </a:pPr>
            <a:r>
              <a:rPr lang="cs-CZ" dirty="0"/>
              <a:t>Mohou, ale nemusí být na sobě nezávislé</a:t>
            </a:r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/>
              <a:t>Mechanismus podpory – výstupy reagující na požadavky, politizace (politická socializace, učení se „správných“ postojů)</a:t>
            </a:r>
          </a:p>
        </p:txBody>
      </p:sp>
    </p:spTree>
    <p:extLst>
      <p:ext uri="{BB962C8B-B14F-4D97-AF65-F5344CB8AC3E}">
        <p14:creationId xmlns:p14="http://schemas.microsoft.com/office/powerpoint/2010/main" val="641955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Rozptýlená (</a:t>
            </a:r>
            <a:r>
              <a:rPr lang="cs-CZ" sz="3600" i="1" dirty="0" err="1"/>
              <a:t>diffuse</a:t>
            </a:r>
            <a:r>
              <a:rPr lang="cs-CZ" sz="3600" dirty="0"/>
              <a:t>) a specifická (</a:t>
            </a:r>
            <a:r>
              <a:rPr lang="cs-CZ" sz="3600" i="1" dirty="0" err="1"/>
              <a:t>specific</a:t>
            </a:r>
            <a:r>
              <a:rPr lang="cs-CZ" sz="3600" dirty="0"/>
              <a:t>) podpora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Specifická podpora </a:t>
            </a:r>
            <a:r>
              <a:rPr lang="cs-CZ" dirty="0"/>
              <a:t>– výkon systému, vztaženo k výstupům, konkrétní autority/osoby, hodnocení užitku, instrumentální postoj </a:t>
            </a:r>
          </a:p>
          <a:p>
            <a:r>
              <a:rPr lang="cs-CZ" b="1" dirty="0"/>
              <a:t>Rozptýlená podpora </a:t>
            </a:r>
            <a:r>
              <a:rPr lang="cs-CZ" dirty="0"/>
              <a:t>– relativně nezávislá na výstupech</a:t>
            </a:r>
          </a:p>
          <a:p>
            <a:r>
              <a:rPr lang="cs-CZ" dirty="0"/>
              <a:t>režim, politická komunita, částečně i autority, méně náchylná ke změně</a:t>
            </a:r>
          </a:p>
          <a:p>
            <a:r>
              <a:rPr lang="cs-CZ" dirty="0"/>
              <a:t>Umožňuje tolerovat neschopnost systému reagovat na požadavky – klíčová pro přežití systému (komunita)</a:t>
            </a:r>
          </a:p>
          <a:p>
            <a:r>
              <a:rPr lang="cs-CZ" dirty="0"/>
              <a:t>Důvěra (</a:t>
            </a:r>
            <a:r>
              <a:rPr lang="cs-CZ" i="1" dirty="0"/>
              <a:t>trust</a:t>
            </a:r>
            <a:r>
              <a:rPr lang="cs-CZ" dirty="0"/>
              <a:t>) a legitimita (</a:t>
            </a:r>
            <a:r>
              <a:rPr lang="cs-CZ" i="1" dirty="0"/>
              <a:t>legitimity</a:t>
            </a:r>
            <a:r>
              <a:rPr lang="cs-CZ" dirty="0"/>
              <a:t>)</a:t>
            </a:r>
          </a:p>
          <a:p>
            <a:r>
              <a:rPr lang="cs-CZ" dirty="0"/>
              <a:t>Zdroje – politická socializace a přímá zkušenost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091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Výstupy (</a:t>
            </a:r>
            <a:r>
              <a:rPr lang="cs-CZ" altLang="cs-CZ" i="1" dirty="0" err="1" smtClean="0"/>
              <a:t>outputs</a:t>
            </a:r>
            <a:r>
              <a:rPr lang="cs-CZ" altLang="cs-CZ" dirty="0" smtClean="0"/>
              <a:t>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Autoritativní alokace zdrojů – klíčová role původce rozhodnutí</a:t>
            </a:r>
          </a:p>
          <a:p>
            <a:pPr eaLnBrk="1" hangingPunct="1"/>
            <a:r>
              <a:rPr lang="cs-CZ" altLang="cs-CZ" sz="2400" dirty="0"/>
              <a:t>Politická rozhodnutí (a jejich implementace) ovlivňující fungování okolí systému nebo systému samotného</a:t>
            </a:r>
          </a:p>
          <a:p>
            <a:pPr eaLnBrk="1" hangingPunct="1"/>
            <a:r>
              <a:rPr lang="cs-CZ" altLang="cs-CZ" sz="2400" dirty="0"/>
              <a:t>Interakce PS a okolí, resp. reakce na požadavky</a:t>
            </a:r>
          </a:p>
          <a:p>
            <a:pPr eaLnBrk="1" hangingPunct="1"/>
            <a:r>
              <a:rPr lang="cs-CZ" altLang="cs-CZ" sz="2400" dirty="0"/>
              <a:t>Typy: </a:t>
            </a:r>
          </a:p>
          <a:p>
            <a:pPr eaLnBrk="1" hangingPunct="1"/>
            <a:r>
              <a:rPr lang="cs-CZ" altLang="cs-CZ" sz="2400" dirty="0" err="1"/>
              <a:t>Outputs</a:t>
            </a:r>
            <a:r>
              <a:rPr lang="cs-CZ" altLang="cs-CZ" sz="2400" dirty="0"/>
              <a:t> vs. </a:t>
            </a:r>
            <a:r>
              <a:rPr lang="cs-CZ" altLang="cs-CZ" sz="2400" dirty="0" err="1"/>
              <a:t>outcomes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Autoritativní a přidružené (</a:t>
            </a:r>
            <a:r>
              <a:rPr lang="cs-CZ" altLang="cs-CZ" sz="2400" i="1" dirty="0" err="1"/>
              <a:t>associated</a:t>
            </a:r>
            <a:r>
              <a:rPr lang="cs-CZ" altLang="cs-CZ" sz="2400" dirty="0"/>
              <a:t>) výstupy – přidružené doprovázení autoritativní (prohlášení, návrhy, odůvodnění, …)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3491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Zpětná vazba (</a:t>
            </a:r>
            <a:r>
              <a:rPr lang="cs-CZ" altLang="cs-CZ" i="1" smtClean="0"/>
              <a:t>feedback</a:t>
            </a:r>
            <a:r>
              <a:rPr lang="cs-CZ" altLang="cs-CZ" smtClean="0"/>
              <a:t>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Informace okolí směřovaná k PS o realizovaném výstupu</a:t>
            </a:r>
          </a:p>
          <a:p>
            <a:pPr eaLnBrk="1" hangingPunct="1"/>
            <a:r>
              <a:rPr lang="cs-CZ" altLang="cs-CZ" sz="2400" dirty="0"/>
              <a:t>Reakce okolí na výstupy</a:t>
            </a:r>
          </a:p>
          <a:p>
            <a:pPr eaLnBrk="1" hangingPunct="1"/>
            <a:r>
              <a:rPr lang="cs-CZ" altLang="cs-CZ" sz="2400" dirty="0"/>
              <a:t>Nutná pro přežití systému</a:t>
            </a:r>
          </a:p>
          <a:p>
            <a:pPr eaLnBrk="1" hangingPunct="1"/>
            <a:r>
              <a:rPr lang="cs-CZ" altLang="cs-CZ" sz="2400" dirty="0"/>
              <a:t>Umožňuje usměrnit budoucí chování na základě minulé zkušenosti</a:t>
            </a:r>
          </a:p>
          <a:p>
            <a:pPr eaLnBrk="1" hangingPunct="1"/>
            <a:r>
              <a:rPr lang="cs-CZ" altLang="cs-CZ" sz="2400" dirty="0"/>
              <a:t>Klíčový prvek teorie založené na interakcích</a:t>
            </a:r>
          </a:p>
          <a:p>
            <a:pPr eaLnBrk="1" hangingPunct="1"/>
            <a:r>
              <a:rPr lang="cs-CZ" altLang="cs-CZ" sz="2400" dirty="0"/>
              <a:t>Stojí na počátku nových vstupů (požadavků, podpory) – „</a:t>
            </a:r>
            <a:r>
              <a:rPr lang="cs-CZ" altLang="cs-CZ" sz="2400" dirty="0" err="1"/>
              <a:t>never-ending</a:t>
            </a:r>
            <a:r>
              <a:rPr lang="cs-CZ" altLang="cs-CZ" sz="2400" dirty="0"/>
              <a:t> story“</a:t>
            </a:r>
          </a:p>
        </p:txBody>
      </p:sp>
    </p:spTree>
    <p:extLst>
      <p:ext uri="{BB962C8B-B14F-4D97-AF65-F5344CB8AC3E}">
        <p14:creationId xmlns:p14="http://schemas.microsoft.com/office/powerpoint/2010/main" val="662022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Zjednodušený model politického systému (</a:t>
            </a:r>
            <a:r>
              <a:rPr lang="cs-CZ" dirty="0" err="1" smtClean="0"/>
              <a:t>Easton</a:t>
            </a:r>
            <a:r>
              <a:rPr lang="cs-CZ" dirty="0" smtClean="0"/>
              <a:t> 1957)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Okolí                                                                                                  Okolí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cs-CZ" altLang="cs-CZ" sz="2000"/>
              <a:t>Vstupy Požadavky                                                               Rozhodnutí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                                            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                                                                                           </a:t>
            </a:r>
          </a:p>
          <a:p>
            <a:pPr eaLnBrk="1" hangingPunct="1">
              <a:buFont typeface="Georgia" panose="02040502050405020303" pitchFamily="18" charset="0"/>
              <a:buNone/>
            </a:pPr>
            <a:r>
              <a:rPr lang="cs-CZ" altLang="cs-CZ" sz="2000"/>
              <a:t>              Podpora                                                                    Výstupy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                                                 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                                       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Okolí                                         Zpětná vazba                                  Okolí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>
              <a:solidFill>
                <a:srgbClr val="FF0000"/>
              </a:solidFill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367214" y="2349501"/>
            <a:ext cx="3527425" cy="2447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/>
              <a:t>Politický systém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3071813" y="40052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9048751" y="4581525"/>
            <a:ext cx="360363" cy="503238"/>
          </a:xfrm>
          <a:prstGeom prst="downArrow">
            <a:avLst>
              <a:gd name="adj1" fmla="val 50000"/>
              <a:gd name="adj2" fmla="val 34912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6456364" y="5157789"/>
            <a:ext cx="1944687" cy="503237"/>
          </a:xfrm>
          <a:prstGeom prst="leftArrow">
            <a:avLst>
              <a:gd name="adj1" fmla="val 50000"/>
              <a:gd name="adj2" fmla="val 96609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3648075" y="5157789"/>
            <a:ext cx="1728788" cy="503237"/>
          </a:xfrm>
          <a:prstGeom prst="leftArrow">
            <a:avLst>
              <a:gd name="adj1" fmla="val 50000"/>
              <a:gd name="adj2" fmla="val 85883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2638427" y="2957512"/>
            <a:ext cx="431800" cy="2087563"/>
          </a:xfrm>
          <a:prstGeom prst="upArrow">
            <a:avLst>
              <a:gd name="adj1" fmla="val 50000"/>
              <a:gd name="adj2" fmla="val 120864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071813" y="31416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7896225" y="40052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7896225" y="31416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22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Marxistické pojetí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Různorodost proudů</a:t>
            </a:r>
          </a:p>
          <a:p>
            <a:endParaRPr lang="cs-CZ" dirty="0" smtClean="0"/>
          </a:p>
          <a:p>
            <a:r>
              <a:rPr lang="cs-CZ" dirty="0" smtClean="0"/>
              <a:t>Materialistická teorie společnosti a dějin</a:t>
            </a:r>
          </a:p>
          <a:p>
            <a:endParaRPr lang="cs-CZ" dirty="0" smtClean="0"/>
          </a:p>
          <a:p>
            <a:r>
              <a:rPr lang="cs-CZ" dirty="0" smtClean="0"/>
              <a:t>Politika jako neautonomní kategorie odvozená ze společensko-ekonomického uspořádání – „Dějiny dosavadních společností jsou dějinami třídních bojů“</a:t>
            </a:r>
          </a:p>
          <a:p>
            <a:endParaRPr lang="cs-CZ" dirty="0" smtClean="0"/>
          </a:p>
          <a:p>
            <a:r>
              <a:rPr lang="cs-CZ" dirty="0" smtClean="0"/>
              <a:t>Definována výrobními poměry a třídními vztahy</a:t>
            </a:r>
          </a:p>
          <a:p>
            <a:endParaRPr lang="cs-CZ" dirty="0" smtClean="0"/>
          </a:p>
          <a:p>
            <a:r>
              <a:rPr lang="cs-CZ" dirty="0" smtClean="0"/>
              <a:t>Obsahem politiky je prosazování zájmů tříd – uvnitř státu (domácí politika) i nad jeho rámec (vztahy mezi státy – zahraniční politika)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850" y="492125"/>
            <a:ext cx="5410150" cy="5651518"/>
          </a:xfrm>
        </p:spPr>
      </p:pic>
    </p:spTree>
    <p:extLst>
      <p:ext uri="{BB962C8B-B14F-4D97-AF65-F5344CB8AC3E}">
        <p14:creationId xmlns:p14="http://schemas.microsoft.com/office/powerpoint/2010/main" val="21730825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Systémová koncepce - shrnutí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Ambiciózní a vlivný teoretický přístup</a:t>
            </a:r>
          </a:p>
          <a:p>
            <a:pPr eaLnBrk="1" hangingPunct="1"/>
            <a:r>
              <a:rPr lang="cs-CZ" altLang="cs-CZ" dirty="0"/>
              <a:t>Pokus o obecnou teorii vysvětlující „politické fungování“ společnosti</a:t>
            </a:r>
          </a:p>
          <a:p>
            <a:pPr eaLnBrk="1" hangingPunct="1"/>
            <a:r>
              <a:rPr lang="cs-CZ" altLang="cs-CZ" dirty="0"/>
              <a:t>Reakce na </a:t>
            </a:r>
            <a:r>
              <a:rPr lang="cs-CZ" altLang="cs-CZ" dirty="0" err="1"/>
              <a:t>institucionalismus</a:t>
            </a:r>
            <a:endParaRPr lang="cs-CZ" altLang="cs-CZ" dirty="0"/>
          </a:p>
          <a:p>
            <a:pPr eaLnBrk="1" hangingPunct="1"/>
            <a:r>
              <a:rPr lang="cs-CZ" altLang="cs-CZ" dirty="0"/>
              <a:t>Východisko pro rozsáhlý empirický výzkum (politická participace, politická kultura, veřejné mínění, změny politických režimů, </a:t>
            </a:r>
            <a:r>
              <a:rPr lang="cs-CZ" altLang="cs-CZ" dirty="0" err="1"/>
              <a:t>policy</a:t>
            </a:r>
            <a:r>
              <a:rPr lang="cs-CZ" altLang="cs-CZ" dirty="0"/>
              <a:t> </a:t>
            </a:r>
            <a:r>
              <a:rPr lang="cs-CZ" altLang="cs-CZ" dirty="0" err="1"/>
              <a:t>analysis</a:t>
            </a:r>
            <a:r>
              <a:rPr lang="cs-CZ" altLang="cs-CZ" dirty="0"/>
              <a:t>, studium volebního chování, demokratická konsolidace…)</a:t>
            </a:r>
          </a:p>
          <a:p>
            <a:pPr eaLnBrk="1" hangingPunct="1"/>
            <a:r>
              <a:rPr lang="cs-CZ" altLang="cs-CZ" dirty="0"/>
              <a:t>Kritika – přílišná obecnost, přílišná abstrakce (jen základní rysy fungování), není </a:t>
            </a:r>
            <a:r>
              <a:rPr lang="cs-CZ" altLang="cs-CZ" i="1" dirty="0"/>
              <a:t>přímo</a:t>
            </a:r>
            <a:r>
              <a:rPr lang="cs-CZ" altLang="cs-CZ" dirty="0"/>
              <a:t> aplikovatelná, </a:t>
            </a:r>
            <a:r>
              <a:rPr lang="cs-CZ" altLang="cs-CZ" dirty="0" err="1"/>
              <a:t>neomarxistická</a:t>
            </a:r>
            <a:r>
              <a:rPr lang="cs-CZ" altLang="cs-CZ" dirty="0"/>
              <a:t> kritika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459755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68900" cy="1325563"/>
          </a:xfrm>
        </p:spPr>
        <p:txBody>
          <a:bodyPr/>
          <a:lstStyle/>
          <a:p>
            <a:r>
              <a:rPr lang="cs-CZ" dirty="0" smtClean="0"/>
              <a:t>Anglický termín politika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"/>
          <a:ext cx="10515600" cy="617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203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515100" cy="407193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200" y="1677924"/>
            <a:ext cx="4191000" cy="518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617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Anglický termín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Polity</a:t>
            </a:r>
            <a:r>
              <a:rPr lang="cs-CZ" dirty="0" smtClean="0"/>
              <a:t> – institucionální nastavení, formální pravidla</a:t>
            </a:r>
          </a:p>
          <a:p>
            <a:endParaRPr lang="cs-CZ" dirty="0"/>
          </a:p>
          <a:p>
            <a:r>
              <a:rPr lang="cs-CZ" b="1" dirty="0" err="1" smtClean="0"/>
              <a:t>Politics</a:t>
            </a:r>
            <a:r>
              <a:rPr lang="cs-CZ" dirty="0" smtClean="0"/>
              <a:t> – procesuální stránka politiky, dynamický aspekt, hledání řešení sporů</a:t>
            </a:r>
          </a:p>
          <a:p>
            <a:endParaRPr lang="cs-CZ" dirty="0"/>
          </a:p>
          <a:p>
            <a:r>
              <a:rPr lang="cs-CZ" b="1" dirty="0" err="1" smtClean="0"/>
              <a:t>Policy</a:t>
            </a:r>
            <a:r>
              <a:rPr lang="cs-CZ" dirty="0" smtClean="0"/>
              <a:t> – obsahová stránka politiky, programy, strategie, cíle, hodnoty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085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Pluralita přístupů k politice</a:t>
            </a:r>
          </a:p>
          <a:p>
            <a:endParaRPr lang="cs-CZ" i="1" dirty="0" smtClean="0"/>
          </a:p>
          <a:p>
            <a:r>
              <a:rPr lang="cs-CZ" i="1" dirty="0" smtClean="0"/>
              <a:t>Primát politiky </a:t>
            </a:r>
            <a:r>
              <a:rPr lang="cs-CZ" dirty="0" smtClean="0"/>
              <a:t>(Aron) – každodenní dopad politiky</a:t>
            </a:r>
          </a:p>
          <a:p>
            <a:endParaRPr lang="cs-CZ" dirty="0" smtClean="0"/>
          </a:p>
          <a:p>
            <a:r>
              <a:rPr lang="cs-CZ" dirty="0" smtClean="0"/>
              <a:t>Klíčové termíny: politika, moc, legitimita, autorita, realistické pojetí politiky, </a:t>
            </a:r>
            <a:r>
              <a:rPr lang="cs-CZ" dirty="0" err="1" smtClean="0"/>
              <a:t>behavioralismus</a:t>
            </a:r>
            <a:r>
              <a:rPr lang="cs-CZ" dirty="0" smtClean="0"/>
              <a:t>, (</a:t>
            </a:r>
            <a:r>
              <a:rPr lang="cs-CZ" dirty="0" err="1" smtClean="0"/>
              <a:t>neo</a:t>
            </a:r>
            <a:r>
              <a:rPr lang="cs-CZ" dirty="0" smtClean="0"/>
              <a:t>)marxismus</a:t>
            </a:r>
          </a:p>
          <a:p>
            <a:endParaRPr lang="cs-CZ" dirty="0"/>
          </a:p>
          <a:p>
            <a:r>
              <a:rPr lang="cs-CZ" dirty="0" smtClean="0"/>
              <a:t>Vícedimenzionální pojem politiky – normativní, objektivní a subjektivní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8900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Marxistické pojetí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Politika „bojem mezi třídami o moc ve státě“ (Lenin)</a:t>
            </a:r>
          </a:p>
          <a:p>
            <a:endParaRPr lang="cs-CZ" dirty="0" smtClean="0"/>
          </a:p>
          <a:p>
            <a:r>
              <a:rPr lang="cs-CZ" dirty="0" smtClean="0"/>
              <a:t>Klíčovým </a:t>
            </a:r>
            <a:r>
              <a:rPr lang="cs-CZ" dirty="0"/>
              <a:t>momentem je konstatování faktu </a:t>
            </a:r>
            <a:r>
              <a:rPr lang="cs-CZ" i="1" dirty="0"/>
              <a:t>společenské nespravedlnosti</a:t>
            </a:r>
            <a:r>
              <a:rPr lang="cs-CZ" dirty="0"/>
              <a:t>, útlaku, vykořisťování dělnické třídy</a:t>
            </a:r>
          </a:p>
          <a:p>
            <a:endParaRPr lang="cs-CZ" dirty="0" smtClean="0"/>
          </a:p>
          <a:p>
            <a:r>
              <a:rPr lang="cs-CZ" dirty="0" smtClean="0"/>
              <a:t>Politika </a:t>
            </a:r>
            <a:r>
              <a:rPr lang="cs-CZ" dirty="0"/>
              <a:t>dělnické třídy – společenský pokrok, osvobození, socialistická/komunistická společnost</a:t>
            </a:r>
          </a:p>
          <a:p>
            <a:endParaRPr lang="cs-CZ" dirty="0" smtClean="0"/>
          </a:p>
          <a:p>
            <a:r>
              <a:rPr lang="cs-CZ" dirty="0" smtClean="0"/>
              <a:t>Prakticko-politický </a:t>
            </a:r>
            <a:r>
              <a:rPr lang="cs-CZ" dirty="0"/>
              <a:t>pojem (především původní pojetí, posun k obecněji vnímanému aktivismu) – návod k jednání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51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Částečné navázání na marxismus</a:t>
            </a:r>
          </a:p>
          <a:p>
            <a:r>
              <a:rPr lang="cs-CZ" dirty="0" smtClean="0"/>
              <a:t>Variace přístupů – feminismus, kritická teorie, konstruktivismus, post-strukturalismus…</a:t>
            </a:r>
          </a:p>
          <a:p>
            <a:r>
              <a:rPr lang="cs-CZ" dirty="0" smtClean="0"/>
              <a:t>Někdy označované jako </a:t>
            </a:r>
            <a:r>
              <a:rPr lang="cs-CZ" dirty="0" err="1" smtClean="0"/>
              <a:t>neomarxistický</a:t>
            </a:r>
            <a:r>
              <a:rPr lang="cs-CZ" dirty="0" smtClean="0"/>
              <a:t> přístup k politice (částečně pejorativní význam)</a:t>
            </a:r>
          </a:p>
          <a:p>
            <a:r>
              <a:rPr lang="cs-CZ" dirty="0" smtClean="0"/>
              <a:t>Kontext 60. let XX. století – „projevily se dosud skrývané společenské protiklady tak otevřeně“</a:t>
            </a:r>
          </a:p>
          <a:p>
            <a:r>
              <a:rPr lang="cs-CZ" dirty="0" smtClean="0"/>
              <a:t>Společná je kritika společenského </a:t>
            </a:r>
            <a:r>
              <a:rPr lang="cs-CZ" dirty="0" err="1" smtClean="0"/>
              <a:t>statu</a:t>
            </a:r>
            <a:r>
              <a:rPr lang="cs-CZ" dirty="0" smtClean="0"/>
              <a:t> quo a obhajoba zájmů některých skupin </a:t>
            </a:r>
          </a:p>
          <a:p>
            <a:r>
              <a:rPr lang="cs-CZ" dirty="0" smtClean="0"/>
              <a:t>Snaha odhalit, analyzovat a </a:t>
            </a:r>
            <a:r>
              <a:rPr lang="cs-CZ" i="1" dirty="0" smtClean="0"/>
              <a:t>změnit </a:t>
            </a:r>
            <a:r>
              <a:rPr lang="cs-CZ" dirty="0" smtClean="0"/>
              <a:t>nerovnosti ve společnosti</a:t>
            </a:r>
          </a:p>
          <a:p>
            <a:r>
              <a:rPr lang="cs-CZ" dirty="0" smtClean="0"/>
              <a:t>Překračují hranice pozitivismu a analýza politika by měla ovlivnit společenské chování (tzv. </a:t>
            </a:r>
            <a:r>
              <a:rPr lang="cs-CZ" dirty="0" err="1" smtClean="0"/>
              <a:t>postpositivismus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7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Empirický (empiricko-analytický) přístup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3200"/>
            <a:ext cx="10515600" cy="5206999"/>
          </a:xfrm>
        </p:spPr>
        <p:txBody>
          <a:bodyPr>
            <a:normAutofit/>
          </a:bodyPr>
          <a:lstStyle/>
          <a:p>
            <a:r>
              <a:rPr lang="cs-CZ" dirty="0" smtClean="0"/>
              <a:t>Počátky též v Řecku (Aristoteles), </a:t>
            </a:r>
            <a:r>
              <a:rPr lang="cs-CZ" dirty="0" err="1" smtClean="0"/>
              <a:t>Montesquieu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Vědomé nahrazení </a:t>
            </a:r>
            <a:r>
              <a:rPr lang="cs-CZ" dirty="0" err="1" smtClean="0"/>
              <a:t>normativity</a:t>
            </a:r>
            <a:r>
              <a:rPr lang="cs-CZ" dirty="0" smtClean="0"/>
              <a:t> objektivními aspekty politiky, které jsou uchopitelné „neutrálními“ nástroji – volání po exaktnosti</a:t>
            </a:r>
          </a:p>
          <a:p>
            <a:r>
              <a:rPr lang="cs-CZ" dirty="0" smtClean="0"/>
              <a:t>Poznatelné „být“ versus žádoucí „má býti“</a:t>
            </a:r>
          </a:p>
          <a:p>
            <a:r>
              <a:rPr lang="cs-CZ" dirty="0" smtClean="0"/>
              <a:t>Zkušenost základem poznání, znalosti</a:t>
            </a:r>
          </a:p>
          <a:p>
            <a:r>
              <a:rPr lang="cs-CZ" dirty="0" smtClean="0"/>
              <a:t>Hodnotová neutralita předpokladem vědeckého poznání</a:t>
            </a:r>
          </a:p>
          <a:p>
            <a:r>
              <a:rPr lang="cs-CZ" dirty="0" smtClean="0"/>
              <a:t>Popis vybraných jevů nebo snaha o vytváření a testování teorií</a:t>
            </a:r>
          </a:p>
          <a:p>
            <a:r>
              <a:rPr lang="cs-CZ" dirty="0" smtClean="0"/>
              <a:t>Příklon k metodám vlastním přírodním vědám (typicky kvantitativní výzkum)</a:t>
            </a:r>
          </a:p>
          <a:p>
            <a:r>
              <a:rPr lang="cs-CZ" dirty="0" smtClean="0"/>
              <a:t>Základ komparativní politologie – termín politický systém („autoritativní rozdělování statků ve společnosti“)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07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Behavioralismus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8900"/>
            <a:ext cx="10515600" cy="5295899"/>
          </a:xfrm>
        </p:spPr>
        <p:txBody>
          <a:bodyPr>
            <a:normAutofit/>
          </a:bodyPr>
          <a:lstStyle/>
          <a:p>
            <a:r>
              <a:rPr lang="cs-CZ" dirty="0" smtClean="0"/>
              <a:t>„vyhrocení“ empiricko-analytického přístupu</a:t>
            </a:r>
          </a:p>
          <a:p>
            <a:r>
              <a:rPr lang="cs-CZ" dirty="0" smtClean="0"/>
              <a:t>Důraz na „vědeckou tradici“ = pozitivismus</a:t>
            </a:r>
          </a:p>
          <a:p>
            <a:r>
              <a:rPr lang="cs-CZ" dirty="0" smtClean="0"/>
              <a:t>Především USA od 50. let</a:t>
            </a:r>
          </a:p>
          <a:p>
            <a:r>
              <a:rPr lang="cs-CZ" dirty="0" smtClean="0"/>
              <a:t>Úzce spojeno se snahou shromáždit a analyzovat „objektivní“ a „kvantifikující“ data pro testování hypotéz</a:t>
            </a:r>
          </a:p>
          <a:p>
            <a:r>
              <a:rPr lang="cs-CZ" dirty="0" smtClean="0"/>
              <a:t>Studium volebního chování (Columbijská škola, Michiganská škola)</a:t>
            </a:r>
          </a:p>
          <a:p>
            <a:r>
              <a:rPr lang="cs-CZ" dirty="0" smtClean="0"/>
              <a:t>D. </a:t>
            </a:r>
            <a:r>
              <a:rPr lang="cs-CZ" dirty="0" err="1" smtClean="0"/>
              <a:t>Easton</a:t>
            </a:r>
            <a:r>
              <a:rPr lang="cs-CZ" dirty="0" smtClean="0"/>
              <a:t>: „</a:t>
            </a:r>
            <a:r>
              <a:rPr lang="en-US" dirty="0" smtClean="0"/>
              <a:t>analytic</a:t>
            </a:r>
            <a:r>
              <a:rPr lang="en-US" dirty="0"/>
              <a:t>, not substantive, general rather than particular, and explanatory rather than ethical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Kritika </a:t>
            </a:r>
            <a:r>
              <a:rPr lang="cs-CZ" dirty="0" err="1" smtClean="0"/>
              <a:t>behavioralismu</a:t>
            </a:r>
            <a:r>
              <a:rPr lang="cs-CZ" dirty="0" smtClean="0"/>
              <a:t> – limitování politologie, odvrácení se od bohaté tradice normativní politologie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955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Systémová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Spojeno s D. </a:t>
            </a:r>
            <a:r>
              <a:rPr lang="cs-CZ" sz="2400" dirty="0" err="1"/>
              <a:t>Eastonem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cs-CZ" sz="2400" dirty="0"/>
              <a:t>Ambice systémové teorie</a:t>
            </a:r>
          </a:p>
          <a:p>
            <a:endParaRPr lang="cs-CZ" sz="2400" dirty="0"/>
          </a:p>
          <a:p>
            <a:r>
              <a:rPr lang="cs-CZ" sz="2400" dirty="0"/>
              <a:t>Reakce na historicismus a „</a:t>
            </a:r>
            <a:r>
              <a:rPr lang="cs-CZ" sz="2400" dirty="0" err="1"/>
              <a:t>hyperfaktualismus</a:t>
            </a:r>
            <a:r>
              <a:rPr lang="cs-CZ" sz="2400" dirty="0"/>
              <a:t>“ politologie</a:t>
            </a:r>
          </a:p>
          <a:p>
            <a:endParaRPr lang="cs-CZ" sz="2400" dirty="0"/>
          </a:p>
          <a:p>
            <a:r>
              <a:rPr lang="cs-CZ" sz="2400" dirty="0"/>
              <a:t>Behaviorální revoluce</a:t>
            </a:r>
          </a:p>
          <a:p>
            <a:endParaRPr lang="cs-CZ" sz="2400" dirty="0"/>
          </a:p>
          <a:p>
            <a:r>
              <a:rPr lang="cs-CZ" sz="2400" dirty="0"/>
              <a:t>Cílem obecná teorie politiky </a:t>
            </a:r>
          </a:p>
        </p:txBody>
      </p:sp>
      <p:pic>
        <p:nvPicPr>
          <p:cNvPr id="4" name="Obrázek 3" descr="d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7" y="1628800"/>
            <a:ext cx="15843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77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 dirty="0"/>
              <a:t>Inspirace pro teorii politického systému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 err="1"/>
              <a:t>Systéma</a:t>
            </a:r>
            <a:r>
              <a:rPr lang="cs-CZ" altLang="cs-CZ" sz="2400" dirty="0"/>
              <a:t> = </a:t>
            </a:r>
            <a:r>
              <a:rPr lang="cs-CZ" altLang="cs-CZ" sz="2400" dirty="0" err="1"/>
              <a:t>řec</a:t>
            </a:r>
            <a:r>
              <a:rPr lang="cs-CZ" altLang="cs-CZ" sz="2400" dirty="0"/>
              <a:t>. celek</a:t>
            </a:r>
          </a:p>
          <a:p>
            <a:pPr eaLnBrk="1" hangingPunct="1"/>
            <a:r>
              <a:rPr lang="cs-CZ" altLang="cs-CZ" sz="2400" dirty="0"/>
              <a:t>Počátky v biologii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L. von </a:t>
            </a:r>
            <a:r>
              <a:rPr lang="cs-CZ" altLang="cs-CZ" sz="2400" dirty="0" err="1"/>
              <a:t>Bertalanffy</a:t>
            </a:r>
            <a:r>
              <a:rPr lang="cs-CZ" altLang="cs-CZ" sz="2400" dirty="0"/>
              <a:t> – teorie otevřených systémů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Nový význam termínu „systém“</a:t>
            </a:r>
          </a:p>
          <a:p>
            <a:pPr eaLnBrk="1" hangingPunct="1"/>
            <a:r>
              <a:rPr lang="cs-CZ" altLang="cs-CZ" sz="2400" dirty="0"/>
              <a:t>Okolí systému</a:t>
            </a:r>
          </a:p>
          <a:p>
            <a:pPr eaLnBrk="1" hangingPunct="1"/>
            <a:r>
              <a:rPr lang="cs-CZ" altLang="cs-CZ" sz="2400" dirty="0"/>
              <a:t>Subsystémy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dirty="0" smtClean="0"/>
          </a:p>
        </p:txBody>
      </p:sp>
      <p:pic>
        <p:nvPicPr>
          <p:cNvPr id="11268" name="Obrázek 4" descr="ludwig-von-bertalanff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4077072"/>
            <a:ext cx="2808288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664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Eastonovo</a:t>
            </a:r>
            <a:r>
              <a:rPr lang="cs-CZ" altLang="cs-CZ" dirty="0" smtClean="0"/>
              <a:t> pojetí pol. systému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r>
              <a:rPr lang="cs-CZ" sz="2400" dirty="0"/>
              <a:t>Tři klíčové předpoklady:</a:t>
            </a:r>
          </a:p>
          <a:p>
            <a:pPr marL="566928" indent="-457200">
              <a:buClr>
                <a:schemeClr val="accent3"/>
              </a:buClr>
              <a:buFont typeface="+mj-lt"/>
              <a:buAutoNum type="arabicPeriod"/>
              <a:defRPr/>
            </a:pPr>
            <a:endParaRPr lang="cs-CZ" sz="2400" dirty="0"/>
          </a:p>
          <a:p>
            <a:pPr marL="566928" indent="-457200"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cs-CZ" sz="3000" dirty="0"/>
              <a:t>Základní jednotkou analýzy politický systém chápaný jako </a:t>
            </a:r>
            <a:r>
              <a:rPr lang="cs-CZ" sz="3000" i="1" dirty="0"/>
              <a:t>systém chování</a:t>
            </a:r>
          </a:p>
          <a:p>
            <a:pPr marL="859028" lvl="1" indent="-457200">
              <a:buClr>
                <a:schemeClr val="accent3"/>
              </a:buClr>
              <a:defRPr/>
            </a:pPr>
            <a:r>
              <a:rPr lang="cs-CZ" sz="3000" dirty="0"/>
              <a:t>Dílčími jednotkami interakce</a:t>
            </a:r>
          </a:p>
          <a:p>
            <a:pPr marL="859028" lvl="1" indent="-457200">
              <a:buClr>
                <a:schemeClr val="accent3"/>
              </a:buClr>
              <a:defRPr/>
            </a:pPr>
            <a:r>
              <a:rPr lang="cs-CZ" sz="3000" dirty="0"/>
              <a:t>Odlišnost od teorie akce T. </a:t>
            </a:r>
            <a:r>
              <a:rPr lang="cs-CZ" sz="3000" dirty="0" err="1"/>
              <a:t>Parsonse</a:t>
            </a:r>
            <a:r>
              <a:rPr lang="cs-CZ" sz="3000" dirty="0"/>
              <a:t> – interakce systematicky propojeny, sociální systém</a:t>
            </a:r>
          </a:p>
          <a:p>
            <a:pPr marL="859028" lvl="1" indent="-457200">
              <a:buClr>
                <a:schemeClr val="accent3"/>
              </a:buClr>
              <a:defRPr/>
            </a:pPr>
            <a:r>
              <a:rPr lang="cs-CZ" sz="3000" dirty="0"/>
              <a:t>Důraz na dynamiku vs. </a:t>
            </a:r>
            <a:r>
              <a:rPr lang="cs-CZ" sz="3000" dirty="0" err="1"/>
              <a:t>institucionalismus</a:t>
            </a:r>
            <a:endParaRPr lang="cs-CZ" sz="3000" dirty="0"/>
          </a:p>
          <a:p>
            <a:pPr marL="365760" indent="-256032">
              <a:buClr>
                <a:schemeClr val="accent3"/>
              </a:buClr>
              <a:buFont typeface="Georgia"/>
              <a:buChar char="•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8407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1248</Words>
  <Application>Microsoft Office PowerPoint</Application>
  <PresentationFormat>Širokoúhlá obrazovka</PresentationFormat>
  <Paragraphs>185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Georgia</vt:lpstr>
      <vt:lpstr>Wingdings</vt:lpstr>
      <vt:lpstr>Motiv Office</vt:lpstr>
      <vt:lpstr>Pojem politika II.</vt:lpstr>
      <vt:lpstr>Marxistické pojetí politiky</vt:lpstr>
      <vt:lpstr>Marxistické pojetí politiky</vt:lpstr>
      <vt:lpstr>Kritické přístupy</vt:lpstr>
      <vt:lpstr>Empirický (empiricko-analytický) přístup </vt:lpstr>
      <vt:lpstr>Behavioralismus</vt:lpstr>
      <vt:lpstr>Systémová teorie</vt:lpstr>
      <vt:lpstr>Inspirace pro teorii politického systému</vt:lpstr>
      <vt:lpstr>Eastonovo pojetí pol. systému</vt:lpstr>
      <vt:lpstr>Eastonovo pojetí pol. systému</vt:lpstr>
      <vt:lpstr>Eastonovo pojetí pol. systému</vt:lpstr>
      <vt:lpstr>Fungování politického systému</vt:lpstr>
      <vt:lpstr>Vztah PS a jeho okolí</vt:lpstr>
      <vt:lpstr>Vstupy (inputs) I.</vt:lpstr>
      <vt:lpstr>Vstupy II.</vt:lpstr>
      <vt:lpstr>Rozptýlená (diffuse) a specifická (specific) podpora </vt:lpstr>
      <vt:lpstr>Výstupy (outputs)</vt:lpstr>
      <vt:lpstr>Zpětná vazba (feedback)</vt:lpstr>
      <vt:lpstr>Zjednodušený model politického systému (Easton 1957)</vt:lpstr>
      <vt:lpstr>Prezentace aplikace PowerPoint</vt:lpstr>
      <vt:lpstr>Systémová koncepce - shrnutí</vt:lpstr>
      <vt:lpstr>Anglický termín politika</vt:lpstr>
      <vt:lpstr>Prezentace aplikace PowerPoint</vt:lpstr>
      <vt:lpstr>Anglický termín politika</vt:lpstr>
      <vt:lpstr>Závěr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Pojem politika II.</dc:title>
  <dc:creator>Vlastimil Havlík</dc:creator>
  <cp:lastModifiedBy>Vlastimil Havlík</cp:lastModifiedBy>
  <cp:revision>2</cp:revision>
  <dcterms:created xsi:type="dcterms:W3CDTF">2016-10-11T15:24:53Z</dcterms:created>
  <dcterms:modified xsi:type="dcterms:W3CDTF">2016-10-12T07:40:37Z</dcterms:modified>
</cp:coreProperties>
</file>