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8" r:id="rId14"/>
    <p:sldId id="268" r:id="rId15"/>
    <p:sldId id="269" r:id="rId16"/>
    <p:sldId id="270" r:id="rId17"/>
    <p:sldId id="271" r:id="rId18"/>
    <p:sldId id="272" r:id="rId19"/>
    <p:sldId id="273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9" r:id="rId28"/>
    <p:sldId id="297" r:id="rId29"/>
    <p:sldId id="300" r:id="rId30"/>
    <p:sldId id="28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318" y="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6.10.2016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pPr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181, BSS104 6.10.2016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v SOCIÁLNÍCH VĚDÁCH I</a:t>
            </a:r>
            <a:r>
              <a:rPr lang="cs-CZ" dirty="0" smtClean="0"/>
              <a:t>. (TYPY VÝZKUMU, STRUKTURA, TÉMA, RELEVANCE, VÝZKUMNÉ OTÁZKY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smtClean="0"/>
              <a:t>NEBOLI (Blaikie 2001:42)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Co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Proč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Jak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Jaká výzkumná strategie bude využita?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Kde jsou k dispozici data?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 budou sebrána a analyzována?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Jaký bude harmonogram výzkumu?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+mj-lt"/>
              </a:rPr>
              <a:t>Tento krok zároveň znamená rozhodnutí o </a:t>
            </a:r>
            <a:r>
              <a:rPr lang="cs-CZ" sz="2800" b="1" dirty="0" smtClean="0">
                <a:latin typeface="+mj-lt"/>
              </a:rPr>
              <a:t>míře a způsobu redukce informací</a:t>
            </a:r>
            <a:r>
              <a:rPr lang="cs-CZ" sz="2800" dirty="0" smtClean="0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téma obvykle souvisí s </a:t>
            </a:r>
            <a:r>
              <a:rPr lang="cs-CZ" sz="2400" b="1" dirty="0" smtClean="0">
                <a:latin typeface="+mj-lt"/>
              </a:rPr>
              <a:t>politickým</a:t>
            </a:r>
            <a:r>
              <a:rPr lang="cs-CZ" sz="2400" dirty="0" smtClean="0">
                <a:latin typeface="+mj-lt"/>
              </a:rPr>
              <a:t> (tj. s politickou realitou) nebo </a:t>
            </a:r>
            <a:r>
              <a:rPr lang="cs-CZ" sz="2400" b="1" dirty="0" smtClean="0">
                <a:latin typeface="+mj-lt"/>
              </a:rPr>
              <a:t>politologickým/</a:t>
            </a:r>
            <a:r>
              <a:rPr lang="cs-CZ" sz="2400" b="1" dirty="0" err="1" smtClean="0">
                <a:latin typeface="+mj-lt"/>
              </a:rPr>
              <a:t>bss</a:t>
            </a:r>
            <a:r>
              <a:rPr lang="cs-CZ" sz="2400" dirty="0" smtClean="0">
                <a:latin typeface="+mj-lt"/>
              </a:rPr>
              <a:t> problémem (tj. způsobem, jakým politologie/BSS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Na výběr výzkumného tématu má vliv osobní, akademická a sociální </a:t>
            </a:r>
            <a:r>
              <a:rPr lang="cs-CZ" sz="2400" b="1" dirty="0" smtClean="0">
                <a:latin typeface="+mj-lt"/>
              </a:rPr>
              <a:t>motivace</a:t>
            </a:r>
            <a:r>
              <a:rPr lang="cs-CZ" sz="2400" dirty="0" smtClean="0">
                <a:latin typeface="+mj-lt"/>
              </a:rPr>
              <a:t> vědce, </a:t>
            </a:r>
            <a:r>
              <a:rPr lang="cs-CZ" sz="2400" b="1" dirty="0" smtClean="0">
                <a:latin typeface="+mj-lt"/>
              </a:rPr>
              <a:t>stav dosavadního výzkumu</a:t>
            </a:r>
            <a:r>
              <a:rPr lang="cs-CZ" sz="2400" dirty="0" smtClean="0">
                <a:latin typeface="+mj-lt"/>
              </a:rPr>
              <a:t>, </a:t>
            </a:r>
            <a:r>
              <a:rPr lang="cs-CZ" sz="2400" b="1" dirty="0" smtClean="0">
                <a:latin typeface="+mj-lt"/>
              </a:rPr>
              <a:t>omezení </a:t>
            </a:r>
            <a:r>
              <a:rPr lang="cs-CZ" sz="2400" dirty="0" smtClean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Motivy pro výzkum se zásadně liší podle toho, zda jde o </a:t>
            </a:r>
            <a:r>
              <a:rPr lang="cs-CZ" sz="2400" b="1" dirty="0" smtClean="0">
                <a:latin typeface="+mj-lt"/>
              </a:rPr>
              <a:t>základní</a:t>
            </a:r>
            <a:r>
              <a:rPr lang="cs-CZ" sz="2400" dirty="0" smtClean="0">
                <a:latin typeface="+mj-lt"/>
              </a:rPr>
              <a:t> nebo </a:t>
            </a:r>
            <a:r>
              <a:rPr lang="cs-CZ" sz="2400" b="1" dirty="0" smtClean="0">
                <a:latin typeface="+mj-lt"/>
              </a:rPr>
              <a:t>aplikovaný</a:t>
            </a:r>
            <a:r>
              <a:rPr lang="cs-CZ" sz="2400" dirty="0" smtClean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JSOU TÉMATA, KTERÁ ZAJÍMAJÍ VĚDU, HORŠÍ NEŽ Ta, KTERÁ ZAJÍMAJÍ PRAXI?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Uvažujeme například o tom, </a:t>
            </a:r>
            <a:r>
              <a:rPr lang="cs-CZ" b="1" dirty="0" smtClean="0"/>
              <a:t>jak přesně definovat extremistickou stranu</a:t>
            </a:r>
            <a:r>
              <a:rPr lang="cs-CZ" dirty="0" smtClean="0"/>
              <a:t>. Diskuse souvisí zejména s tím, jak pracovat s koncepty v sociálních vědách (jejich definicemi a definičními kritérii). Nepadají žádná jména reálných stran.</a:t>
            </a:r>
          </a:p>
          <a:p>
            <a:pPr>
              <a:buNone/>
            </a:pPr>
            <a:r>
              <a:rPr lang="cs-CZ" dirty="0" smtClean="0"/>
              <a:t>Přesto výsledek (definiční kritéria a dohoda, jak je používat) velmi následně ovlivní praxi (některé strany podle určité definice zařadíme k extremistickým, podle jiné ne).</a:t>
            </a:r>
          </a:p>
          <a:p>
            <a:pPr algn="ctr">
              <a:buNone/>
            </a:pPr>
            <a:r>
              <a:rPr lang="cs-CZ" b="1" dirty="0" smtClean="0"/>
              <a:t>NEJSOU HORŠÍ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Hledání výzkumného tématu podle von Alemanna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v politice/politologii často diskutován?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málo zohledňován?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samozřejmost musí být jednou zpochybněna?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nepravděpodobnost si zaslouží být zkoumána?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Jak to bylo doopravdy?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Proč se toho dosáhlo?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Kdo něco činí, kdy, proč a s jakými výsledky?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lze dělat?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se stane, když?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Teoretická a sociální relevance výzkumné otázky</a:t>
            </a:r>
            <a:endParaRPr lang="cs-CZ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 smtClean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r>
              <a:rPr lang="cs-CZ" b="1" dirty="0" smtClean="0">
                <a:latin typeface="+mj-lt"/>
              </a:rPr>
              <a:t>Teoretická relevance</a:t>
            </a:r>
            <a:r>
              <a:rPr lang="cs-CZ" dirty="0" smtClean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 smtClean="0">
                <a:latin typeface="+mj-lt"/>
              </a:rPr>
              <a:t>Sociální relevance: </a:t>
            </a:r>
            <a:r>
              <a:rPr lang="cs-CZ" dirty="0" smtClean="0">
                <a:latin typeface="+mj-lt"/>
              </a:rPr>
              <a:t>výsledek výzkumu má 1.sociální dopad, </a:t>
            </a:r>
            <a:r>
              <a:rPr lang="cs-CZ" dirty="0" smtClean="0">
                <a:latin typeface="+mj-lt"/>
              </a:rPr>
              <a:t>neboť poskytuje nějaký návod pro praxi.</a:t>
            </a:r>
            <a:endParaRPr lang="cs-CZ" dirty="0" smtClean="0">
              <a:latin typeface="+mj-lt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Teoretická relevance (</a:t>
            </a:r>
            <a:r>
              <a:rPr lang="cs-CZ" dirty="0" smtClean="0"/>
              <a:t>způsoby- POKUD TÉMA VYHOVUJE ASPOŇ V JEDNOM, JE TO OK)</a:t>
            </a:r>
            <a:endParaRPr lang="cs-CZ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dirty="0" smtClean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 smtClean="0">
                <a:latin typeface="+mj-lt"/>
              </a:rPr>
              <a:t>Jaké jsou zabudovány ve výzkumu hodnotící mechanismy (jak na jeho základě může řešitel, zadavatel, subjekt, hodnotit, co je lepší a co horší)?</a:t>
            </a:r>
          </a:p>
          <a:p>
            <a:pPr eaLnBrk="1" hangingPunct="1"/>
            <a:r>
              <a:rPr lang="cs-CZ" dirty="0" smtClean="0">
                <a:latin typeface="+mj-lt"/>
              </a:rPr>
              <a:t>Jakou praktickou aplikaci výzkum nabízí?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Banalita vs. Zkoumatelnost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9348037"/>
              </p:ext>
            </p:extLst>
          </p:nvPr>
        </p:nvGraphicFramePr>
        <p:xfrm>
          <a:off x="1475656" y="3140968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Dobře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potřeba se vyhnout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IDEÁL (neexistuje?)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Špatně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 smtClean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otázky představují první redukcí zkoumaného tématu. Měly by (</a:t>
            </a:r>
            <a:r>
              <a:rPr lang="cs-CZ" sz="2400" dirty="0" err="1" smtClean="0">
                <a:latin typeface="+mj-lt"/>
              </a:rPr>
              <a:t>Mason</a:t>
            </a:r>
            <a:r>
              <a:rPr lang="cs-CZ" sz="2400" dirty="0" smtClean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latin typeface="+mj-lt"/>
              </a:rPr>
              <a:t>„být jasně formulované, intelektuálně plnohodnotné a </a:t>
            </a:r>
            <a:r>
              <a:rPr lang="cs-CZ" sz="2400" dirty="0" err="1" smtClean="0">
                <a:latin typeface="+mj-lt"/>
              </a:rPr>
              <a:t>zkoumatelné</a:t>
            </a:r>
            <a:r>
              <a:rPr lang="cs-CZ" sz="2400" dirty="0" smtClean="0">
                <a:latin typeface="+mj-lt"/>
              </a:rPr>
              <a:t>, neboť spojují přání vědce -</a:t>
            </a:r>
            <a:r>
              <a:rPr lang="cs-CZ" sz="2400" b="1" dirty="0" smtClean="0">
                <a:latin typeface="+mj-lt"/>
              </a:rPr>
              <a:t>co zkoumat-</a:t>
            </a:r>
            <a:r>
              <a:rPr lang="cs-CZ" sz="2400" dirty="0" smtClean="0">
                <a:latin typeface="+mj-lt"/>
              </a:rPr>
              <a:t> se </a:t>
            </a:r>
            <a:r>
              <a:rPr lang="cs-CZ" sz="2400" b="1" dirty="0" smtClean="0">
                <a:latin typeface="+mj-lt"/>
              </a:rPr>
              <a:t>způsobem zkoumání</a:t>
            </a:r>
            <a:r>
              <a:rPr lang="cs-CZ" sz="2400" dirty="0" smtClean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205717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Sociálněvědný</a:t>
            </a:r>
            <a:r>
              <a:rPr lang="cs-CZ" dirty="0"/>
              <a:t> výzkum (</a:t>
            </a:r>
            <a:r>
              <a:rPr lang="cs-CZ" i="1" dirty="0" err="1"/>
              <a:t>research</a:t>
            </a:r>
            <a:r>
              <a:rPr lang="cs-CZ" dirty="0"/>
              <a:t>): definice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: </a:t>
            </a:r>
            <a:r>
              <a:rPr lang="cs-CZ" u="sng" dirty="0" smtClean="0">
                <a:latin typeface="+mj-lt"/>
              </a:rPr>
              <a:t>1.</a:t>
            </a:r>
            <a:r>
              <a:rPr lang="cs-CZ" dirty="0" smtClean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 smtClean="0">
                <a:latin typeface="+mj-lt"/>
              </a:rPr>
              <a:t>2.</a:t>
            </a:r>
            <a:r>
              <a:rPr lang="cs-CZ" dirty="0" smtClean="0">
                <a:latin typeface="+mj-lt"/>
              </a:rPr>
              <a:t> praktická aplikace </a:t>
            </a:r>
            <a:r>
              <a:rPr lang="cs-CZ" u="sng" dirty="0" smtClean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latin typeface="+mj-lt"/>
              </a:rPr>
              <a:t>Slova </a:t>
            </a:r>
            <a:r>
              <a:rPr lang="cs-CZ" u="sng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Stavte „co“ před „jak“</a:t>
            </a:r>
          </a:p>
          <a:p>
            <a:endParaRPr lang="cs-CZ" dirty="0" smtClean="0"/>
          </a:p>
          <a:p>
            <a:r>
              <a:rPr lang="cs-CZ" dirty="0" smtClean="0"/>
              <a:t>Téma, teorie, celý výzkum </a:t>
            </a:r>
            <a:r>
              <a:rPr lang="cs-CZ" u="sng" dirty="0" smtClean="0"/>
              <a:t>se nesmí </a:t>
            </a:r>
            <a:r>
              <a:rPr lang="cs-CZ" dirty="0" smtClean="0"/>
              <a:t>podřizovat </a:t>
            </a:r>
            <a:r>
              <a:rPr lang="cs-CZ" dirty="0" smtClean="0"/>
              <a:t>metodám</a:t>
            </a:r>
          </a:p>
          <a:p>
            <a:endParaRPr lang="cs-CZ" u="sng" dirty="0" smtClean="0"/>
          </a:p>
          <a:p>
            <a:r>
              <a:rPr lang="cs-CZ" u="sng" dirty="0" smtClean="0"/>
              <a:t>Důležité je zkoumat teoreticky a sociálně relevantní problémy, ne používat přehnaně sofistikované metody nebo jazyk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430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Hierarchie výzkumných otázek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Váš výzkum můžete (měli byste</a:t>
            </a:r>
            <a:r>
              <a:rPr lang="cs-CZ" dirty="0" smtClean="0">
                <a:latin typeface="+mj-lt"/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r>
              <a:rPr lang="cs-CZ" b="1" dirty="0" smtClean="0">
                <a:latin typeface="+mj-lt"/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15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Oblast výzkumu: </a:t>
            </a:r>
            <a:r>
              <a:rPr lang="cs-CZ" dirty="0" smtClean="0">
                <a:latin typeface="+mj-lt"/>
              </a:rPr>
              <a:t>to co nás zajímá (neproblematické)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Témata výzkumu</a:t>
            </a:r>
            <a:r>
              <a:rPr lang="cs-CZ" dirty="0" smtClean="0">
                <a:latin typeface="+mj-lt"/>
              </a:rPr>
              <a:t>: složitější (musíte se něčeho vzdát, zároveň limituje literaturu, kterou je potřeba posoudit).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+mj-lt"/>
              </a:rPr>
              <a:t>Oblasti:</a:t>
            </a:r>
          </a:p>
          <a:p>
            <a:r>
              <a:rPr lang="cs-CZ" dirty="0" smtClean="0">
                <a:latin typeface="+mj-lt"/>
              </a:rPr>
              <a:t>Česká politika, Demokratizace, Antikomunismus, Emoce v </a:t>
            </a:r>
            <a:r>
              <a:rPr lang="cs-CZ" dirty="0" smtClean="0">
                <a:latin typeface="+mj-lt"/>
              </a:rPr>
              <a:t>politice, Propaganda</a:t>
            </a: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Opoziční smlouva, Institucionalizace demokratických pravidel, Rozšíření antikomunistických postojů v populaci, Emoce a politická </a:t>
            </a:r>
            <a:r>
              <a:rPr lang="cs-CZ" dirty="0" smtClean="0">
                <a:latin typeface="+mj-lt"/>
              </a:rPr>
              <a:t>participace, Propaganda mocností v ČR.</a:t>
            </a:r>
            <a:endParaRPr lang="cs-CZ" dirty="0" smtClean="0">
              <a:latin typeface="+mj-lt"/>
            </a:endParaRP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8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a specifické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+mj-lt"/>
              </a:rPr>
              <a:t>Výzkumné téma: Emoce a politická participace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dirty="0" smtClean="0">
                <a:latin typeface="+mj-lt"/>
              </a:rPr>
              <a:t>Specifická otázka: Ovlivňují vztek a sklíčenost ochotu politicky participovat stejně nebo různě?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NEBO</a:t>
            </a: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Jaké emoce vyvolává politická participace?</a:t>
            </a:r>
          </a:p>
          <a:p>
            <a:r>
              <a:rPr lang="cs-CZ" b="1" dirty="0" smtClean="0">
                <a:latin typeface="+mj-lt"/>
              </a:rPr>
              <a:t>Specifická otázka: </a:t>
            </a:r>
            <a:r>
              <a:rPr lang="cs-CZ" dirty="0" smtClean="0">
                <a:latin typeface="+mj-lt"/>
              </a:rPr>
              <a:t>Vnímají emociálně politickou participaci různé věkové skupiny stejně nebo různě?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Specifičnost otázky a úroveň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 smtClean="0">
                <a:latin typeface="+mj-lt"/>
              </a:rPr>
              <a:t>data</a:t>
            </a:r>
            <a:r>
              <a:rPr lang="cs-CZ" dirty="0" smtClean="0">
                <a:latin typeface="+mj-lt"/>
              </a:rPr>
              <a:t> potřebujeme k jejímu zodpovězení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neboli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b="1" dirty="0" smtClean="0">
                <a:latin typeface="+mj-lt"/>
              </a:rPr>
              <a:t>zaměřte se na pozorovatelné (</a:t>
            </a:r>
            <a:r>
              <a:rPr lang="cs-CZ" dirty="0" smtClean="0">
                <a:latin typeface="+mj-lt"/>
              </a:rPr>
              <a:t>klaďte si otázky jako „Jaké jsou pozorovatelné důsledky této teorie?“, ale také „Mají tato data význam pro mou teorii?“)</a:t>
            </a: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při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Specifická otázka:</a:t>
            </a:r>
          </a:p>
          <a:p>
            <a:pPr>
              <a:buNone/>
            </a:pPr>
            <a:r>
              <a:rPr lang="cs-CZ" dirty="0" smtClean="0"/>
              <a:t>Ovlivňují vztek a sklíčenost ochotu politicky participovat stejně nebo různě</a:t>
            </a:r>
            <a:r>
              <a:rPr lang="cs-CZ" dirty="0" smtClean="0"/>
              <a:t>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Potřebujeme data od lidí, kterým přesvědčivě indukujeme vztek a/nebo sklíčenost o tom, jak pak budou (ochotni) politicky participovat. Získat je můžeme buďto experimentálně nebo i dotazníkem (tam je ale problém, jak v populaci najít vzteklé a sklíčené lidi).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Empirické kritérium pro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Problém s některými </a:t>
            </a:r>
            <a:r>
              <a:rPr lang="cs-CZ" b="1" dirty="0" smtClean="0">
                <a:latin typeface="+mj-lt"/>
              </a:rPr>
              <a:t>normativními</a:t>
            </a:r>
            <a:r>
              <a:rPr lang="cs-CZ" dirty="0" smtClean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(je nutné přeformulovat, aby bylo jasné, jaká data </a:t>
            </a:r>
            <a:r>
              <a:rPr lang="cs-CZ" dirty="0" smtClean="0">
                <a:latin typeface="+mj-lt"/>
              </a:rPr>
              <a:t>potřebujeme, není jasné, na základě jakých dat máme odpovědět)</a:t>
            </a:r>
            <a:endParaRPr lang="cs-CZ" dirty="0" smtClean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42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Př. </a:t>
            </a:r>
            <a:r>
              <a:rPr lang="cs-CZ" dirty="0" smtClean="0"/>
              <a:t>„Má ČR provést volební reformu?“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Není jasné, jaká </a:t>
            </a:r>
            <a:r>
              <a:rPr lang="cs-CZ" b="1" dirty="0" smtClean="0"/>
              <a:t>empirická data </a:t>
            </a:r>
            <a:r>
              <a:rPr lang="cs-CZ" dirty="0" smtClean="0"/>
              <a:t>použít, aby se tato otázka vědecky zodpověděla.</a:t>
            </a:r>
          </a:p>
          <a:p>
            <a:r>
              <a:rPr lang="cs-CZ" dirty="0" smtClean="0"/>
              <a:t>Můžeme spočítat některé přímé účinky volebního systému, např. jeho proporcionalitu, ale stejně není žádný konsensus, zda jde o „správnou“ a/nebo „špatnou“ </a:t>
            </a:r>
            <a:r>
              <a:rPr lang="cs-CZ" smtClean="0"/>
              <a:t>míru proporcionality ani v tom, že proporcionalita je klíčová vlastnost volebního systému.</a:t>
            </a:r>
            <a:endParaRPr lang="cs-CZ" dirty="0" smtClean="0"/>
          </a:p>
          <a:p>
            <a:r>
              <a:rPr lang="cs-CZ" dirty="0" smtClean="0"/>
              <a:t>Místo toho se např. můžeme ptát (a zkoumat), jaká je v ČR dostupnost voleb, pro různé okrajové skupiny (handicapovaní, vězni, bezdomovci atd.) a srovnávat to se světem/mezinárodními standardy. Pokud zjistíme anomálie, můžeme navrhnout změnu, děje se tak na základě empirického kritéria.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Politologie/</a:t>
            </a:r>
            <a:r>
              <a:rPr lang="cs-CZ" dirty="0" err="1" smtClean="0"/>
              <a:t>bss</a:t>
            </a:r>
            <a:r>
              <a:rPr lang="cs-CZ" dirty="0" smtClean="0"/>
              <a:t>- </a:t>
            </a:r>
            <a:r>
              <a:rPr lang="cs-CZ" dirty="0"/>
              <a:t>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2800" dirty="0" smtClean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 smtClean="0">
                <a:latin typeface="+mj-lt"/>
              </a:rPr>
              <a:t>sociálněvědních</a:t>
            </a:r>
            <a:r>
              <a:rPr lang="cs-CZ" sz="2800" dirty="0" smtClean="0">
                <a:latin typeface="+mj-lt"/>
              </a:rPr>
              <a:t> disciplín (např. sociální politiky, ale i BSS).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Čistě aplikovaný výzkum souvisí s rozvojem </a:t>
            </a:r>
            <a:r>
              <a:rPr lang="cs-CZ" sz="2800" b="1" dirty="0" smtClean="0">
                <a:latin typeface="+mj-lt"/>
              </a:rPr>
              <a:t>politického poradenství</a:t>
            </a:r>
            <a:r>
              <a:rPr lang="cs-CZ" sz="2800" dirty="0" smtClean="0">
                <a:latin typeface="+mj-lt"/>
              </a:rPr>
              <a:t>, které probíhá obvykle mimo akademickou sféru, a </a:t>
            </a:r>
            <a:r>
              <a:rPr lang="cs-CZ" sz="2800" b="1" dirty="0" smtClean="0">
                <a:latin typeface="+mj-lt"/>
              </a:rPr>
              <a:t>výzkumem </a:t>
            </a:r>
            <a:r>
              <a:rPr lang="cs-CZ" sz="2800" b="1" i="1" dirty="0" smtClean="0">
                <a:latin typeface="+mj-lt"/>
              </a:rPr>
              <a:t>policy (</a:t>
            </a:r>
            <a:r>
              <a:rPr lang="cs-CZ" sz="2800" b="1" dirty="0" smtClean="0">
                <a:latin typeface="+mj-lt"/>
              </a:rPr>
              <a:t>veřejná politika</a:t>
            </a:r>
            <a:r>
              <a:rPr lang="cs-CZ" sz="2800" b="1" i="1" dirty="0" smtClean="0">
                <a:latin typeface="+mj-lt"/>
              </a:rPr>
              <a:t>)</a:t>
            </a:r>
            <a:r>
              <a:rPr lang="cs-CZ" sz="2800" dirty="0" smtClean="0">
                <a:latin typeface="+mj-lt"/>
              </a:rPr>
              <a:t>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BSS- o něco silnější „trojí závislost“ s politikou než </a:t>
            </a:r>
            <a:r>
              <a:rPr lang="cs-CZ" sz="2800" dirty="0" smtClean="0">
                <a:latin typeface="+mj-lt"/>
              </a:rPr>
              <a:t>politologie (víc k nim směřují požadavky z politiky).</a:t>
            </a:r>
            <a:endParaRPr lang="cs-CZ" sz="28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„Machiavellistická“ pravidla pro výzkumné otázky (Shively)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b="1" dirty="0" smtClean="0">
                <a:latin typeface="+mj-lt"/>
              </a:rPr>
              <a:t>měly by připouštět možnost, že budou učiněny co nejširší závěry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nimi).</a:t>
            </a:r>
          </a:p>
          <a:p>
            <a:pPr marL="514350" indent="-514350">
              <a:buNone/>
            </a:pPr>
            <a:r>
              <a:rPr lang="cs-CZ" b="1" dirty="0" smtClean="0">
                <a:latin typeface="+mj-lt"/>
              </a:rPr>
              <a:t>2. striktně dodržovat kritéria teoretické relevance </a:t>
            </a:r>
            <a:r>
              <a:rPr lang="cs-CZ" dirty="0" smtClean="0">
                <a:latin typeface="+mj-lt"/>
              </a:rPr>
              <a:t>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3. </a:t>
            </a:r>
            <a:r>
              <a:rPr lang="cs-CZ" b="1" dirty="0" smtClean="0">
                <a:latin typeface="+mj-lt"/>
              </a:rPr>
              <a:t>pište o nich co nejpoutavěji- </a:t>
            </a:r>
            <a:r>
              <a:rPr lang="cs-CZ" dirty="0" smtClean="0">
                <a:latin typeface="+mj-lt"/>
              </a:rPr>
              <a:t>dobrá </a:t>
            </a:r>
            <a:r>
              <a:rPr lang="cs-CZ" dirty="0" smtClean="0">
                <a:latin typeface="+mj-lt"/>
              </a:rPr>
              <a:t>výzkumná otázka </a:t>
            </a:r>
            <a:r>
              <a:rPr lang="cs-CZ" dirty="0" smtClean="0">
                <a:latin typeface="+mj-lt"/>
              </a:rPr>
              <a:t>musí zaujmout nejen </a:t>
            </a:r>
            <a:r>
              <a:rPr lang="cs-CZ" dirty="0" smtClean="0">
                <a:latin typeface="+mj-lt"/>
              </a:rPr>
              <a:t>vás, není to v jazyce ani metodách, ale v tom, že píšete o věcech, o kterých se chtějí dozvědět i ostatní</a:t>
            </a:r>
            <a:endParaRPr lang="cs-CZ" dirty="0" smtClean="0">
              <a:latin typeface="+mj-lt"/>
            </a:endParaRP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0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dirty="0" smtClean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75012717"/>
              </p:ext>
            </p:extLst>
          </p:nvPr>
        </p:nvGraphicFramePr>
        <p:xfrm>
          <a:off x="1187624" y="1844824"/>
          <a:ext cx="6409432" cy="4225230"/>
        </p:xfrm>
        <a:graphic>
          <a:graphicData uri="http://schemas.openxmlformats.org/drawingml/2006/table">
            <a:tbl>
              <a:tblPr/>
              <a:tblGrid>
                <a:gridCol w="3205483"/>
                <a:gridCol w="3203949"/>
              </a:tblGrid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9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4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 smtClean="0"/>
              <a:t>Cíle výzkumu (</a:t>
            </a:r>
            <a:r>
              <a:rPr lang="cs-CZ" sz="3200" dirty="0" err="1" smtClean="0"/>
              <a:t>Blaikie</a:t>
            </a:r>
            <a:r>
              <a:rPr lang="cs-CZ" sz="3200" dirty="0" smtClean="0"/>
              <a:t> 2001:72)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114925"/>
          </a:xfrm>
        </p:spPr>
        <p:txBody>
          <a:bodyPr/>
          <a:lstStyle/>
          <a:p>
            <a:pPr eaLnBrk="1" hangingPunct="1"/>
            <a:r>
              <a:rPr lang="cs-CZ" sz="1600" dirty="0" smtClean="0">
                <a:latin typeface="+mj-lt"/>
              </a:rPr>
              <a:t>Na základě znalosti pramenů a stanovení výzkumných otázek je možné definovat cíle (</a:t>
            </a:r>
            <a:r>
              <a:rPr lang="cs-CZ" sz="1600" i="1" dirty="0" smtClean="0">
                <a:latin typeface="+mj-lt"/>
              </a:rPr>
              <a:t>goals, </a:t>
            </a:r>
            <a:r>
              <a:rPr lang="cs-CZ" sz="1600" i="1" dirty="0" err="1" smtClean="0">
                <a:latin typeface="+mj-lt"/>
              </a:rPr>
              <a:t>objectives</a:t>
            </a:r>
            <a:r>
              <a:rPr lang="cs-CZ" sz="1600" dirty="0" smtClean="0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 sz="1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600" dirty="0" smtClean="0">
              <a:latin typeface="Tahoma" pitchFamily="34" charset="0"/>
            </a:endParaRP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186986"/>
              </p:ext>
            </p:extLst>
          </p:nvPr>
        </p:nvGraphicFramePr>
        <p:xfrm>
          <a:off x="1907704" y="1615440"/>
          <a:ext cx="6697662" cy="5242560"/>
        </p:xfrm>
        <a:graphic>
          <a:graphicData uri="http://schemas.openxmlformats.org/drawingml/2006/table">
            <a:tbl>
              <a:tblPr/>
              <a:tblGrid>
                <a:gridCol w="3351212"/>
                <a:gridCol w="3346450"/>
              </a:tblGrid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současného stavu/výsledků a účinnosti provedené intervence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1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(Praktický) výzkumný design </a:t>
            </a:r>
            <a:r>
              <a:rPr lang="cs-CZ" dirty="0" err="1"/>
              <a:t>sociálněvědního</a:t>
            </a:r>
            <a:r>
              <a:rPr lang="cs-CZ" dirty="0"/>
              <a:t> výzkumu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Sociálněvědný</a:t>
            </a:r>
            <a:r>
              <a:rPr lang="cs-CZ" dirty="0" smtClean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 smtClean="0">
                <a:latin typeface="+mj-lt"/>
              </a:rPr>
              <a:t>1.transformovat informace</a:t>
            </a:r>
            <a:r>
              <a:rPr lang="cs-CZ" dirty="0" smtClean="0">
                <a:latin typeface="+mj-lt"/>
              </a:rPr>
              <a:t> a 2. </a:t>
            </a:r>
            <a:r>
              <a:rPr lang="cs-CZ" b="1" dirty="0" smtClean="0">
                <a:latin typeface="+mj-lt"/>
              </a:rPr>
              <a:t>redukovat zkoumanou realitu.</a:t>
            </a:r>
          </a:p>
          <a:p>
            <a:pPr eaLnBrk="1" hangingPunct="1">
              <a:lnSpc>
                <a:spcPct val="80000"/>
              </a:lnSpc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Blaikie</a:t>
            </a:r>
            <a:r>
              <a:rPr lang="cs-CZ" dirty="0" smtClean="0">
                <a:latin typeface="+mj-lt"/>
              </a:rPr>
              <a:t> rozlišuje tři základní fáze: </a:t>
            </a:r>
            <a:r>
              <a:rPr lang="cs-CZ" b="1" dirty="0" smtClean="0">
                <a:latin typeface="+mj-lt"/>
              </a:rPr>
              <a:t>1. plánovací 2. provedení výzkumu 3. zpráva o provedeném výzkumu</a:t>
            </a:r>
            <a:r>
              <a:rPr lang="cs-CZ" dirty="0" smtClean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smtClean="0">
                <a:latin typeface="+mj-lt"/>
              </a:rPr>
              <a:t>Zpráva (vědecký text) v podstatě shrnuje fáze výzkumu, je i tak napsaná.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Formálními výsledky této fáze jsou </a:t>
            </a:r>
            <a:r>
              <a:rPr lang="cs-CZ" sz="2400" b="1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</a:t>
            </a:r>
            <a:r>
              <a:rPr lang="cs-CZ" sz="2400" i="1" dirty="0" err="1" smtClean="0">
                <a:latin typeface="+mj-lt"/>
              </a:rPr>
              <a:t>proposal</a:t>
            </a:r>
            <a:r>
              <a:rPr lang="cs-CZ" sz="2400" dirty="0" smtClean="0">
                <a:latin typeface="+mj-lt"/>
              </a:rPr>
              <a:t>) a </a:t>
            </a:r>
            <a:r>
              <a:rPr lang="cs-CZ" sz="2400" b="1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design</a:t>
            </a:r>
            <a:r>
              <a:rPr lang="cs-CZ" sz="2400" dirty="0" smtClean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Mezi oběma dokumenty existují podobnosti i rozdíly. </a:t>
            </a:r>
            <a:r>
              <a:rPr lang="cs-CZ" sz="2400" u="sng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je specifičtější, podává </a:t>
            </a:r>
            <a:r>
              <a:rPr lang="cs-CZ" sz="2400" b="1" dirty="0" smtClean="0">
                <a:latin typeface="+mj-lt"/>
              </a:rPr>
              <a:t>explicitní</a:t>
            </a:r>
            <a:r>
              <a:rPr lang="cs-CZ" sz="2400" dirty="0" smtClean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Návrh výzkumu (obsah)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</a:t>
            </a:r>
            <a:r>
              <a:rPr lang="cs-CZ" dirty="0" smtClean="0">
                <a:latin typeface="+mj-lt"/>
              </a:rPr>
              <a:t>výsledcích výzkumu </a:t>
            </a:r>
            <a:r>
              <a:rPr lang="cs-CZ" dirty="0">
                <a:latin typeface="+mj-lt"/>
              </a:rPr>
              <a:t>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latin typeface="+mj-lt"/>
              </a:rPr>
              <a:t>Finanční náročnost </a:t>
            </a:r>
            <a:r>
              <a:rPr lang="cs-CZ" dirty="0">
                <a:latin typeface="+mj-lt"/>
              </a:rPr>
              <a:t>(odůvodnění), Harmonogram, Etické otázky, Očekávaný přínos, </a:t>
            </a:r>
            <a:r>
              <a:rPr lang="cs-CZ" dirty="0" smtClean="0">
                <a:latin typeface="+mj-lt"/>
              </a:rPr>
              <a:t>Problémy </a:t>
            </a:r>
            <a:r>
              <a:rPr lang="cs-CZ" dirty="0">
                <a:latin typeface="+mj-lt"/>
              </a:rPr>
              <a:t>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Plán výzkumu (obsah- VYUŽIJE SE I VE VÝZKUMNÉ ZPRÁVĚ)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Název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Popis problému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Motivace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Výzkumné otázky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Přehled literatury k tématu (s jejím krátkým zhodnocením či srovnáním)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Volba výzkumných strategií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relevantních konceptů, teorií, modelů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Operacionalizace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Rozhodnutí o typu získávání a typu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vzorku a „terénu“ pro 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Transformace a redukce dat, jejich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155</TotalTime>
  <Words>1752</Words>
  <Application>Microsoft Office PowerPoint</Application>
  <PresentationFormat>On-screen Show (4:3)</PresentationFormat>
  <Paragraphs>228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Lékárna</vt:lpstr>
      <vt:lpstr>Výzkum v SOCIÁLNÍCH VĚDÁCH I. (TYPY VÝZKUMU, STRUKTURA, TÉMA, RELEVANCE, VÝZKUMNÉ OTÁZKY</vt:lpstr>
      <vt:lpstr>Sociálněvědný výzkum (research): definice</vt:lpstr>
      <vt:lpstr>Politologie/bss- aplikovaný nebo základní výzkum?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 (obsah- VYUŽIJE SE I VE VÝZKUMNÉ ZPRÁVĚ)</vt:lpstr>
      <vt:lpstr>NEBOLI (Blaikie 2001:42)</vt:lpstr>
      <vt:lpstr>VÝZKUM (VÝZVY)</vt:lpstr>
      <vt:lpstr>Výzkumné téma</vt:lpstr>
      <vt:lpstr>Příklad: JSOU TÉMATA, KTERÁ ZAJÍMAJÍ VĚDU, HORŠÍ NEŽ Ta, KTERÁ ZAJÍMAJÍ PRAXI?</vt:lpstr>
      <vt:lpstr>Hledání výzkumného tématu podle von Alemanna </vt:lpstr>
      <vt:lpstr>Teoretická a sociální relevance výzkumné otázky</vt:lpstr>
      <vt:lpstr>Teoretická relevance (způsoby- POKUD TÉMA VYHOVUJE ASPOŇ V JEDNOM, JE TO OK)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Otázky při sběru dat</vt:lpstr>
      <vt:lpstr>Empirické kritérium pro otázky</vt:lpstr>
      <vt:lpstr>Př. „Má ČR provést volební reformu?“</vt:lpstr>
      <vt:lpstr>„Machiavellistická“ pravidla pro výzkumné otázky (Shively)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</cp:lastModifiedBy>
  <cp:revision>25</cp:revision>
  <dcterms:created xsi:type="dcterms:W3CDTF">2012-10-04T06:37:18Z</dcterms:created>
  <dcterms:modified xsi:type="dcterms:W3CDTF">2016-10-06T18:57:35Z</dcterms:modified>
</cp:coreProperties>
</file>