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theme/themeOverride39.xml" ContentType="application/vnd.openxmlformats-officedocument.themeOverr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theme/themeOverride42.xml" ContentType="application/vnd.openxmlformats-officedocument.themeOverride+xml"/>
  <Override PartName="/ppt/slides/slide19.xml" ContentType="application/vnd.openxmlformats-officedocument.presentationml.slide+xml"/>
  <Override PartName="/ppt/theme/themeOverride20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theme/themeOverride58.xml" ContentType="application/vnd.openxmlformats-officedocument.themeOverride+xml"/>
  <Override PartName="/ppt/theme/themeOverride36.xml" ContentType="application/vnd.openxmlformats-officedocument.themeOverrid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heme/themeOverride55.xml" ContentType="application/vnd.openxmlformats-officedocument.themeOverr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Override22.xml" ContentType="application/vnd.openxmlformats-officedocument.themeOverride+xml"/>
  <Override PartName="/ppt/slideLayouts/slideLayout178.xml" ContentType="application/vnd.openxmlformats-officedocument.presentationml.slideLayout+xml"/>
  <Override PartName="/ppt/theme/themeOverride33.xml" ContentType="application/vnd.openxmlformats-officedocument.themeOverride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theme/themeOverride38.xml" ContentType="application/vnd.openxmlformats-officedocument.themeOverrid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Override49.xml" ContentType="application/vnd.openxmlformats-officedocument.themeOverride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Override27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Override16.xml" ContentType="application/vnd.openxmlformats-officedocument.themeOverr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Override30.xml" ContentType="application/vnd.openxmlformats-officedocument.themeOverride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Override57.xml" ContentType="application/vnd.openxmlformats-officedocument.themeOverr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Override46.xml" ContentType="application/vnd.openxmlformats-officedocument.themeOverride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theme/themeOverride43.xml" ContentType="application/vnd.openxmlformats-officedocument.themeOverride+xml"/>
  <Override PartName="/ppt/slideLayouts/slideLayout251.xml" ContentType="application/vnd.openxmlformats-officedocument.presentationml.slideLayout+xml"/>
  <Override PartName="/ppt/theme/themeOverride54.xml" ContentType="application/vnd.openxmlformats-officedocument.themeOverr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21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Override48.xml" ContentType="application/vnd.openxmlformats-officedocument.themeOverride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theme/themeOverride37.xml" ContentType="application/vnd.openxmlformats-officedocument.themeOverride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Override45.xml" ContentType="application/vnd.openxmlformats-officedocument.themeOverride+xml"/>
  <Override PartName="/ppt/theme/theme24.xml" ContentType="application/vnd.openxmlformats-officedocument.theme+xml"/>
  <Override PartName="/ppt/theme/themeOverride56.xml" ContentType="application/vnd.openxmlformats-officedocument.themeOverr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theme/themeOverride34.xml" ContentType="application/vnd.openxmlformats-officedocument.themeOverrid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theme/themeOverride53.xml" ContentType="application/vnd.openxmlformats-officedocument.themeOverr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Override31.xml" ContentType="application/vnd.openxmlformats-officedocument.themeOverride+xml"/>
  <Override PartName="/ppt/slideLayouts/slideLayout315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Override50.xml" ContentType="application/vnd.openxmlformats-officedocument.themeOverr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94" r:id="rId8"/>
    <p:sldMasterId id="2147483818" r:id="rId9"/>
    <p:sldMasterId id="2147483830" r:id="rId10"/>
    <p:sldMasterId id="2147483842" r:id="rId11"/>
    <p:sldMasterId id="2147483854" r:id="rId12"/>
    <p:sldMasterId id="2147483878" r:id="rId13"/>
    <p:sldMasterId id="2147483890" r:id="rId14"/>
    <p:sldMasterId id="2147483902" r:id="rId15"/>
    <p:sldMasterId id="2147483962" r:id="rId16"/>
    <p:sldMasterId id="2147483974" r:id="rId17"/>
    <p:sldMasterId id="2147483986" r:id="rId18"/>
    <p:sldMasterId id="2147484046" r:id="rId19"/>
    <p:sldMasterId id="2147484058" r:id="rId20"/>
    <p:sldMasterId id="2147484070" r:id="rId21"/>
    <p:sldMasterId id="2147484130" r:id="rId22"/>
    <p:sldMasterId id="2147484166" r:id="rId23"/>
    <p:sldMasterId id="2147484178" r:id="rId24"/>
    <p:sldMasterId id="2147484190" r:id="rId25"/>
    <p:sldMasterId id="2147484202" r:id="rId26"/>
    <p:sldMasterId id="2147484214" r:id="rId27"/>
    <p:sldMasterId id="2147484238" r:id="rId28"/>
    <p:sldMasterId id="2147484250" r:id="rId29"/>
  </p:sldMasterIdLst>
  <p:sldIdLst>
    <p:sldId id="256" r:id="rId30"/>
    <p:sldId id="334" r:id="rId31"/>
    <p:sldId id="312" r:id="rId32"/>
    <p:sldId id="257" r:id="rId33"/>
    <p:sldId id="258" r:id="rId34"/>
    <p:sldId id="259" r:id="rId35"/>
    <p:sldId id="270" r:id="rId36"/>
    <p:sldId id="271" r:id="rId37"/>
    <p:sldId id="261" r:id="rId38"/>
    <p:sldId id="262" r:id="rId39"/>
    <p:sldId id="263" r:id="rId40"/>
    <p:sldId id="264" r:id="rId41"/>
    <p:sldId id="337" r:id="rId42"/>
    <p:sldId id="338" r:id="rId43"/>
    <p:sldId id="265" r:id="rId44"/>
    <p:sldId id="266" r:id="rId45"/>
    <p:sldId id="267" r:id="rId46"/>
    <p:sldId id="339" r:id="rId47"/>
    <p:sldId id="340" r:id="rId48"/>
    <p:sldId id="268" r:id="rId49"/>
    <p:sldId id="317" r:id="rId50"/>
    <p:sldId id="295" r:id="rId51"/>
    <p:sldId id="274" r:id="rId52"/>
    <p:sldId id="275" r:id="rId53"/>
    <p:sldId id="341" r:id="rId54"/>
    <p:sldId id="344" r:id="rId55"/>
    <p:sldId id="318" r:id="rId56"/>
    <p:sldId id="278" r:id="rId57"/>
    <p:sldId id="279" r:id="rId58"/>
    <p:sldId id="322" r:id="rId59"/>
    <p:sldId id="281" r:id="rId60"/>
    <p:sldId id="280" r:id="rId61"/>
    <p:sldId id="282" r:id="rId62"/>
    <p:sldId id="283" r:id="rId63"/>
    <p:sldId id="284" r:id="rId64"/>
    <p:sldId id="286" r:id="rId65"/>
    <p:sldId id="288" r:id="rId66"/>
    <p:sldId id="289" r:id="rId67"/>
    <p:sldId id="330" r:id="rId68"/>
    <p:sldId id="321" r:id="rId69"/>
    <p:sldId id="319" r:id="rId70"/>
    <p:sldId id="345" r:id="rId71"/>
    <p:sldId id="346" r:id="rId72"/>
    <p:sldId id="290" r:id="rId73"/>
    <p:sldId id="291" r:id="rId74"/>
    <p:sldId id="293" r:id="rId75"/>
    <p:sldId id="298" r:id="rId76"/>
    <p:sldId id="299" r:id="rId77"/>
    <p:sldId id="300" r:id="rId78"/>
    <p:sldId id="302" r:id="rId79"/>
    <p:sldId id="303" r:id="rId80"/>
    <p:sldId id="305" r:id="rId81"/>
    <p:sldId id="306" r:id="rId82"/>
    <p:sldId id="333" r:id="rId83"/>
    <p:sldId id="307" r:id="rId8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0" autoAdjust="0"/>
  </p:normalViewPr>
  <p:slideViewPr>
    <p:cSldViewPr>
      <p:cViewPr varScale="1">
        <p:scale>
          <a:sx n="106" d="100"/>
          <a:sy n="106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slide" Target="slides/slide47.xml"/><Relationship Id="rId84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4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4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5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5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5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5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5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52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267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01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84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4403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278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10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252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178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4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819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9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465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865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869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363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261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18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4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64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877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1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445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2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796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246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88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746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5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876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70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843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0375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8427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3438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470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15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40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62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38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05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041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66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07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34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215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4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9868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295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63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527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90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561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8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74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1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6255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8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579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354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866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201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528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4896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0182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9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3751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9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97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7654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13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8285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309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8319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22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153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130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24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7117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8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9454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3715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786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1243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9850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390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1300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105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976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7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44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859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5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331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62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229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8480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1705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117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9993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36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1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019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430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3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040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791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089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526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8508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026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7408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61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480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6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532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4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38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654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718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98230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441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801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17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857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811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9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188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6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427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4519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967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923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06940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800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48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922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0223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0701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34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215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443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295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6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3724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527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90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5619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55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1829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2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2637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22497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60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63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146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9981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909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136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69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469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257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38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32001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13360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7896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977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5220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2714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9313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86545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721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7573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1947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955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870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07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2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5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44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68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6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56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54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84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21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73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37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68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1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3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041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09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449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6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0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25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133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7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97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522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27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9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865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09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50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1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3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56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315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300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812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593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70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7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6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89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575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227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57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38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660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053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19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57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9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9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218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51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34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97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6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50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28.10.2016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48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739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314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86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0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29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42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6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54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9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36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83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40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88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373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39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33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46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0" dirty="0" smtClean="0">
                <a:solidFill>
                  <a:schemeClr val="bg1"/>
                </a:solidFill>
              </a:rPr>
              <a:t>Komparativní metoda</a:t>
            </a:r>
            <a:endParaRPr lang="cs-CZ" sz="7200" b="0" dirty="0">
              <a:solidFill>
                <a:schemeClr val="bg1"/>
              </a:solidFill>
            </a:endParaRP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27.10.2016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- druhy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 smtClean="0"/>
              <a:t>Nezávislé</a:t>
            </a:r>
            <a:r>
              <a:rPr lang="sk-SK" dirty="0" smtClean="0"/>
              <a:t> - předpokládaná příčina (x)</a:t>
            </a:r>
          </a:p>
          <a:p>
            <a:endParaRPr lang="sk-SK" dirty="0" smtClean="0"/>
          </a:p>
          <a:p>
            <a:r>
              <a:rPr lang="sk-SK" b="1" dirty="0" smtClean="0"/>
              <a:t>Závislé</a:t>
            </a:r>
            <a:r>
              <a:rPr lang="sk-SK" dirty="0" smtClean="0"/>
              <a:t> – předpokládaný následek (y)</a:t>
            </a:r>
          </a:p>
          <a:p>
            <a:endParaRPr lang="sk-SK" dirty="0" smtClean="0"/>
          </a:p>
          <a:p>
            <a:r>
              <a:rPr lang="sk-SK" b="1" dirty="0" smtClean="0"/>
              <a:t>„Třetí“</a:t>
            </a:r>
            <a:r>
              <a:rPr lang="sk-SK" dirty="0" smtClean="0"/>
              <a:t> proměnné (z):</a:t>
            </a:r>
          </a:p>
          <a:p>
            <a:pPr lvl="1"/>
            <a:r>
              <a:rPr lang="sk-SK" dirty="0" smtClean="0"/>
              <a:t>Intervenující</a:t>
            </a:r>
          </a:p>
          <a:p>
            <a:pPr lvl="1"/>
            <a:r>
              <a:rPr lang="sk-SK" dirty="0" smtClean="0"/>
              <a:t>Zdánlivě působící / náhodné</a:t>
            </a:r>
          </a:p>
          <a:p>
            <a:endParaRPr lang="sk-SK" dirty="0"/>
          </a:p>
          <a:p>
            <a:r>
              <a:rPr lang="sk-SK" dirty="0" smtClean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1026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Komparativní metoda vs. experiment a statistické metody</a:t>
            </a:r>
          </a:p>
          <a:p>
            <a:endParaRPr lang="sk-SK" dirty="0"/>
          </a:p>
          <a:p>
            <a:r>
              <a:rPr lang="sk-SK" dirty="0" smtClean="0"/>
              <a:t>Všechny mají shodné cíle:</a:t>
            </a:r>
          </a:p>
          <a:p>
            <a:pPr lvl="1"/>
            <a:r>
              <a:rPr lang="cs-CZ" dirty="0" smtClean="0"/>
              <a:t>Odhalují empirické vztahy mezi proměnnými</a:t>
            </a:r>
          </a:p>
          <a:p>
            <a:pPr lvl="1"/>
            <a:r>
              <a:rPr lang="cs-CZ" dirty="0" smtClean="0"/>
              <a:t>Kontrolují vlivy jiných proměnných</a:t>
            </a:r>
          </a:p>
          <a:p>
            <a:endParaRPr lang="sk-SK" dirty="0"/>
          </a:p>
          <a:p>
            <a:r>
              <a:rPr lang="sk-SK" dirty="0" smtClean="0"/>
              <a:t>Nejsilnější je experiment, problém je v možnostech jeho reálného využití</a:t>
            </a:r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625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Experiment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endParaRPr lang="sk-SK" sz="1100" dirty="0" smtClean="0"/>
          </a:p>
          <a:p>
            <a:r>
              <a:rPr lang="sk-SK" sz="2400" dirty="0" smtClean="0"/>
              <a:t>Výzkumník manipuluje s nezávislou proměnnou</a:t>
            </a:r>
          </a:p>
          <a:p>
            <a:r>
              <a:rPr lang="sk-SK" sz="2400" dirty="0" smtClean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sk-SK" sz="2400" dirty="0" smtClean="0"/>
              <a:t>Příklad z medicíny:</a:t>
            </a:r>
          </a:p>
          <a:p>
            <a:pPr lvl="1"/>
            <a:r>
              <a:rPr lang="cs-CZ" sz="2200" dirty="0" smtClean="0"/>
              <a:t>Výzkumná skupina dostává lék, kontrolní placebo</a:t>
            </a:r>
          </a:p>
          <a:p>
            <a:pPr lvl="1"/>
            <a:r>
              <a:rPr lang="cs-CZ" sz="2200" dirty="0" smtClean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 smtClean="0"/>
              <a:t>Silná stránka</a:t>
            </a:r>
            <a:r>
              <a:rPr lang="sk-SK" sz="2400" dirty="0" smtClean="0"/>
              <a:t> – silná kontrola třetích proměnných</a:t>
            </a:r>
          </a:p>
          <a:p>
            <a:r>
              <a:rPr lang="sk-SK" sz="2400" b="1" dirty="0" smtClean="0"/>
              <a:t>Problém</a:t>
            </a:r>
            <a:r>
              <a:rPr lang="sk-SK" sz="2400" dirty="0" smtClean="0"/>
              <a:t> – limitované využití v politologii 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4098" name="Picture 2" descr="http://johnbarban.com/wp-content/uploads/2010/03/Experi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57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5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 descr="Výsledek obrázku pro pu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26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2" descr="Výsledek obrázku pro putin 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7952"/>
            <a:ext cx="9143999" cy="6099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Statistické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Pracují s velkým počtem případů</a:t>
            </a:r>
          </a:p>
          <a:p>
            <a:endParaRPr lang="sk-SK" dirty="0"/>
          </a:p>
          <a:p>
            <a:r>
              <a:rPr lang="sk-SK" dirty="0" smtClean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 smtClean="0"/>
              <a:t>Proti experimentu mnohem rozsáhlejší využití v politologii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130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KM a experiment:</a:t>
            </a:r>
          </a:p>
          <a:p>
            <a:pPr lvl="1"/>
            <a:r>
              <a:rPr lang="cs-CZ" dirty="0" smtClean="0"/>
              <a:t>Komparativní metoda má slabší kontrolu jiných proměnných než experiment</a:t>
            </a:r>
          </a:p>
          <a:p>
            <a:pPr lvl="1"/>
            <a:r>
              <a:rPr lang="sk-SK" i="1" dirty="0" smtClean="0"/>
              <a:t>„Komparativní metoda není ekvivalent experimentu, pouze jeho nedokonalá náhrada“ </a:t>
            </a:r>
            <a:r>
              <a:rPr lang="sk-SK" dirty="0" smtClean="0"/>
              <a:t>(Lijphart)</a:t>
            </a:r>
          </a:p>
          <a:p>
            <a:endParaRPr lang="sk-SK" dirty="0"/>
          </a:p>
          <a:p>
            <a:r>
              <a:rPr lang="sk-SK" dirty="0" smtClean="0"/>
              <a:t>KM a statistické metody:</a:t>
            </a:r>
          </a:p>
          <a:p>
            <a:pPr lvl="1"/>
            <a:r>
              <a:rPr lang="sk-SK" dirty="0" smtClean="0"/>
              <a:t>Podobná povaha, často je odlišuje pouze počet případů</a:t>
            </a:r>
          </a:p>
          <a:p>
            <a:pPr lvl="1"/>
            <a:r>
              <a:rPr lang="cs-CZ" dirty="0" smtClean="0"/>
              <a:t>Kombinace ve výzkumu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918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Po druhé světové válce politologie často jako synonymum pro </a:t>
            </a:r>
            <a:r>
              <a:rPr lang="sk-SK" i="1" dirty="0" smtClean="0"/>
              <a:t>comparative politics</a:t>
            </a:r>
          </a:p>
          <a:p>
            <a:endParaRPr lang="sk-SK" i="1" dirty="0"/>
          </a:p>
          <a:p>
            <a:r>
              <a:rPr lang="sk-SK" dirty="0" smtClean="0"/>
              <a:t>50. léta a referenční příklady:</a:t>
            </a:r>
          </a:p>
          <a:p>
            <a:pPr lvl="1"/>
            <a:r>
              <a:rPr lang="sk-SK" dirty="0" smtClean="0"/>
              <a:t>Časté výzkumy s použitím tzv. referenčních případů</a:t>
            </a:r>
          </a:p>
          <a:p>
            <a:pPr lvl="1"/>
            <a:r>
              <a:rPr lang="cs-CZ" dirty="0" smtClean="0"/>
              <a:t>„Vhodně“</a:t>
            </a:r>
            <a:r>
              <a:rPr lang="sk-SK" dirty="0" smtClean="0"/>
              <a:t> zvolený jiný příklad pro potvrzení vlastní argumentace</a:t>
            </a:r>
          </a:p>
          <a:p>
            <a:pPr lvl="1"/>
            <a:r>
              <a:rPr lang="sk-SK" dirty="0" smtClean="0"/>
              <a:t>Ideová zabarvenost</a:t>
            </a:r>
          </a:p>
          <a:p>
            <a:pPr lvl="1"/>
            <a:r>
              <a:rPr lang="sk-SK" dirty="0" smtClean="0"/>
              <a:t>Tento postup není komparativní metodou</a:t>
            </a:r>
          </a:p>
        </p:txBody>
      </p:sp>
    </p:spTree>
    <p:extLst>
      <p:ext uri="{BB962C8B-B14F-4D97-AF65-F5344CB8AC3E}">
        <p14:creationId xmlns:p14="http://schemas.microsoft.com/office/powerpoint/2010/main" xmlns="" val="23047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Muži neumí vládnout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cs-CZ" dirty="0" smtClean="0"/>
              <a:t>...argumentace ve prospěch žen ve vrcholových politických funkcích…</a:t>
            </a:r>
          </a:p>
          <a:p>
            <a:endParaRPr lang="cs-CZ" dirty="0" smtClean="0"/>
          </a:p>
          <a:p>
            <a:r>
              <a:rPr lang="sk-SK" dirty="0" smtClean="0"/>
              <a:t>Příklady: </a:t>
            </a:r>
            <a:r>
              <a:rPr lang="sk-SK" dirty="0" err="1" smtClean="0"/>
              <a:t>Margaret</a:t>
            </a:r>
            <a:r>
              <a:rPr lang="sk-SK" dirty="0" smtClean="0"/>
              <a:t> </a:t>
            </a:r>
            <a:r>
              <a:rPr lang="sk-SK" dirty="0" err="1" smtClean="0"/>
              <a:t>Thatcher</a:t>
            </a:r>
            <a:r>
              <a:rPr lang="sk-SK" dirty="0" smtClean="0"/>
              <a:t>, </a:t>
            </a:r>
            <a:r>
              <a:rPr lang="sk-SK" dirty="0" err="1" smtClean="0"/>
              <a:t>Tarja</a:t>
            </a:r>
            <a:r>
              <a:rPr lang="sk-SK" dirty="0" smtClean="0"/>
              <a:t> </a:t>
            </a:r>
            <a:r>
              <a:rPr lang="sk-SK" dirty="0" err="1" smtClean="0"/>
              <a:t>Halonen</a:t>
            </a:r>
            <a:r>
              <a:rPr lang="sk-SK" dirty="0" smtClean="0"/>
              <a:t>, Angela </a:t>
            </a:r>
            <a:r>
              <a:rPr lang="sk-SK" dirty="0" err="1" smtClean="0"/>
              <a:t>Merkel</a:t>
            </a:r>
            <a:r>
              <a:rPr lang="sk-SK" dirty="0" smtClean="0"/>
              <a:t>, </a:t>
            </a:r>
            <a:r>
              <a:rPr lang="sk-SK" dirty="0" err="1" smtClean="0"/>
              <a:t>Julia</a:t>
            </a:r>
            <a:r>
              <a:rPr lang="sk-SK" dirty="0" smtClean="0"/>
              <a:t> </a:t>
            </a:r>
            <a:r>
              <a:rPr lang="sk-SK" dirty="0" err="1" smtClean="0"/>
              <a:t>Gillard</a:t>
            </a:r>
            <a:r>
              <a:rPr lang="sk-SK" dirty="0" smtClean="0"/>
              <a:t>, </a:t>
            </a:r>
            <a:r>
              <a:rPr lang="sk-SK" dirty="0" err="1" smtClean="0"/>
              <a:t>Nicola</a:t>
            </a:r>
            <a:r>
              <a:rPr lang="sk-SK" dirty="0" smtClean="0"/>
              <a:t> </a:t>
            </a:r>
            <a:r>
              <a:rPr lang="sk-SK" dirty="0" err="1" smtClean="0"/>
              <a:t>Sturgeon</a:t>
            </a:r>
            <a:endParaRPr lang="sk-SK" dirty="0" smtClean="0"/>
          </a:p>
          <a:p>
            <a:endParaRPr lang="sk-SK" dirty="0" smtClean="0"/>
          </a:p>
          <a:p>
            <a:r>
              <a:rPr lang="cs-CZ" dirty="0" smtClean="0"/>
              <a:t>A nakonec „komparace“ potvrzující ústřední argumentaci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047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Muži neumí vládnout</a:t>
            </a:r>
            <a:endParaRPr lang="cs-CZ" dirty="0"/>
          </a:p>
        </p:txBody>
      </p:sp>
      <p:pic>
        <p:nvPicPr>
          <p:cNvPr id="481282" name="Picture 2" descr="Výsledek obrázku pro kim čong 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348347" cy="2895600"/>
          </a:xfrm>
          <a:prstGeom prst="rect">
            <a:avLst/>
          </a:prstGeom>
          <a:noFill/>
        </p:spPr>
      </p:pic>
      <p:pic>
        <p:nvPicPr>
          <p:cNvPr id="481284" name="Picture 4" descr="Výsledek obrázku pro muga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286000"/>
            <a:ext cx="4343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47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ignal toothp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4495800" cy="4495800"/>
          </a:xfrm>
          <a:prstGeom prst="rect">
            <a:avLst/>
          </a:prstGeom>
          <a:noFill/>
        </p:spPr>
      </p:pic>
      <p:pic>
        <p:nvPicPr>
          <p:cNvPr id="1028" name="Picture 4" descr="Výsledek obrázku pro sensody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5475462" cy="1676400"/>
          </a:xfrm>
          <a:prstGeom prst="rect">
            <a:avLst/>
          </a:prstGeom>
          <a:noFill/>
        </p:spPr>
      </p:pic>
      <p:pic>
        <p:nvPicPr>
          <p:cNvPr id="1032" name="Picture 8" descr="Výsledek obrázku pro colgate to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314325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Pozdější vývoj:</a:t>
            </a:r>
          </a:p>
          <a:p>
            <a:pPr lvl="1"/>
            <a:r>
              <a:rPr lang="cs-CZ" dirty="0" smtClean="0"/>
              <a:t>Globální analýzy</a:t>
            </a:r>
          </a:p>
          <a:p>
            <a:pPr lvl="1"/>
            <a:r>
              <a:rPr lang="cs-CZ" dirty="0" smtClean="0"/>
              <a:t>Analýzy menšího počtu případů</a:t>
            </a:r>
          </a:p>
          <a:p>
            <a:endParaRPr lang="sk-SK" dirty="0"/>
          </a:p>
          <a:p>
            <a:r>
              <a:rPr lang="sk-SK" dirty="0" smtClean="0"/>
              <a:t>Blondel:</a:t>
            </a:r>
          </a:p>
          <a:p>
            <a:pPr lvl="1"/>
            <a:r>
              <a:rPr lang="sk-SK" dirty="0" smtClean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 smtClean="0"/>
              <a:t>Cíl – utřídit státy do 5 specifických typů režimů</a:t>
            </a:r>
          </a:p>
          <a:p>
            <a:endParaRPr lang="sk-SK" sz="1800" dirty="0"/>
          </a:p>
          <a:p>
            <a:r>
              <a:rPr lang="sk-SK" dirty="0" smtClean="0"/>
              <a:t>Jiné významné práce – Lipset a Rokkan, Lijphart,...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389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 smtClean="0"/>
              <a:t>Interpretace komparativní politologie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 smtClean="0"/>
              <a:t>Případové studie cizích států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 smtClean="0"/>
              <a:t>Porovnání určitých aspektů 2 a </a:t>
            </a:r>
            <a:r>
              <a:rPr lang="sk-SK" sz="2800" dirty="0" err="1" smtClean="0"/>
              <a:t>více</a:t>
            </a:r>
            <a:r>
              <a:rPr lang="sk-SK" sz="2800" smtClean="0"/>
              <a:t> zemí</a:t>
            </a:r>
            <a:endParaRPr lang="sk-SK" sz="2800" dirty="0" smtClean="0"/>
          </a:p>
          <a:p>
            <a:pPr marL="393700" lvl="1" indent="0">
              <a:buNone/>
            </a:pPr>
            <a:endParaRPr lang="sk-SK" sz="2800" dirty="0" smtClean="0"/>
          </a:p>
          <a:p>
            <a:pPr lvl="1"/>
            <a:r>
              <a:rPr lang="sk-SK" dirty="0" smtClean="0"/>
              <a:t>Empirický základ pro komparativní metodu</a:t>
            </a:r>
          </a:p>
          <a:p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sk-SK" sz="2800" b="1" dirty="0" smtClean="0"/>
              <a:t>Používání komparativní metody</a:t>
            </a:r>
          </a:p>
          <a:p>
            <a:pPr marL="393700" lvl="1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06855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Použití KM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Základní (nepřekvapující) fakt:</a:t>
            </a:r>
          </a:p>
          <a:p>
            <a:pPr lvl="1"/>
            <a:r>
              <a:rPr lang="sk-SK" dirty="0" smtClean="0"/>
              <a:t>Komparativní metoda je metoda</a:t>
            </a:r>
          </a:p>
          <a:p>
            <a:endParaRPr lang="sk-SK" dirty="0"/>
          </a:p>
          <a:p>
            <a:r>
              <a:rPr lang="sk-SK" dirty="0" smtClean="0"/>
              <a:t>Při tvorbě výzkumu výběr metody přizpůsobujeme výzkumným otázkám a ne naopak</a:t>
            </a:r>
          </a:p>
          <a:p>
            <a:endParaRPr lang="sk-SK" dirty="0"/>
          </a:p>
          <a:p>
            <a:r>
              <a:rPr lang="sk-SK" dirty="0" smtClean="0"/>
              <a:t>Klíčový aspekt KM – výběr případů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18090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cíle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cs-CZ" b="1" dirty="0" smtClean="0"/>
              <a:t>Maximalizovat výzkumné pokrytí:</a:t>
            </a:r>
          </a:p>
          <a:p>
            <a:pPr lvl="1"/>
            <a:r>
              <a:rPr lang="cs-CZ" dirty="0" smtClean="0"/>
              <a:t>Případy mají izolovat zkoumaný vztah mezi proměnnými</a:t>
            </a:r>
          </a:p>
          <a:p>
            <a:endParaRPr lang="cs-CZ" dirty="0" smtClean="0"/>
          </a:p>
          <a:p>
            <a:r>
              <a:rPr lang="cs-CZ" b="1" dirty="0" smtClean="0"/>
              <a:t>Minimalizovat pokrytí chyb:</a:t>
            </a:r>
          </a:p>
          <a:p>
            <a:pPr lvl="1"/>
            <a:r>
              <a:rPr lang="cs-CZ" dirty="0" smtClean="0"/>
              <a:t>Vybírat reprezentativní případy, ne unikátní a nezvyklé</a:t>
            </a:r>
          </a:p>
          <a:p>
            <a:pPr marL="393700" lvl="1" indent="0">
              <a:buNone/>
            </a:pPr>
            <a:endParaRPr lang="cs-CZ" dirty="0" smtClean="0"/>
          </a:p>
          <a:p>
            <a:r>
              <a:rPr lang="cs-CZ" b="1" dirty="0" smtClean="0"/>
              <a:t>Kontrolovat vnější vlivy:</a:t>
            </a:r>
          </a:p>
          <a:p>
            <a:pPr lvl="1"/>
            <a:r>
              <a:rPr lang="cs-CZ" dirty="0" smtClean="0"/>
              <a:t>Výběr má minimalizovat efekt třetích proměnných</a:t>
            </a:r>
          </a:p>
        </p:txBody>
      </p:sp>
    </p:spTree>
    <p:extLst>
      <p:ext uri="{BB962C8B-B14F-4D97-AF65-F5344CB8AC3E}">
        <p14:creationId xmlns:p14="http://schemas.microsoft.com/office/powerpoint/2010/main" xmlns="" val="2110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John Stuart Mill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Dva případy (A, B) </a:t>
            </a:r>
            <a:r>
              <a:rPr lang="cs-CZ" dirty="0" smtClean="0"/>
              <a:t>jsou</a:t>
            </a:r>
            <a:r>
              <a:rPr lang="sk-SK" dirty="0" smtClean="0"/>
              <a:t> totožné až na to, že:</a:t>
            </a:r>
          </a:p>
          <a:p>
            <a:pPr lvl="1"/>
            <a:r>
              <a:rPr lang="sk-SK" b="1" i="1" dirty="0" smtClean="0"/>
              <a:t>x</a:t>
            </a:r>
            <a:r>
              <a:rPr lang="sk-SK" dirty="0" smtClean="0"/>
              <a:t> bylo přítomné v </a:t>
            </a:r>
            <a:r>
              <a:rPr lang="sk-SK" b="1" dirty="0" smtClean="0"/>
              <a:t>A</a:t>
            </a:r>
            <a:r>
              <a:rPr lang="sk-SK" dirty="0" smtClean="0"/>
              <a:t>, ale ne v </a:t>
            </a:r>
            <a:r>
              <a:rPr lang="sk-SK" b="1" dirty="0" smtClean="0"/>
              <a:t>B</a:t>
            </a:r>
          </a:p>
          <a:p>
            <a:pPr lvl="1"/>
            <a:r>
              <a:rPr lang="sk-SK" dirty="0" smtClean="0"/>
              <a:t>v </a:t>
            </a:r>
            <a:r>
              <a:rPr lang="sk-SK" b="1" dirty="0" smtClean="0"/>
              <a:t>A</a:t>
            </a:r>
            <a:r>
              <a:rPr lang="sk-SK" dirty="0" smtClean="0"/>
              <a:t> došlo k </a:t>
            </a:r>
            <a:r>
              <a:rPr lang="sk-SK" b="1" i="1" dirty="0" smtClean="0"/>
              <a:t>y</a:t>
            </a:r>
            <a:r>
              <a:rPr lang="sk-SK" dirty="0" smtClean="0"/>
              <a:t>, zatímco v </a:t>
            </a:r>
            <a:r>
              <a:rPr lang="sk-SK" b="1" dirty="0" smtClean="0"/>
              <a:t>B</a:t>
            </a:r>
            <a:r>
              <a:rPr lang="sk-SK" dirty="0" smtClean="0"/>
              <a:t> ne</a:t>
            </a:r>
          </a:p>
          <a:p>
            <a:endParaRPr lang="sk-SK" dirty="0"/>
          </a:p>
          <a:p>
            <a:r>
              <a:rPr lang="cs-CZ" dirty="0" smtClean="0"/>
              <a:t>Interpretace – </a:t>
            </a:r>
            <a:r>
              <a:rPr lang="cs-CZ" b="1" i="1" dirty="0" smtClean="0"/>
              <a:t>x</a:t>
            </a:r>
            <a:r>
              <a:rPr lang="cs-CZ" dirty="0" smtClean="0"/>
              <a:t> způsobuje </a:t>
            </a:r>
            <a:r>
              <a:rPr lang="cs-CZ" b="1" i="1" dirty="0" smtClean="0"/>
              <a:t>y</a:t>
            </a:r>
          </a:p>
          <a:p>
            <a:endParaRPr lang="sk-SK" dirty="0"/>
          </a:p>
          <a:p>
            <a:r>
              <a:rPr lang="sk-SK" dirty="0" smtClean="0"/>
              <a:t>V praxi takovou shodu není možné najít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smtClean="0"/>
              <a:t>optimální stav, jemuž je možné se snažit  ve výzkumu přiblížit</a:t>
            </a:r>
          </a:p>
        </p:txBody>
      </p:sp>
    </p:spTree>
    <p:extLst>
      <p:ext uri="{BB962C8B-B14F-4D97-AF65-F5344CB8AC3E}">
        <p14:creationId xmlns:p14="http://schemas.microsoft.com/office/powerpoint/2010/main" xmlns="" val="31292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05225" cy="3352801"/>
          </a:xfrm>
          <a:prstGeom prst="rect">
            <a:avLst/>
          </a:prstGeom>
          <a:noFill/>
        </p:spPr>
      </p:pic>
      <p:pic>
        <p:nvPicPr>
          <p:cNvPr id="7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705225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0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5448300" cy="3268980"/>
          </a:xfrm>
          <a:prstGeom prst="rect">
            <a:avLst/>
          </a:prstGeom>
          <a:noFill/>
        </p:spPr>
      </p:pic>
      <p:pic>
        <p:nvPicPr>
          <p:cNvPr id="495622" name="Picture 6" descr="Výsledek obrázku pro 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1905000" cy="1905001"/>
          </a:xfrm>
          <a:prstGeom prst="rect">
            <a:avLst/>
          </a:prstGeom>
          <a:noFill/>
        </p:spPr>
      </p:pic>
      <p:pic>
        <p:nvPicPr>
          <p:cNvPr id="495624" name="Picture 8" descr="Výsledek obrázku pro no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362200" cy="2362200"/>
          </a:xfrm>
          <a:prstGeom prst="rect">
            <a:avLst/>
          </a:prstGeom>
          <a:noFill/>
        </p:spPr>
      </p:pic>
      <p:pic>
        <p:nvPicPr>
          <p:cNvPr id="6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81000"/>
            <a:ext cx="5448300" cy="3268980"/>
          </a:xfrm>
          <a:prstGeom prst="rect">
            <a:avLst/>
          </a:prstGeom>
          <a:noFill/>
        </p:spPr>
      </p:pic>
      <p:pic>
        <p:nvPicPr>
          <p:cNvPr id="7" name="Picture 2" descr="Výsledek obrázku pro po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3260" y="1219200"/>
            <a:ext cx="542340" cy="48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Případy nevybíráme podle závislé proměnné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sz="4400" dirty="0" smtClean="0"/>
              <a:t>Proč?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xmlns="" val="369376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závislá proměnná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sz="2800" dirty="0" smtClean="0"/>
              <a:t>Výzkum podmínek, za jakých dochází k vypuknutí války</a:t>
            </a:r>
          </a:p>
          <a:p>
            <a:endParaRPr lang="sk-SK" sz="2800" dirty="0"/>
          </a:p>
          <a:p>
            <a:r>
              <a:rPr lang="cs-CZ" sz="2800" dirty="0" smtClean="0"/>
              <a:t>Do výzkumu je vybráno 15 případů, jenž vedly k vojenskému konfliktu</a:t>
            </a:r>
          </a:p>
          <a:p>
            <a:endParaRPr lang="sk-SK" sz="2800" dirty="0" smtClean="0"/>
          </a:p>
          <a:p>
            <a:r>
              <a:rPr lang="sk-SK" sz="2800" dirty="0" smtClean="0"/>
              <a:t>Je tento postup správný? Pokud ne, co je potřebné změnit?</a:t>
            </a:r>
          </a:p>
        </p:txBody>
      </p:sp>
    </p:spTree>
    <p:extLst>
      <p:ext uri="{BB962C8B-B14F-4D97-AF65-F5344CB8AC3E}">
        <p14:creationId xmlns:p14="http://schemas.microsoft.com/office/powerpoint/2010/main" xmlns="" val="29821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závislá proměnná</a:t>
            </a:r>
            <a:endParaRPr lang="sk-SK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618037"/>
          </a:xfrm>
        </p:spPr>
        <p:txBody>
          <a:bodyPr/>
          <a:lstStyle/>
          <a:p>
            <a:r>
              <a:rPr lang="sk-SK" dirty="0" smtClean="0"/>
              <a:t>Při designu výzkumu je závislá proměnná irelevantní</a:t>
            </a:r>
          </a:p>
          <a:p>
            <a:endParaRPr lang="sk-SK" dirty="0"/>
          </a:p>
          <a:p>
            <a:r>
              <a:rPr lang="cs-CZ" dirty="0" smtClean="0"/>
              <a:t>Výběr případů na základě hodnoty závislé proměnné jde úplně </a:t>
            </a:r>
            <a:r>
              <a:rPr lang="cs-CZ" b="1" dirty="0" smtClean="0"/>
              <a:t>proti smyslu</a:t>
            </a:r>
            <a:r>
              <a:rPr lang="cs-CZ" dirty="0" smtClean="0"/>
              <a:t> komparativní metody</a:t>
            </a:r>
          </a:p>
          <a:p>
            <a:endParaRPr lang="sk-SK" dirty="0"/>
          </a:p>
          <a:p>
            <a:r>
              <a:rPr lang="cs-CZ" dirty="0" smtClean="0"/>
              <a:t>Úmyslný výběr pouze případů se stejnou hodnotou závislé proměnné může zpochybnit samotný výzkum (v závislosti od jeho cílů)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815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avdu.cz/sites/default/files/milos_zeman_zemanokrac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761" y="228600"/>
            <a:ext cx="5274239" cy="29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ladimir Putin turns 60! Happy Birthday, Mr.Pres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28" name="AutoShape 4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6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34" name="Picture 10" descr="http://www.highsnobiety.com/files/2012/11/barack-obama-terry-richards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03600"/>
            <a:ext cx="4800600" cy="3197200"/>
          </a:xfrm>
          <a:prstGeom prst="rect">
            <a:avLst/>
          </a:prstGeom>
          <a:noFill/>
        </p:spPr>
      </p:pic>
      <p:pic>
        <p:nvPicPr>
          <p:cNvPr id="1038" name="Picture 14" descr="http://images.cdn.fotopedia.com/flickr-6191135227-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013200" cy="300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Případy nevybíráme podle závislé proměnné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Výběr případů podle největší shody (</a:t>
            </a:r>
            <a:r>
              <a:rPr lang="sk-SK" i="1" dirty="0" smtClean="0"/>
              <a:t>Most similar case selection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Výběr případů podle největšího rozdílu (</a:t>
            </a:r>
            <a:r>
              <a:rPr lang="sk-SK" i="1" dirty="0" smtClean="0"/>
              <a:t>Most different case selection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50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– druhy (2)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 smtClean="0"/>
              <a:t>Nezávislé</a:t>
            </a:r>
            <a:r>
              <a:rPr lang="sk-SK" dirty="0" smtClean="0"/>
              <a:t> - předpokládaná příčina (x)</a:t>
            </a:r>
          </a:p>
          <a:p>
            <a:endParaRPr lang="sk-SK" dirty="0" smtClean="0"/>
          </a:p>
          <a:p>
            <a:r>
              <a:rPr lang="sk-SK" b="1" dirty="0" smtClean="0"/>
              <a:t>Závislé</a:t>
            </a:r>
            <a:r>
              <a:rPr lang="sk-SK" dirty="0" smtClean="0"/>
              <a:t> – předpokládaný následek (y)</a:t>
            </a:r>
          </a:p>
          <a:p>
            <a:endParaRPr lang="sk-SK" dirty="0" smtClean="0"/>
          </a:p>
          <a:p>
            <a:r>
              <a:rPr lang="sk-SK" b="1" dirty="0" smtClean="0"/>
              <a:t>„Třetí“</a:t>
            </a:r>
            <a:r>
              <a:rPr lang="sk-SK" dirty="0" smtClean="0"/>
              <a:t> proměnné (z):</a:t>
            </a:r>
          </a:p>
          <a:p>
            <a:pPr lvl="1"/>
            <a:r>
              <a:rPr lang="sk-SK" dirty="0" smtClean="0"/>
              <a:t>Intervenující</a:t>
            </a:r>
          </a:p>
          <a:p>
            <a:pPr lvl="1"/>
            <a:r>
              <a:rPr lang="sk-SK" dirty="0" smtClean="0"/>
              <a:t>Zdánlivě působící / náhodné</a:t>
            </a:r>
          </a:p>
          <a:p>
            <a:endParaRPr lang="sk-SK" dirty="0"/>
          </a:p>
          <a:p>
            <a:r>
              <a:rPr lang="sk-SK" dirty="0" smtClean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4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6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</a:t>
            </a:r>
            <a:r>
              <a:rPr lang="sk-SK" sz="4400" i="1" dirty="0" smtClean="0"/>
              <a:t>most similar CS</a:t>
            </a:r>
            <a:endParaRPr lang="sk-SK" sz="4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 smtClean="0"/>
              <a:t>Jaké případy:</a:t>
            </a:r>
          </a:p>
          <a:p>
            <a:pPr lvl="1"/>
            <a:r>
              <a:rPr lang="sk-SK" sz="2200" dirty="0" err="1" smtClean="0"/>
              <a:t>Odlišují</a:t>
            </a:r>
            <a:r>
              <a:rPr lang="sk-SK" sz="2200" dirty="0" smtClean="0"/>
              <a:t> se co možná nejvíc </a:t>
            </a:r>
            <a:r>
              <a:rPr lang="sk-SK" sz="2200" dirty="0"/>
              <a:t>v nezávislých </a:t>
            </a:r>
            <a:r>
              <a:rPr lang="sk-SK" sz="2200" dirty="0" smtClean="0"/>
              <a:t>proměnných</a:t>
            </a:r>
          </a:p>
          <a:p>
            <a:pPr lvl="1"/>
            <a:r>
              <a:rPr lang="sk-SK" sz="2200" dirty="0" err="1" smtClean="0"/>
              <a:t>Jsou</a:t>
            </a:r>
            <a:r>
              <a:rPr lang="sk-SK" sz="2200" dirty="0" smtClean="0"/>
              <a:t> </a:t>
            </a:r>
            <a:r>
              <a:rPr lang="sk-SK" sz="2200" dirty="0"/>
              <a:t>si </a:t>
            </a:r>
            <a:r>
              <a:rPr lang="sk-SK" sz="2200" dirty="0" smtClean="0"/>
              <a:t>co nejvíc </a:t>
            </a:r>
            <a:r>
              <a:rPr lang="sk-SK" sz="2200" dirty="0"/>
              <a:t>podobné v </a:t>
            </a:r>
            <a:r>
              <a:rPr lang="sk-SK" sz="2200" dirty="0" smtClean="0"/>
              <a:t>intervenujících/nepravých proměnných</a:t>
            </a:r>
          </a:p>
          <a:p>
            <a:endParaRPr lang="sk-SK" sz="2400" dirty="0"/>
          </a:p>
          <a:p>
            <a:r>
              <a:rPr lang="sk-SK" sz="2400" dirty="0" smtClean="0"/>
              <a:t>Kontrola třetích proměnných – pokud budou mít na závislou proměnnou vliv, bude v každém z případů stejný</a:t>
            </a:r>
          </a:p>
          <a:p>
            <a:endParaRPr lang="sk-SK" sz="2400" dirty="0"/>
          </a:p>
          <a:p>
            <a:r>
              <a:rPr lang="sk-SK" sz="2400" dirty="0" smtClean="0"/>
              <a:t>Jediný rozdílný efekt tak může vyvolat pouze nezávislá proměnná</a:t>
            </a:r>
          </a:p>
          <a:p>
            <a:endParaRPr lang="sk-SK" sz="2400" dirty="0" smtClean="0"/>
          </a:p>
          <a:p>
            <a:r>
              <a:rPr lang="sk-SK" sz="2400" dirty="0" smtClean="0"/>
              <a:t>Čím víc jsou si případy podobné, tím jistější je výzkum</a:t>
            </a:r>
            <a:endParaRPr lang="en-US" sz="2400" dirty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53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volební systém</a:t>
            </a:r>
          </a:p>
          <a:p>
            <a:pPr lvl="1"/>
            <a:r>
              <a:rPr lang="sk-SK" sz="2200" dirty="0" smtClean="0"/>
              <a:t>Závislá (y) – zastoupení žen v parlamentu</a:t>
            </a:r>
          </a:p>
          <a:p>
            <a:pPr lvl="1"/>
            <a:r>
              <a:rPr lang="sk-SK" sz="2200" dirty="0" smtClean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 smtClean="0"/>
              <a:t>Pro výzkum hledáme případy s co nejvíce rozdílným </a:t>
            </a:r>
            <a:r>
              <a:rPr lang="sk-SK" sz="2400" b="1" i="1" dirty="0" smtClean="0"/>
              <a:t>x</a:t>
            </a:r>
            <a:r>
              <a:rPr lang="sk-SK" sz="2400" dirty="0" smtClean="0"/>
              <a:t> a nejvíce podobnými </a:t>
            </a:r>
            <a:r>
              <a:rPr lang="sk-SK" sz="2400" b="1" i="1" dirty="0" smtClean="0"/>
              <a:t>z</a:t>
            </a:r>
          </a:p>
          <a:p>
            <a:endParaRPr lang="sk-SK" sz="2400" dirty="0"/>
          </a:p>
          <a:p>
            <a:r>
              <a:rPr lang="sk-SK" sz="2400" dirty="0" smtClean="0"/>
              <a:t>V překladu hledáme státy s co nejvíce podobnými charakteristikami s výjimkou volebního systému  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6810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 smtClean="0"/>
              <a:t>Možnosti řešení:</a:t>
            </a:r>
          </a:p>
          <a:p>
            <a:endParaRPr lang="sk-SK" sz="2400" dirty="0"/>
          </a:p>
          <a:p>
            <a:r>
              <a:rPr lang="sk-SK" sz="2400" dirty="0" smtClean="0"/>
              <a:t>VB (většinový systém) a např. Belgie (poměrný)</a:t>
            </a:r>
          </a:p>
          <a:p>
            <a:pPr lvl="1"/>
            <a:r>
              <a:rPr lang="sk-SK" sz="2200" dirty="0" smtClean="0"/>
              <a:t>Je splněna podmínka podobnosti třetích proměnných?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 smtClean="0"/>
              <a:t> </a:t>
            </a:r>
            <a:r>
              <a:rPr lang="cs-CZ" sz="2400" dirty="0" smtClean="0"/>
              <a:t>Části</a:t>
            </a:r>
            <a:r>
              <a:rPr lang="sk-SK" sz="2400" dirty="0" smtClean="0"/>
              <a:t> VB navzájem</a:t>
            </a:r>
          </a:p>
          <a:p>
            <a:pPr lvl="1"/>
            <a:r>
              <a:rPr lang="sk-SK" sz="2200" dirty="0" smtClean="0"/>
              <a:t>Odlišné volební systémy – většinový (Westminister), systém jednoho přenosného hlasu (Sev. Irsko), smíšený (Skotsko, Wales)</a:t>
            </a:r>
          </a:p>
          <a:p>
            <a:pPr lvl="1"/>
            <a:r>
              <a:rPr lang="cs-CZ" sz="2200" dirty="0" smtClean="0"/>
              <a:t>Velká</a:t>
            </a:r>
            <a:r>
              <a:rPr lang="sk-SK" sz="2200" dirty="0" smtClean="0"/>
              <a:t> podobnost třetích proměnných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6688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</a:t>
            </a:r>
            <a:r>
              <a:rPr lang="sk-SK" sz="4400" i="1" dirty="0" smtClean="0"/>
              <a:t>most different CS</a:t>
            </a:r>
            <a:endParaRPr lang="sk-SK" sz="4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 smtClean="0"/>
              <a:t>Jaké případy:</a:t>
            </a:r>
          </a:p>
          <a:p>
            <a:pPr lvl="1"/>
            <a:r>
              <a:rPr lang="sk-SK" sz="2200" dirty="0" err="1" smtClean="0"/>
              <a:t>Podobají</a:t>
            </a:r>
            <a:r>
              <a:rPr lang="sk-SK" sz="2200" dirty="0" smtClean="0"/>
              <a:t> se co nejvíc </a:t>
            </a:r>
            <a:r>
              <a:rPr lang="sk-SK" sz="2200" dirty="0"/>
              <a:t>v nezávislých </a:t>
            </a:r>
            <a:r>
              <a:rPr lang="sk-SK" sz="2200" dirty="0" smtClean="0"/>
              <a:t>proměnných</a:t>
            </a:r>
          </a:p>
          <a:p>
            <a:pPr lvl="1"/>
            <a:r>
              <a:rPr lang="sk-SK" sz="2200" dirty="0" err="1" smtClean="0"/>
              <a:t>Jsou</a:t>
            </a:r>
            <a:r>
              <a:rPr lang="sk-SK" sz="2200" dirty="0" smtClean="0"/>
              <a:t> co nejvíc odlišné v intervenujících/nepravých proměnných</a:t>
            </a:r>
          </a:p>
          <a:p>
            <a:endParaRPr lang="sk-SK" sz="2400" dirty="0" smtClean="0"/>
          </a:p>
          <a:p>
            <a:r>
              <a:rPr lang="sk-SK" sz="2400" dirty="0" smtClean="0"/>
              <a:t>Přesný opak </a:t>
            </a:r>
            <a:r>
              <a:rPr lang="sk-SK" sz="2400" i="1" dirty="0" smtClean="0"/>
              <a:t>Most similar case selection</a:t>
            </a:r>
            <a:endParaRPr lang="sk-SK" sz="2400" i="1" dirty="0"/>
          </a:p>
          <a:p>
            <a:endParaRPr lang="sk-SK" sz="2400" dirty="0"/>
          </a:p>
          <a:p>
            <a:r>
              <a:rPr lang="sk-SK" sz="2400" dirty="0" smtClean="0"/>
              <a:t>Kontrola třetích proměnných je v tom, že pokud má nezávislá proměnná vliv na závislou, tak efekt tohoto vlivu bude v každém případě stejný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853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volební systém</a:t>
            </a:r>
          </a:p>
          <a:p>
            <a:pPr lvl="1"/>
            <a:r>
              <a:rPr lang="sk-SK" sz="2200" dirty="0" smtClean="0"/>
              <a:t>Závislá (y) – zastoupení žen v parlamentu</a:t>
            </a:r>
          </a:p>
          <a:p>
            <a:pPr lvl="1"/>
            <a:r>
              <a:rPr lang="sk-SK" sz="2200" dirty="0" smtClean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 smtClean="0"/>
              <a:t>Pro výzkum hledáme případy s co nejvíce podobným </a:t>
            </a:r>
            <a:r>
              <a:rPr lang="sk-SK" sz="2400" b="1" i="1" dirty="0" smtClean="0"/>
              <a:t>x</a:t>
            </a:r>
            <a:r>
              <a:rPr lang="sk-SK" sz="2400" dirty="0" smtClean="0"/>
              <a:t> a nejvíce rozdílnými </a:t>
            </a:r>
            <a:r>
              <a:rPr lang="sk-SK" sz="2400" b="1" i="1" dirty="0" smtClean="0"/>
              <a:t>z</a:t>
            </a:r>
          </a:p>
          <a:p>
            <a:endParaRPr lang="sk-SK" sz="2400" dirty="0"/>
          </a:p>
          <a:p>
            <a:r>
              <a:rPr lang="sk-SK" sz="2400" dirty="0" smtClean="0"/>
              <a:t>V překladu hledáme státy s co nejvíce odlišnými charakteristikami, které ale mají podobný volební systém  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1050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 smtClean="0"/>
              <a:t>Možnosti řešení:</a:t>
            </a:r>
          </a:p>
          <a:p>
            <a:endParaRPr lang="sk-SK" sz="2400" dirty="0"/>
          </a:p>
          <a:p>
            <a:r>
              <a:rPr lang="sk-SK" sz="2400" dirty="0" smtClean="0"/>
              <a:t>Skotsko a Wales:</a:t>
            </a:r>
          </a:p>
          <a:p>
            <a:pPr lvl="1"/>
            <a:r>
              <a:rPr lang="sk-SK" sz="2000" dirty="0" err="1" smtClean="0"/>
              <a:t>Smíšený</a:t>
            </a:r>
            <a:r>
              <a:rPr lang="sk-SK" sz="2000" dirty="0" smtClean="0"/>
              <a:t> volební systém</a:t>
            </a:r>
          </a:p>
          <a:p>
            <a:pPr lvl="1"/>
            <a:r>
              <a:rPr lang="sk-SK" sz="2000" dirty="0" smtClean="0"/>
              <a:t>Problém – podobnost ve třetích proměnných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 smtClean="0"/>
              <a:t>Odlišné státy s listinným poměrným systémem (výběr „nejméně zlých“):</a:t>
            </a:r>
          </a:p>
          <a:p>
            <a:pPr lvl="1"/>
            <a:r>
              <a:rPr lang="sk-SK" sz="2200" dirty="0" smtClean="0"/>
              <a:t>Švédsko a Portugalsko</a:t>
            </a:r>
          </a:p>
          <a:p>
            <a:pPr lvl="1"/>
            <a:r>
              <a:rPr lang="sk-SK" sz="2200" dirty="0" smtClean="0"/>
              <a:t>Holandsko a Izrael</a:t>
            </a:r>
          </a:p>
          <a:p>
            <a:pPr lvl="1"/>
            <a:r>
              <a:rPr lang="sk-SK" sz="2200" dirty="0" smtClean="0"/>
              <a:t>Česká republika, </a:t>
            </a:r>
            <a:r>
              <a:rPr lang="sk-SK" sz="2200" dirty="0" err="1" smtClean="0"/>
              <a:t>Belgie</a:t>
            </a:r>
            <a:r>
              <a:rPr lang="sk-SK" sz="2200" dirty="0" smtClean="0"/>
              <a:t> a </a:t>
            </a:r>
            <a:r>
              <a:rPr lang="sk-SK" sz="2200" dirty="0" err="1" smtClean="0"/>
              <a:t>Norsko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2909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Most similar nebo most different? </a:t>
            </a:r>
            <a:br>
              <a:rPr lang="sk-SK" sz="3600" dirty="0" smtClean="0"/>
            </a:br>
            <a:r>
              <a:rPr lang="sk-SK" sz="3600" dirty="0" smtClean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iantbomb.com/uploads/original/9/93998/2415152-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9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Most similar nebo most different? </a:t>
            </a:r>
            <a:br>
              <a:rPr lang="sk-SK" sz="3600" dirty="0" smtClean="0"/>
            </a:br>
            <a:r>
              <a:rPr lang="sk-SK" sz="3600" dirty="0" smtClean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1348" name="Picture 4" descr="http://d.europe.newsweek.com/en/full/15793/putin-valdai-us-iran-syria-spe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424516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3923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5400" dirty="0" smtClean="0"/>
              <a:t>Srovnejte pozici prezidenta v ČR a Německu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 smtClean="0"/>
              <a:t>„Vliv času konání zkoušek na právnické fakultě MU na jejich výsledky“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čas konání zkoušky</a:t>
            </a:r>
          </a:p>
          <a:p>
            <a:pPr lvl="1"/>
            <a:r>
              <a:rPr lang="sk-SK" sz="2200" dirty="0" smtClean="0"/>
              <a:t>Závislá (y) – průměr známek</a:t>
            </a:r>
          </a:p>
          <a:p>
            <a:pPr lvl="1"/>
            <a:r>
              <a:rPr lang="sk-SK" sz="2200" dirty="0" smtClean="0"/>
              <a:t>Třetí (z) – objem literatury v kurzech, forma zkoušky (písemná/ústní), stupeň (bc./mgr), povinný/volitelný kurz</a:t>
            </a:r>
          </a:p>
          <a:p>
            <a:endParaRPr lang="sk-SK" dirty="0" smtClean="0"/>
          </a:p>
          <a:p>
            <a:r>
              <a:rPr lang="sk-SK" sz="2400" dirty="0" smtClean="0"/>
              <a:t>Jaké případy si mám vybrat, pokud postupuji technikou </a:t>
            </a:r>
            <a:r>
              <a:rPr lang="sk-SK" sz="2400" b="1" dirty="0" smtClean="0"/>
              <a:t>most similar</a:t>
            </a:r>
            <a:r>
              <a:rPr lang="sk-SK" sz="2400" dirty="0" smtClean="0"/>
              <a:t> case selection?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 smtClean="0"/>
              <a:t>„Vliv času konání zkoušek na právnické fakultě MU na jejich výsledky“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čas konání zkoušky</a:t>
            </a:r>
          </a:p>
          <a:p>
            <a:pPr lvl="1"/>
            <a:r>
              <a:rPr lang="sk-SK" sz="2200" dirty="0" smtClean="0"/>
              <a:t>Závislá (y) – průměr známek</a:t>
            </a:r>
          </a:p>
          <a:p>
            <a:pPr lvl="1"/>
            <a:r>
              <a:rPr lang="sk-SK" sz="2200" dirty="0" smtClean="0"/>
              <a:t>Třetí (z) – objem literatury v kurzech, forma zkoušky (písemná/ústní), stupeň (bc./mgr), povinný/volitelný kurz</a:t>
            </a:r>
          </a:p>
          <a:p>
            <a:endParaRPr lang="sk-SK" sz="2400" dirty="0" smtClean="0"/>
          </a:p>
          <a:p>
            <a:r>
              <a:rPr lang="sk-SK" sz="2400" b="1" dirty="0" smtClean="0"/>
              <a:t>Odpověď:</a:t>
            </a:r>
          </a:p>
          <a:p>
            <a:pPr lvl="1"/>
            <a:r>
              <a:rPr lang="cs-CZ" sz="2200" dirty="0" smtClean="0"/>
              <a:t>Co nejvíc podobné zkoušky v odlišném čase</a:t>
            </a:r>
          </a:p>
          <a:p>
            <a:pPr lvl="1"/>
            <a:r>
              <a:rPr lang="cs-CZ" sz="2200" dirty="0" smtClean="0"/>
              <a:t>Např. všechny písemné zkoušky </a:t>
            </a:r>
            <a:r>
              <a:rPr lang="cs-CZ" sz="2200" dirty="0" err="1" smtClean="0"/>
              <a:t>bc.</a:t>
            </a:r>
            <a:r>
              <a:rPr lang="cs-CZ" sz="2200" dirty="0" smtClean="0"/>
              <a:t> stupně, volitelné kurzy s nákladem 250 stran textu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 smtClean="0"/>
              <a:t>„Vliv druhu česneku na úspěšné odplašení blízkých upírů“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Proměnné:</a:t>
            </a:r>
          </a:p>
          <a:p>
            <a:pPr lvl="1"/>
            <a:r>
              <a:rPr lang="cs-CZ" sz="2200" dirty="0" smtClean="0"/>
              <a:t>Nezávislá (x) – druh česneku (dle země původu)</a:t>
            </a:r>
          </a:p>
          <a:p>
            <a:pPr lvl="1"/>
            <a:r>
              <a:rPr lang="cs-CZ" sz="2200" dirty="0" smtClean="0"/>
              <a:t>Závislá (y) – úspěšnost v odplašení upírů (v %)</a:t>
            </a:r>
          </a:p>
          <a:p>
            <a:pPr lvl="1"/>
            <a:r>
              <a:rPr lang="cs-CZ" sz="2200" dirty="0" smtClean="0"/>
              <a:t>Třetí (z) – věk upíra, původ upíra (Transylvánie/jinde), žízeň upíra, vlastnosti upíra (uvěřitelné/jako Edward </a:t>
            </a:r>
            <a:r>
              <a:rPr lang="cs-CZ" sz="2200" dirty="0" err="1" smtClean="0"/>
              <a:t>Cullen</a:t>
            </a:r>
            <a:r>
              <a:rPr lang="cs-CZ" sz="2200" dirty="0" smtClean="0"/>
              <a:t>)</a:t>
            </a:r>
          </a:p>
          <a:p>
            <a:pPr lvl="1"/>
            <a:endParaRPr lang="cs-CZ" sz="2400" dirty="0" smtClean="0"/>
          </a:p>
          <a:p>
            <a:r>
              <a:rPr lang="sk-SK" sz="2400" dirty="0" smtClean="0"/>
              <a:t>Jaké případy si mám vybrat, pokud postupuji technikou </a:t>
            </a:r>
            <a:r>
              <a:rPr lang="sk-SK" sz="2400" b="1" dirty="0" smtClean="0"/>
              <a:t>most different</a:t>
            </a:r>
            <a:r>
              <a:rPr lang="sk-SK" sz="2400" dirty="0" smtClean="0"/>
              <a:t> case selection?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 smtClean="0"/>
              <a:t>„Vliv druhu česneku na úspěšné odplašení blízkých upírů“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Proměnné:</a:t>
            </a:r>
          </a:p>
          <a:p>
            <a:pPr lvl="1"/>
            <a:r>
              <a:rPr lang="cs-CZ" sz="2200" dirty="0" smtClean="0"/>
              <a:t>Nezávislá (x) – druh česneku (dle země původu)</a:t>
            </a:r>
          </a:p>
          <a:p>
            <a:pPr lvl="1"/>
            <a:r>
              <a:rPr lang="cs-CZ" sz="2200" dirty="0" smtClean="0"/>
              <a:t>Závislá (y) – úspěšnost v odplašení upírů (v %)</a:t>
            </a:r>
          </a:p>
          <a:p>
            <a:pPr lvl="1"/>
            <a:r>
              <a:rPr lang="cs-CZ" sz="2200" dirty="0" smtClean="0"/>
              <a:t>Třetí (z) – věk upíra, původ upíra (Transylvánie/jinde), žízeň upíra, vlastnosti upíra (uvěřitelné/jako Edward </a:t>
            </a:r>
            <a:r>
              <a:rPr lang="cs-CZ" sz="2200" dirty="0" err="1" smtClean="0"/>
              <a:t>Cullen</a:t>
            </a:r>
            <a:r>
              <a:rPr lang="cs-CZ" sz="2200" dirty="0" smtClean="0"/>
              <a:t>)</a:t>
            </a:r>
          </a:p>
          <a:p>
            <a:pPr lvl="1"/>
            <a:endParaRPr lang="cs-CZ" sz="2400" dirty="0" smtClean="0"/>
          </a:p>
          <a:p>
            <a:r>
              <a:rPr lang="sk-SK" sz="2400" b="1" dirty="0" smtClean="0"/>
              <a:t>Odpověď:</a:t>
            </a:r>
          </a:p>
          <a:p>
            <a:pPr lvl="1"/>
            <a:r>
              <a:rPr lang="cs-CZ" sz="2200" dirty="0" smtClean="0"/>
              <a:t>Různé typy upírů, proti kterým je použit stejný druh česneku (španělský)</a:t>
            </a:r>
          </a:p>
          <a:p>
            <a:pPr lvl="1"/>
            <a:r>
              <a:rPr lang="cs-CZ" sz="2200" dirty="0" smtClean="0"/>
              <a:t>Např. staří i mladí upíři, z Transylvánie i odjinud, žízniví i bez pocitu žízně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zásady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Most similar anebo most different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Nevybírat</a:t>
            </a:r>
            <a:r>
              <a:rPr lang="sk-SK" dirty="0" smtClean="0"/>
              <a:t> případy podle hodnot závislé proměnné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sz="3600" b="1" dirty="0" smtClean="0"/>
              <a:t>Vždy</a:t>
            </a:r>
            <a:r>
              <a:rPr lang="sk-SK" dirty="0" smtClean="0"/>
              <a:t> </a:t>
            </a:r>
            <a:r>
              <a:rPr lang="sk-SK" sz="2800" dirty="0" smtClean="0"/>
              <a:t>zdůvodnit svůj výběr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41727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Počet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Neexistuje univerzální odpověď, jaký počet případů je optimální</a:t>
            </a:r>
          </a:p>
          <a:p>
            <a:endParaRPr lang="sk-SK" dirty="0"/>
          </a:p>
          <a:p>
            <a:r>
              <a:rPr lang="sk-SK" dirty="0" smtClean="0"/>
              <a:t>V praxi nejednou náročné najít dostatek případů </a:t>
            </a:r>
            <a:r>
              <a:rPr lang="sk-SK" dirty="0" smtClean="0">
                <a:sym typeface="Wingdings" panose="05000000000000000000" pitchFamily="2" charset="2"/>
              </a:rPr>
              <a:t> do výzkumu je řazeno všechno, co je k dispozici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Základ spočívá v tématu výzkumu a výzkumných otázkách  ty určují podmínky a nároky výzkumu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972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Výhody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v kontextu</a:t>
            </a:r>
          </a:p>
          <a:p>
            <a:endParaRPr lang="cs-CZ" dirty="0"/>
          </a:p>
          <a:p>
            <a:r>
              <a:rPr lang="cs-CZ" dirty="0" smtClean="0"/>
              <a:t>Zlepšení klasifikací</a:t>
            </a:r>
          </a:p>
          <a:p>
            <a:endParaRPr lang="cs-CZ" dirty="0"/>
          </a:p>
          <a:p>
            <a:r>
              <a:rPr lang="cs-CZ" dirty="0" smtClean="0"/>
              <a:t>Formulace a testování hypotéz</a:t>
            </a:r>
          </a:p>
          <a:p>
            <a:endParaRPr lang="cs-CZ" dirty="0"/>
          </a:p>
          <a:p>
            <a:r>
              <a:rPr lang="cs-CZ" dirty="0" smtClean="0"/>
              <a:t>Predikce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Informace v kontextu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Komparace je implicitně obsažena v každodenních činnostech i ve výzkumu</a:t>
            </a:r>
          </a:p>
          <a:p>
            <a:endParaRPr lang="sk-SK" dirty="0"/>
          </a:p>
          <a:p>
            <a:r>
              <a:rPr lang="sk-SK" dirty="0" smtClean="0"/>
              <a:t>I výzkumu jedné události anebo případu pomáhá zasazení do kontextu anebo komparování</a:t>
            </a:r>
          </a:p>
          <a:p>
            <a:endParaRPr lang="sk-SK" dirty="0"/>
          </a:p>
          <a:p>
            <a:r>
              <a:rPr lang="sk-SK" dirty="0" smtClean="0"/>
              <a:t>Kontext potlačuje etnocentrismus a umožňuje pochopit diverzitu politického světa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1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Klasifikace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Nevyhnutně propojené s komparováním</a:t>
            </a:r>
          </a:p>
          <a:p>
            <a:endParaRPr lang="sk-SK" dirty="0"/>
          </a:p>
          <a:p>
            <a:r>
              <a:rPr lang="sk-SK" dirty="0" smtClean="0"/>
              <a:t>Komparace vychází z existujících klasifikací a její zjištění mohou přispět k jejich zlepšení</a:t>
            </a:r>
          </a:p>
          <a:p>
            <a:endParaRPr lang="sk-SK" dirty="0"/>
          </a:p>
          <a:p>
            <a:r>
              <a:rPr lang="sk-SK" dirty="0" smtClean="0"/>
              <a:t>Příklad – národ a stát:</a:t>
            </a:r>
          </a:p>
          <a:p>
            <a:pPr lvl="1"/>
            <a:r>
              <a:rPr lang="sk-SK" dirty="0" smtClean="0"/>
              <a:t>Původní chápání: národ = stát</a:t>
            </a:r>
          </a:p>
          <a:p>
            <a:pPr lvl="1"/>
            <a:r>
              <a:rPr lang="sk-SK" dirty="0" smtClean="0"/>
              <a:t>Identifikace různých modelů vztahu národa a státu vytvořila pobídku k vytvořené jejich klasifikace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5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Formulace a test hypotéz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Izolace vlivu třetích proměnných umožňuje testovat kauzální vztahy</a:t>
            </a:r>
          </a:p>
          <a:p>
            <a:endParaRPr lang="sk-SK" dirty="0"/>
          </a:p>
          <a:p>
            <a:r>
              <a:rPr lang="sk-SK" dirty="0" smtClean="0"/>
              <a:t>Vliv volebních systémů na stranické systémy není možné testovat na jednom případu</a:t>
            </a:r>
          </a:p>
          <a:p>
            <a:endParaRPr lang="sk-SK" dirty="0"/>
          </a:p>
          <a:p>
            <a:r>
              <a:rPr lang="sk-SK" dirty="0" smtClean="0"/>
              <a:t>Deviantní případy jako ukázka nesprávných hypotéz a důvod pro jejich úpravu a tvorbu nových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7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Prezident ČR: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Je volen přímo občany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Funkční období – 5 let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Vrchní velitel ozbrojených sil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Uděluje amnestie, …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smtClean="0"/>
              <a:t>Prezident Německa: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Volen na 5 let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Volen nepřímo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Kompetence: …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591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Limity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Mnoho proměnných, málo případů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Cestovatelský problém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Galtonův</a:t>
            </a:r>
            <a:r>
              <a:rPr lang="sk-SK" dirty="0" smtClean="0"/>
              <a:t> problém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7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Rozmanitost politického světa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 praxi je těžké najít dostatek případů pro kontrolu všech třetích proměnných</a:t>
            </a:r>
          </a:p>
          <a:p>
            <a:endParaRPr lang="sk-SK" dirty="0"/>
          </a:p>
          <a:p>
            <a:r>
              <a:rPr lang="sk-SK" dirty="0" smtClean="0"/>
              <a:t>Problém tak je ve schopnosti izolovat samotný zkoumaný vztah nezávislé a závislé proměnné</a:t>
            </a:r>
            <a:endParaRPr lang="en-US" dirty="0"/>
          </a:p>
        </p:txBody>
      </p:sp>
      <p:pic>
        <p:nvPicPr>
          <p:cNvPr id="1026" name="Picture 2" descr="http://www.nature.com/ncomms/journal/v2/n2/images/ncomms1197-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500" y="1371600"/>
            <a:ext cx="3689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0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Jak to řešit? (Lijphart)</a:t>
            </a:r>
          </a:p>
          <a:p>
            <a:endParaRPr lang="sk-SK" dirty="0"/>
          </a:p>
          <a:p>
            <a:r>
              <a:rPr lang="sk-SK" dirty="0" smtClean="0"/>
              <a:t>Zvýšení počtu případů</a:t>
            </a:r>
          </a:p>
          <a:p>
            <a:endParaRPr lang="sk-SK" dirty="0"/>
          </a:p>
          <a:p>
            <a:r>
              <a:rPr lang="sk-SK" dirty="0" smtClean="0"/>
              <a:t>Sloučení více proměnných do jedné</a:t>
            </a:r>
          </a:p>
          <a:p>
            <a:endParaRPr lang="sk-SK" dirty="0"/>
          </a:p>
          <a:p>
            <a:r>
              <a:rPr lang="sk-SK" dirty="0" smtClean="0"/>
              <a:t>Soustředění se pouze na klíčové proměnné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0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Cestovatelský problém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39963"/>
            <a:ext cx="8153400" cy="4389437"/>
          </a:xfrm>
        </p:spPr>
        <p:txBody>
          <a:bodyPr/>
          <a:lstStyle/>
          <a:p>
            <a:r>
              <a:rPr lang="sk-SK" dirty="0" smtClean="0"/>
              <a:t>Odlišné </a:t>
            </a:r>
            <a:r>
              <a:rPr lang="sk-SK" b="1" dirty="0" smtClean="0"/>
              <a:t>chápání</a:t>
            </a:r>
            <a:r>
              <a:rPr lang="sk-SK" dirty="0" smtClean="0"/>
              <a:t> konceptů v čase a prostoru</a:t>
            </a:r>
          </a:p>
          <a:p>
            <a:endParaRPr lang="sk-SK" dirty="0"/>
          </a:p>
          <a:p>
            <a:r>
              <a:rPr lang="sk-SK" dirty="0" smtClean="0"/>
              <a:t>Odlišná </a:t>
            </a:r>
            <a:r>
              <a:rPr lang="sk-SK" b="1" dirty="0" smtClean="0"/>
              <a:t>operacionalizace</a:t>
            </a:r>
            <a:r>
              <a:rPr lang="sk-SK" dirty="0" smtClean="0"/>
              <a:t> totožně chápaných konceptů</a:t>
            </a:r>
          </a:p>
          <a:p>
            <a:endParaRPr lang="sk-SK" dirty="0"/>
          </a:p>
          <a:p>
            <a:r>
              <a:rPr lang="sk-SK" dirty="0" smtClean="0"/>
              <a:t>Volba podle stranické identifikace:</a:t>
            </a:r>
          </a:p>
          <a:p>
            <a:pPr lvl="1"/>
            <a:r>
              <a:rPr lang="sk-SK" b="1" dirty="0" smtClean="0"/>
              <a:t>USA</a:t>
            </a:r>
            <a:r>
              <a:rPr lang="sk-SK" dirty="0" smtClean="0"/>
              <a:t> – měřené názory voličů registrovaných k primárkám</a:t>
            </a:r>
          </a:p>
          <a:p>
            <a:pPr lvl="1"/>
            <a:r>
              <a:rPr lang="sk-SK" b="1" dirty="0" smtClean="0"/>
              <a:t>Evropa</a:t>
            </a:r>
            <a:r>
              <a:rPr lang="sk-SK" dirty="0" smtClean="0"/>
              <a:t> – data tohoto typu často nedostupná, nutná (nedokonalá) alternativa</a:t>
            </a:r>
            <a:endParaRPr lang="en-US" dirty="0"/>
          </a:p>
        </p:txBody>
      </p:sp>
      <p:pic>
        <p:nvPicPr>
          <p:cNvPr id="2050" name="Picture 2" descr="http://betanews.com/wp-content/uploads/2012/03/map-hiker-lost-e1332288024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103" y="76200"/>
            <a:ext cx="2641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8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skatelevize.cz/ct24/sites/default/files/styles/scale_1180/public/images/1112566-512786.jpg?itok=meVspw7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2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Galtonův problém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Přítomnost </a:t>
            </a:r>
            <a:r>
              <a:rPr lang="sk-SK" sz="2400" b="1" dirty="0" smtClean="0"/>
              <a:t>externích</a:t>
            </a:r>
            <a:r>
              <a:rPr lang="sk-SK" sz="2400" dirty="0" smtClean="0"/>
              <a:t> faktorů majících vliv na zkoumané případy</a:t>
            </a:r>
          </a:p>
          <a:p>
            <a:endParaRPr lang="sk-SK" sz="2400" dirty="0"/>
          </a:p>
          <a:p>
            <a:r>
              <a:rPr lang="sk-SK" sz="2400" dirty="0" smtClean="0"/>
              <a:t>Pokud jsou příčiny vztahu externí (mezinárodní, globální), komparace nemusí poskytovat adekvátní zjištění </a:t>
            </a:r>
            <a:r>
              <a:rPr lang="sk-SK" sz="2400" dirty="0" smtClean="0">
                <a:sym typeface="Wingdings" panose="05000000000000000000" pitchFamily="2" charset="2"/>
              </a:rPr>
              <a:t> případy nejsou navzájem nezávislé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Výběr volebního systému v bývalých koloniích – vliv jejich bývalé mocnosti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Legislativa států EU</a:t>
            </a:r>
            <a:endParaRPr lang="en-US" sz="2400" dirty="0"/>
          </a:p>
        </p:txBody>
      </p:sp>
      <p:pic>
        <p:nvPicPr>
          <p:cNvPr id="3074" name="Picture 2" descr="http://www.duthie.net.au/wp-content/uploads/2012/04/International-Travel-Agency-262545-262545-1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2136"/>
            <a:ext cx="20003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0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Základní bod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 smtClean="0"/>
          </a:p>
          <a:p>
            <a:pPr algn="ctr">
              <a:lnSpc>
                <a:spcPct val="90000"/>
              </a:lnSpc>
            </a:pPr>
            <a:endParaRPr lang="cs-CZ" sz="3200" dirty="0" smtClean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3200" dirty="0" smtClean="0"/>
              <a:t>Jednoduché srovnání </a:t>
            </a:r>
            <a:r>
              <a:rPr lang="cs-CZ" sz="3200" b="1" dirty="0" smtClean="0"/>
              <a:t>≠</a:t>
            </a:r>
            <a:r>
              <a:rPr lang="cs-CZ" sz="3200" dirty="0" smtClean="0"/>
              <a:t> komparativní metoda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832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Komparace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Komparace jako přirozená cesta dávání věcí do kontextu a jejich interpretace</a:t>
            </a:r>
          </a:p>
          <a:p>
            <a:endParaRPr lang="sk-SK" dirty="0"/>
          </a:p>
          <a:p>
            <a:r>
              <a:rPr lang="sk-SK" dirty="0" smtClean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 smtClean="0"/>
              <a:t>Úrokové sazby na spořícím účtu banky XY</a:t>
            </a:r>
          </a:p>
          <a:p>
            <a:endParaRPr lang="sk-SK" dirty="0" smtClean="0"/>
          </a:p>
          <a:p>
            <a:r>
              <a:rPr lang="sk-SK" dirty="0" smtClean="0"/>
              <a:t>Postavení prezidenta v poloprezidentské a parlamentní demokracii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505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i="1" dirty="0" smtClean="0"/>
              <a:t>„What should they know of England </a:t>
            </a:r>
          </a:p>
          <a:p>
            <a:pPr marL="0" indent="0" algn="ctr">
              <a:buNone/>
            </a:pPr>
            <a:r>
              <a:rPr lang="sk-SK" sz="4000" i="1" dirty="0" smtClean="0"/>
              <a:t>who only England know?“</a:t>
            </a:r>
          </a:p>
          <a:p>
            <a:pPr marL="0" indent="0" algn="ctr">
              <a:buNone/>
            </a:pPr>
            <a:endParaRPr lang="sk-SK" sz="2800" i="1" dirty="0"/>
          </a:p>
          <a:p>
            <a:pPr marL="0" indent="0" algn="r">
              <a:buNone/>
            </a:pPr>
            <a:r>
              <a:rPr lang="sk-SK" sz="2800" dirty="0" smtClean="0"/>
              <a:t>Rudyard Kipling</a:t>
            </a:r>
            <a:endParaRPr lang="en-US" sz="2800" dirty="0"/>
          </a:p>
        </p:txBody>
      </p:sp>
      <p:pic>
        <p:nvPicPr>
          <p:cNvPr id="2050" name="Picture 2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7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84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6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Komparativní 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Debata o její podstatě</a:t>
            </a:r>
          </a:p>
          <a:p>
            <a:endParaRPr lang="sk-SK" dirty="0"/>
          </a:p>
          <a:p>
            <a:r>
              <a:rPr lang="sk-SK" dirty="0" smtClean="0"/>
              <a:t>KM není pouze zaměření pozornosti na více případů</a:t>
            </a:r>
          </a:p>
          <a:p>
            <a:endParaRPr lang="sk-SK" dirty="0"/>
          </a:p>
          <a:p>
            <a:r>
              <a:rPr lang="sk-SK" dirty="0" smtClean="0"/>
              <a:t>Patří mezi základní metody</a:t>
            </a:r>
          </a:p>
          <a:p>
            <a:endParaRPr lang="sk-SK" dirty="0"/>
          </a:p>
          <a:p>
            <a:r>
              <a:rPr lang="sk-SK" dirty="0" smtClean="0"/>
              <a:t>Odhaluje empirické vztahy mezi proměnnými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6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1463</TotalTime>
  <Words>1833</Words>
  <Application>Microsoft Office PowerPoint</Application>
  <PresentationFormat>Prezentácia na obrazovke (4:3)</PresentationFormat>
  <Paragraphs>401</Paragraphs>
  <Slides>55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29</vt:i4>
      </vt:variant>
      <vt:variant>
        <vt:lpstr>Nadpisy snímok</vt:lpstr>
      </vt:variant>
      <vt:variant>
        <vt:i4>55</vt:i4>
      </vt:variant>
    </vt:vector>
  </HeadingPairs>
  <TitlesOfParts>
    <vt:vector size="84" baseType="lpstr">
      <vt:lpstr>Tok</vt:lpstr>
      <vt:lpstr>1_Tok</vt:lpstr>
      <vt:lpstr>2_Tok</vt:lpstr>
      <vt:lpstr>3_Tok</vt:lpstr>
      <vt:lpstr>4_Tok</vt:lpstr>
      <vt:lpstr>5_Tok</vt:lpstr>
      <vt:lpstr>6_Tok</vt:lpstr>
      <vt:lpstr>9_Tok</vt:lpstr>
      <vt:lpstr>11_Tok</vt:lpstr>
      <vt:lpstr>12_Tok</vt:lpstr>
      <vt:lpstr>13_Tok</vt:lpstr>
      <vt:lpstr>14_Tok</vt:lpstr>
      <vt:lpstr>16_Tok</vt:lpstr>
      <vt:lpstr>17_Tok</vt:lpstr>
      <vt:lpstr>18_Tok</vt:lpstr>
      <vt:lpstr>23_Tok</vt:lpstr>
      <vt:lpstr>24_Tok</vt:lpstr>
      <vt:lpstr>25_Tok</vt:lpstr>
      <vt:lpstr>20_Tok</vt:lpstr>
      <vt:lpstr>28_Tok</vt:lpstr>
      <vt:lpstr>15_Tok</vt:lpstr>
      <vt:lpstr>29_Tok</vt:lpstr>
      <vt:lpstr>31_Tok</vt:lpstr>
      <vt:lpstr>32_Tok</vt:lpstr>
      <vt:lpstr>10_Tok</vt:lpstr>
      <vt:lpstr>19_Tok</vt:lpstr>
      <vt:lpstr>33_Tok</vt:lpstr>
      <vt:lpstr>35_Tok</vt:lpstr>
      <vt:lpstr>36_Tok</vt:lpstr>
      <vt:lpstr>Komparativní metoda</vt:lpstr>
      <vt:lpstr>Snímka 2</vt:lpstr>
      <vt:lpstr>Snímka 3</vt:lpstr>
      <vt:lpstr>Příklad z praxe</vt:lpstr>
      <vt:lpstr>Příklad z praxe</vt:lpstr>
      <vt:lpstr>Základní bod</vt:lpstr>
      <vt:lpstr>Komparace</vt:lpstr>
      <vt:lpstr>Snímka 8</vt:lpstr>
      <vt:lpstr>Komparativní metoda</vt:lpstr>
      <vt:lpstr>Proměnné - druhy</vt:lpstr>
      <vt:lpstr>KM vs. jiné postupy</vt:lpstr>
      <vt:lpstr>Experiment</vt:lpstr>
      <vt:lpstr>Snímka 13</vt:lpstr>
      <vt:lpstr>Snímka 14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Interpretace komparativní politologie</vt:lpstr>
      <vt:lpstr>Použití KM</vt:lpstr>
      <vt:lpstr>Výběr případů - cíle</vt:lpstr>
      <vt:lpstr>John Stuart Mill</vt:lpstr>
      <vt:lpstr>Snímka 25</vt:lpstr>
      <vt:lpstr>Snímka 26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– druhy (2) </vt:lpstr>
      <vt:lpstr>Výběr případů – most similar CS</vt:lpstr>
      <vt:lpstr>Příklad – most similar CS</vt:lpstr>
      <vt:lpstr>Příklad – most similar CS</vt:lpstr>
      <vt:lpstr>Výběr případů – most different CS</vt:lpstr>
      <vt:lpstr>Příklad – most different CS</vt:lpstr>
      <vt:lpstr>Příklad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Příklad – výběr případů</vt:lpstr>
      <vt:lpstr>Příklad – výběr případů</vt:lpstr>
      <vt:lpstr>Výběr případů - zásady</vt:lpstr>
      <vt:lpstr>Počet případů</vt:lpstr>
      <vt:lpstr>Výhody komparativní metody</vt:lpstr>
      <vt:lpstr>Informace v kontextu</vt:lpstr>
      <vt:lpstr>Klasifikace</vt:lpstr>
      <vt:lpstr>Formulace a test hypotéz</vt:lpstr>
      <vt:lpstr>Limity komparativní metody</vt:lpstr>
      <vt:lpstr>Mnoho proměnných, málo případů</vt:lpstr>
      <vt:lpstr>Mnoho proměnných, málo případů</vt:lpstr>
      <vt:lpstr>Cestovatelský problém</vt:lpstr>
      <vt:lpstr>Snímka 54</vt:lpstr>
      <vt:lpstr>Galtonův problém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210</cp:revision>
  <dcterms:created xsi:type="dcterms:W3CDTF">2012-11-13T13:34:57Z</dcterms:created>
  <dcterms:modified xsi:type="dcterms:W3CDTF">2016-10-28T17:25:36Z</dcterms:modified>
</cp:coreProperties>
</file>