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266" r:id="rId4"/>
    <p:sldId id="257" r:id="rId5"/>
    <p:sldId id="258" r:id="rId6"/>
    <p:sldId id="260" r:id="rId7"/>
    <p:sldId id="264" r:id="rId8"/>
    <p:sldId id="269" r:id="rId9"/>
    <p:sldId id="259" r:id="rId10"/>
    <p:sldId id="261" r:id="rId11"/>
    <p:sldId id="262" r:id="rId12"/>
    <p:sldId id="267" r:id="rId13"/>
    <p:sldId id="265" r:id="rId14"/>
    <p:sldId id="268" r:id="rId15"/>
    <p:sldId id="263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4643" autoAdjust="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27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BC054-07C5-4ADD-BBC5-A7D013CE0C4D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F189D-4D3B-460E-A660-62E7A27EA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738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to tvrdý, ale tvý schopnosti nejsou věčný. Tvý dny už pomalu končej. To je holt ten podělanej život. S tím se budeš muset, bejku, holt ňák smířit. Víš, tahle branže je narvaná naivníma kreténama, co si myslej, že budou věkem zrát jako víno. Jenže víno se změní na vocet, i tvý... Pokud si myslíš, že tvý bude lepší, tak nebude.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F189D-4D3B-460E-A660-62E7A27EAB3B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2997-F0D0-4A11-9DC6-685348648A13}" type="datetime1">
              <a:rPr lang="cs-CZ" smtClean="0"/>
              <a:t>22.9.2016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4234-D68B-40C8-8FB7-D6990745974F}" type="datetime1">
              <a:rPr lang="cs-CZ" smtClean="0"/>
              <a:t>22.9.2016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C806-A8AC-4F76-8556-DF2F93199A89}" type="datetime1">
              <a:rPr lang="cs-CZ" smtClean="0"/>
              <a:t>22.9.2016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047DF3-01FC-4FAF-89AF-88B345D036E2}" type="datetime1">
              <a:rPr lang="cs-CZ" smtClean="0"/>
              <a:t>22.9.2016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>
                <a:solidFill>
                  <a:srgbClr val="EBDDC3"/>
                </a:solidFill>
              </a:rPr>
              <a:t>POL 181 Metodologie politologie, BSS 104 Metodologie BSS </a:t>
            </a:r>
            <a:endParaRPr lang="cs-CZ">
              <a:solidFill>
                <a:srgbClr val="EBDDC3"/>
              </a:solidFill>
            </a:endParaRPr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1BCFF78-8E39-42F6-AC7E-7538B6AD8FB1}" type="slidenum">
              <a:rPr lang="cs-CZ">
                <a:solidFill>
                  <a:srgbClr val="EBDDC3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08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FB43E-EDF0-473E-B032-21D080C4A147}" type="datetime1">
              <a:rPr lang="cs-CZ" smtClean="0">
                <a:solidFill>
                  <a:srgbClr val="775F55"/>
                </a:solidFill>
              </a:rPr>
              <a:t>22.9.2016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 181 Metodologie politologie, BSS 104 Metodologie BSS 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E0B2-C0D5-4BA5-81CB-F9D0A0D5E4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519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51A2B-9744-4F59-804F-D7B87E0510F9}" type="datetime1">
              <a:rPr lang="cs-CZ" smtClean="0">
                <a:solidFill>
                  <a:srgbClr val="775F55"/>
                </a:solidFill>
              </a:rPr>
              <a:t>22.9.2016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29195D0-6CB6-4160-9A0E-96AE8E285F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 181 Metodologie politologie, BSS 104 Metodologie BSS 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722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DF78D34-1045-428B-A249-DF81AC629D26}" type="datetime1">
              <a:rPr lang="cs-CZ" smtClean="0">
                <a:solidFill>
                  <a:srgbClr val="775F55"/>
                </a:solidFill>
              </a:rPr>
              <a:t>22.9.2016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96DFC5A-4E43-418F-9728-9F5508A58C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 181 Metodologie politologie, BSS 104 Metodologie BSS 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15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58193FF-9070-4924-A46E-8A342F737A3D}" type="datetime1">
              <a:rPr lang="cs-CZ" smtClean="0">
                <a:solidFill>
                  <a:srgbClr val="775F55"/>
                </a:solidFill>
              </a:rPr>
              <a:t>22.9.2016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EBC8C76-809A-41AF-AE1D-E67741CE85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 181 Metodologie politologie, BSS 104 Metodologie BSS 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732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67C5E-1311-4493-AEEC-9B5115215FF7}" type="datetime1">
              <a:rPr lang="cs-CZ" smtClean="0">
                <a:solidFill>
                  <a:srgbClr val="775F55"/>
                </a:solidFill>
              </a:rPr>
              <a:t>22.9.2016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 181 Metodologie politologie, BSS 104 Metodologie BSS 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6CA29-75D0-48E5-8FFC-B2B0ACA45F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0440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3074F-2E99-4812-B665-6D34A43AEAF4}" type="datetime1">
              <a:rPr lang="cs-CZ" smtClean="0">
                <a:solidFill>
                  <a:srgbClr val="775F55"/>
                </a:solidFill>
              </a:rPr>
              <a:t>22.9.2016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 181 Metodologie politologie, BSS 104 Metodologie BSS 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15FD16-5637-451C-A469-78C1415C2A4C}" type="slidenum">
              <a:rPr lang="cs-CZ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3078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F53C1-696E-413D-B7DC-646CBD8E31F1}" type="datetime1">
              <a:rPr lang="cs-CZ" smtClean="0">
                <a:solidFill>
                  <a:srgbClr val="775F55"/>
                </a:solidFill>
              </a:rPr>
              <a:t>22.9.2016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 181 Metodologie politologie, BSS 104 Metodologie BSS 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101CD-C0EA-47EB-9F27-34479E499A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63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179-A639-4E25-ACFF-BE2D8AB2A277}" type="datetime1">
              <a:rPr lang="cs-CZ" smtClean="0"/>
              <a:t>22.9.2016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9A460B8-968E-4712-B730-63EE45506811}" type="datetime1">
              <a:rPr lang="cs-CZ" smtClean="0">
                <a:solidFill>
                  <a:srgbClr val="775F55"/>
                </a:solidFill>
              </a:rPr>
              <a:t>22.9.2016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5A608270-143E-409A-AA2D-D7B5ED5868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 181 Metodologie politologie, BSS 104 Metodologie BSS 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497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3AB5-2C4D-4922-93C1-29AC76AB1E75}" type="datetime1">
              <a:rPr lang="cs-CZ" smtClean="0">
                <a:solidFill>
                  <a:srgbClr val="775F55"/>
                </a:solidFill>
              </a:rPr>
              <a:t>22.9.2016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 181 Metodologie politologie, BSS 104 Metodologie BSS 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1B3BF-BB89-468E-9388-F3B9396FAB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992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D407C-6A8C-43DF-8058-2B457A200A27}" type="datetime1">
              <a:rPr lang="cs-CZ" smtClean="0">
                <a:solidFill>
                  <a:srgbClr val="775F55"/>
                </a:solidFill>
              </a:rPr>
              <a:t>22.9.2016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 181 Metodologie politologie, BSS 104 Metodologie BSS 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2F3C4-A395-448C-BE18-B27EF6A506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905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D5F8E-F4BA-4D31-BA0E-D2E60D0E9964}" type="datetime1">
              <a:rPr lang="cs-CZ" smtClean="0"/>
              <a:t>22.9.2016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81C8-E183-4198-98D3-FBFF808ADAB7}" type="datetime1">
              <a:rPr lang="cs-CZ" smtClean="0"/>
              <a:t>22.9.2016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EB32-37C0-45E3-A80C-3A7990B28633}" type="datetime1">
              <a:rPr lang="cs-CZ" smtClean="0"/>
              <a:t>22.9.2016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0C3E0-EAFE-446F-94FF-3A56972B71EF}" type="datetime1">
              <a:rPr lang="cs-CZ" smtClean="0"/>
              <a:t>22.9.2016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5B9A3-C213-4462-B352-517964FACE5C}" type="datetime1">
              <a:rPr lang="cs-CZ" smtClean="0"/>
              <a:t>22.9.2016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A096A-5A42-4715-9351-1A29F25EBC68}" type="datetime1">
              <a:rPr lang="cs-CZ" smtClean="0"/>
              <a:t>22.9.2016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7E03-4A84-4935-A7B3-6677EFC3FD72}" type="datetime1">
              <a:rPr lang="cs-CZ" smtClean="0"/>
              <a:t>22.9.2016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817C1-E6A2-4D32-990C-69CB61739FC1}" type="datetime1">
              <a:rPr lang="cs-CZ" smtClean="0"/>
              <a:t>22.9.2016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AB44FA-04ED-48C7-A3B1-C421636C4523}" type="datetime1">
              <a:rPr lang="cs-CZ" smtClean="0">
                <a:solidFill>
                  <a:srgbClr val="775F55"/>
                </a:solidFill>
                <a:latin typeface="Tahoma" pitchFamily="34" charset="0"/>
              </a:rPr>
              <a:t>22.9.2016</a:t>
            </a:fld>
            <a:endParaRPr lang="cs-CZ">
              <a:solidFill>
                <a:srgbClr val="775F55"/>
              </a:solidFill>
              <a:latin typeface="Tahoma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mtClean="0">
                <a:solidFill>
                  <a:srgbClr val="775F55"/>
                </a:solidFill>
                <a:latin typeface="Tahoma" pitchFamily="34" charset="0"/>
              </a:rPr>
              <a:t>POL 181 Metodologie politologie, BSS 104 Metodologie BSS </a:t>
            </a:r>
            <a:endParaRPr lang="cs-CZ">
              <a:solidFill>
                <a:srgbClr val="775F55"/>
              </a:solidFill>
              <a:latin typeface="Tahoma" pitchFamily="34" charset="0"/>
            </a:endParaRPr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3224C3-1029-44E9-8D12-59092DC42EE6}" type="slidenum">
              <a:rPr lang="cs-CZ"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7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POL 181 a BSS104</a:t>
            </a:r>
            <a:br>
              <a:rPr lang="cs-CZ" dirty="0" smtClean="0"/>
            </a:br>
            <a:r>
              <a:rPr lang="cs-CZ" dirty="0" smtClean="0"/>
              <a:t>„Věda“ v politických vědách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22.9.2016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8435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BSS 104 Metodologie BSS </a:t>
            </a:r>
            <a:endParaRPr lang="cs-CZ" altLang="cs-CZ" sz="1400" smtClean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18436" name="TextovéPole 5"/>
          <p:cNvSpPr txBox="1">
            <a:spLocks noChangeArrowheads="1"/>
          </p:cNvSpPr>
          <p:nvPr/>
        </p:nvSpPr>
        <p:spPr bwMode="auto">
          <a:xfrm>
            <a:off x="5219700" y="2924175"/>
            <a:ext cx="352901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Tahoma" pitchFamily="34" charset="0"/>
              </a:rPr>
              <a:t>Máme </a:t>
            </a:r>
            <a:r>
              <a:rPr lang="cs-CZ" altLang="cs-CZ" sz="1800" dirty="0" smtClean="0">
                <a:latin typeface="Tahoma" pitchFamily="34" charset="0"/>
              </a:rPr>
              <a:t>tisíc osob</a:t>
            </a:r>
            <a:r>
              <a:rPr lang="cs-CZ" altLang="cs-CZ" sz="1800" dirty="0">
                <a:latin typeface="Tahoma" pitchFamily="34" charset="0"/>
              </a:rPr>
              <a:t>, o každé z nich můžeme získat </a:t>
            </a:r>
            <a:r>
              <a:rPr lang="cs-CZ" altLang="cs-CZ" sz="1800" b="1" dirty="0" smtClean="0">
                <a:latin typeface="Tahoma" pitchFamily="34" charset="0"/>
              </a:rPr>
              <a:t>právě jeden typ dat </a:t>
            </a:r>
            <a:r>
              <a:rPr lang="cs-CZ" altLang="cs-CZ" sz="1800" dirty="0" smtClean="0">
                <a:latin typeface="Tahoma" pitchFamily="34" charset="0"/>
              </a:rPr>
              <a:t>jako </a:t>
            </a:r>
            <a:r>
              <a:rPr lang="cs-CZ" altLang="cs-CZ" sz="1800" dirty="0">
                <a:latin typeface="Tahoma" pitchFamily="34" charset="0"/>
              </a:rPr>
              <a:t>o této. Chceme vědět, jestli je každá z nich muž nebo žena. Jak to budeme zkoumat?</a:t>
            </a:r>
          </a:p>
        </p:txBody>
      </p:sp>
      <p:pic>
        <p:nvPicPr>
          <p:cNvPr id="18437" name="Zástupný symbol pro obsah 7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700213"/>
            <a:ext cx="3033712" cy="4495800"/>
          </a:xfrm>
        </p:spPr>
      </p:pic>
      <p:sp>
        <p:nvSpPr>
          <p:cNvPr id="18438" name="TextovéPole 1"/>
          <p:cNvSpPr txBox="1">
            <a:spLocks noChangeArrowheads="1"/>
          </p:cNvSpPr>
          <p:nvPr/>
        </p:nvSpPr>
        <p:spPr bwMode="auto">
          <a:xfrm>
            <a:off x="5724525" y="4652963"/>
            <a:ext cx="30956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latin typeface="Tahoma" pitchFamily="34" charset="0"/>
              </a:rPr>
              <a:t>Obvykle nám ale realita nabízí více než jeden způsob a musíme si pečlivě vybírat.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Rtěnka nebo tanga? (I.)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Máme populaci 1000 osob- 500 žen a 500 mužů.</a:t>
            </a:r>
          </a:p>
          <a:p>
            <a:r>
              <a:rPr lang="cs-CZ" dirty="0" smtClean="0"/>
              <a:t>50% žen a 5% mužů v ní nosí tanga</a:t>
            </a:r>
          </a:p>
          <a:p>
            <a:r>
              <a:rPr lang="cs-CZ" dirty="0" smtClean="0"/>
              <a:t>30% žen a 2% mužů v ní používá rtěnku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Pokud náhodně vybereme jednu osobu, o které chceme usoudit, jestli je to muž nebo žena, chceme radši vědět, jestli nosí rtěnku nebo tanga?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Rtěnka nebo tanga</a:t>
            </a:r>
            <a:r>
              <a:rPr lang="cs-CZ" b="1" dirty="0" smtClean="0"/>
              <a:t>? (II.)</a:t>
            </a:r>
            <a:endParaRPr lang="cs-CZ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Rtěnka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Osobá </a:t>
            </a:r>
            <a:r>
              <a:rPr lang="cs-CZ" b="1" dirty="0" smtClean="0"/>
              <a:t>má rtěnku</a:t>
            </a:r>
            <a:r>
              <a:rPr lang="cs-CZ" dirty="0" smtClean="0"/>
              <a:t>: náš odhad je žena, spleteme se v 10 případech ze 160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Osoba </a:t>
            </a:r>
            <a:r>
              <a:rPr lang="cs-CZ" b="1" dirty="0" smtClean="0"/>
              <a:t>nemá rtěnku</a:t>
            </a:r>
            <a:r>
              <a:rPr lang="cs-CZ" dirty="0" smtClean="0"/>
              <a:t>: náš odhad je muž, spleteme se v 350 případech z 840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 smtClean="0"/>
              <a:t>Korektně přiřadíme 640 osob z 1000.</a:t>
            </a:r>
            <a:endParaRPr lang="cs-CZ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Tanga</a:t>
            </a:r>
            <a:endParaRPr lang="cs-CZ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Osoba </a:t>
            </a:r>
            <a:r>
              <a:rPr lang="cs-CZ" b="1" dirty="0" smtClean="0"/>
              <a:t>má tanga</a:t>
            </a:r>
            <a:r>
              <a:rPr lang="cs-CZ" dirty="0" smtClean="0"/>
              <a:t>: náš odhad je žena, spleteme se v 25 případech z 275</a:t>
            </a:r>
          </a:p>
          <a:p>
            <a:endParaRPr lang="cs-CZ" dirty="0"/>
          </a:p>
          <a:p>
            <a:r>
              <a:rPr lang="cs-CZ" dirty="0" smtClean="0"/>
              <a:t>Osoba </a:t>
            </a:r>
            <a:r>
              <a:rPr lang="cs-CZ" b="1" dirty="0" smtClean="0"/>
              <a:t>nemá tanga</a:t>
            </a:r>
            <a:r>
              <a:rPr lang="cs-CZ" dirty="0" smtClean="0"/>
              <a:t>: náš odhad je muž, spleteme se v 250 z 725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Korektně přiřadíme 725 osob z 1000</a:t>
            </a:r>
            <a:endParaRPr lang="cs-CZ" b="1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 jako</a:t>
            </a:r>
            <a:endParaRPr lang="cs-CZ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Redukce informací</a:t>
            </a:r>
          </a:p>
          <a:p>
            <a:r>
              <a:rPr lang="cs-CZ" b="1" dirty="0" smtClean="0"/>
              <a:t>Redukce omylu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Výzkum je o tom, že </a:t>
            </a:r>
            <a:r>
              <a:rPr lang="cs-CZ" dirty="0" smtClean="0"/>
              <a:t>si z </a:t>
            </a:r>
            <a:r>
              <a:rPr lang="cs-CZ" b="1" dirty="0" smtClean="0"/>
              <a:t>1.mnoha možných </a:t>
            </a:r>
            <a:r>
              <a:rPr lang="cs-CZ" dirty="0" smtClean="0"/>
              <a:t>vybíráme </a:t>
            </a:r>
            <a:r>
              <a:rPr lang="cs-CZ" dirty="0" smtClean="0"/>
              <a:t>ty cesty</a:t>
            </a:r>
            <a:r>
              <a:rPr lang="cs-CZ" dirty="0" smtClean="0"/>
              <a:t>, pomocí kterých </a:t>
            </a:r>
            <a:r>
              <a:rPr lang="cs-CZ" b="1" dirty="0" smtClean="0"/>
              <a:t>2. </a:t>
            </a:r>
            <a:r>
              <a:rPr lang="cs-CZ" b="1" dirty="0" smtClean="0"/>
              <a:t>jsme si co nejvíc jisti našimi závěry</a:t>
            </a:r>
            <a:r>
              <a:rPr lang="cs-CZ" dirty="0" smtClean="0"/>
              <a:t> a </a:t>
            </a:r>
            <a:r>
              <a:rPr lang="cs-CZ" b="1" dirty="0" smtClean="0"/>
              <a:t>3. </a:t>
            </a:r>
            <a:r>
              <a:rPr lang="cs-CZ" b="1" dirty="0" smtClean="0"/>
              <a:t>jsme schopni říci, jak moc jsme si jisti.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Věda jako zpřesňování odhadu</a:t>
            </a:r>
          </a:p>
        </p:txBody>
      </p:sp>
      <p:sp>
        <p:nvSpPr>
          <p:cNvPr id="19459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BSS 104 Metodologie BSS </a:t>
            </a:r>
            <a:endParaRPr lang="cs-CZ" altLang="cs-CZ" sz="1400" dirty="0" smtClean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19460" name="Zástupný symbol pro obsah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Chceme vysvětlit, proč v některých zemích existuje </a:t>
            </a:r>
            <a:r>
              <a:rPr lang="cs-CZ" altLang="cs-CZ" dirty="0" err="1" smtClean="0"/>
              <a:t>dvojstranický</a:t>
            </a:r>
            <a:r>
              <a:rPr lang="cs-CZ" altLang="cs-CZ" dirty="0" smtClean="0"/>
              <a:t> </a:t>
            </a:r>
            <a:r>
              <a:rPr lang="cs-CZ" altLang="cs-CZ" dirty="0" smtClean="0"/>
              <a:t>systém, zatímco v jiných nikoliv. Jak to budeme zkoumat? </a:t>
            </a:r>
          </a:p>
          <a:p>
            <a:pPr eaLnBrk="1" hangingPunct="1">
              <a:defRPr/>
            </a:pPr>
            <a:endParaRPr lang="cs-CZ" altLang="cs-CZ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1800" dirty="0" smtClean="0"/>
              <a:t>(my si vybíráme jako vysvětlující faktory </a:t>
            </a:r>
            <a:r>
              <a:rPr lang="cs-CZ" altLang="cs-CZ" sz="1800" u="sng" dirty="0" smtClean="0"/>
              <a:t>volební systém </a:t>
            </a:r>
            <a:r>
              <a:rPr lang="cs-CZ" altLang="cs-CZ" sz="1800" dirty="0" smtClean="0"/>
              <a:t>a úroveň </a:t>
            </a:r>
            <a:r>
              <a:rPr lang="cs-CZ" altLang="cs-CZ" sz="1800" u="sng" dirty="0" smtClean="0"/>
              <a:t>etnické fragmentace, </a:t>
            </a:r>
            <a:r>
              <a:rPr lang="cs-CZ" altLang="cs-CZ" sz="1800" dirty="0" smtClean="0"/>
              <a:t>jak to udělal francouzský politolog Maurice </a:t>
            </a:r>
            <a:r>
              <a:rPr lang="cs-CZ" altLang="cs-CZ" sz="1800" dirty="0" err="1" smtClean="0"/>
              <a:t>Duverger</a:t>
            </a:r>
            <a:r>
              <a:rPr lang="cs-CZ" altLang="cs-CZ" sz="1800" dirty="0" smtClean="0"/>
              <a:t>: pokud nebudeme o zemích znát nic jiného (např. jejich název, počet obyvatel, historii, dobu nezávislosti), na základě těchto charakteristik dramaticky </a:t>
            </a:r>
            <a:r>
              <a:rPr lang="cs-CZ" altLang="cs-CZ" sz="1800" b="1" dirty="0" smtClean="0"/>
              <a:t>zredukujeme omyl v odhadu).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Věda jako kriminalistika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ohle a Hart jsou zcela rovnocennými partne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24744"/>
            <a:ext cx="7934325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17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altLang="cs-CZ" smtClean="0">
                <a:latin typeface="Calibri" pitchFamily="34" charset="0"/>
              </a:rPr>
              <a:t>Věda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BSS 104 Metodologie BSS </a:t>
            </a:r>
            <a:endParaRPr lang="cs-CZ" altLang="cs-CZ" sz="1400" smtClean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84313"/>
            <a:ext cx="8507413" cy="43830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000" dirty="0" smtClean="0">
                <a:latin typeface="Calibri" pitchFamily="34" charset="0"/>
              </a:rPr>
              <a:t>Možná pojetí vědy: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000" b="1" dirty="0" smtClean="0">
                <a:latin typeface="Calibri" pitchFamily="34" charset="0"/>
              </a:rPr>
              <a:t>Individualistické, úzké</a:t>
            </a:r>
            <a:r>
              <a:rPr lang="cs-CZ" altLang="cs-CZ" sz="2000" dirty="0" smtClean="0">
                <a:latin typeface="Calibri" pitchFamily="34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dirty="0" smtClean="0">
                <a:latin typeface="Calibri" pitchFamily="34" charset="0"/>
              </a:rPr>
              <a:t>individuální aktivita, cílem </a:t>
            </a:r>
            <a:r>
              <a:rPr lang="cs-CZ" altLang="cs-CZ" sz="2000" b="1" dirty="0" smtClean="0">
                <a:latin typeface="Calibri" pitchFamily="34" charset="0"/>
              </a:rPr>
              <a:t>pozorovat, popsat a vysvětlit (sociální) realitu, porozumět ji</a:t>
            </a:r>
            <a:r>
              <a:rPr lang="cs-CZ" altLang="cs-CZ" sz="2000" b="1" dirty="0" smtClean="0"/>
              <a:t>, </a:t>
            </a:r>
            <a:r>
              <a:rPr lang="cs-CZ" altLang="cs-CZ" sz="2000" b="1" dirty="0" smtClean="0">
                <a:latin typeface="Calibri" pitchFamily="34" charset="0"/>
              </a:rPr>
              <a:t>případně predikovat</a:t>
            </a:r>
            <a:r>
              <a:rPr lang="cs-CZ" altLang="cs-CZ" sz="2000" dirty="0" smtClean="0">
                <a:latin typeface="Calibri" pitchFamily="34" charset="0"/>
              </a:rPr>
              <a:t> </a:t>
            </a:r>
            <a:r>
              <a:rPr lang="cs-CZ" altLang="cs-CZ" sz="1400" dirty="0" smtClean="0">
                <a:latin typeface="Calibri" pitchFamily="34" charset="0"/>
              </a:rPr>
              <a:t>(výsledkem obvykle systém vět -výroků-, splňujících určité nároky).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400" i="1" dirty="0" smtClean="0">
                <a:latin typeface="Calibri" pitchFamily="34" charset="0"/>
              </a:rPr>
              <a:t>Systematizované vědění, získané pozorováním, studiem či experimentem, prováděnými za účelem zjištění povahy toho, co je zkoumáno.</a:t>
            </a:r>
          </a:p>
          <a:p>
            <a:pPr algn="ctr" eaLnBrk="1" hangingPunct="1">
              <a:buFont typeface="Wingdings" pitchFamily="2" charset="2"/>
              <a:buNone/>
            </a:pPr>
            <a:endParaRPr lang="cs-CZ" altLang="cs-CZ" sz="2000" b="1" dirty="0" smtClean="0">
              <a:latin typeface="Calibri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000" b="1" dirty="0" smtClean="0">
                <a:latin typeface="Calibri" pitchFamily="34" charset="0"/>
              </a:rPr>
              <a:t>Kolektivní, </a:t>
            </a:r>
            <a:r>
              <a:rPr lang="cs-CZ" altLang="cs-CZ" sz="2000" b="1" dirty="0" smtClean="0">
                <a:latin typeface="Calibri" pitchFamily="34" charset="0"/>
              </a:rPr>
              <a:t>široké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b="1" dirty="0" smtClean="0">
                <a:latin typeface="Calibri" pitchFamily="34" charset="0"/>
              </a:rPr>
              <a:t>kolektivní </a:t>
            </a:r>
            <a:r>
              <a:rPr lang="cs-CZ" altLang="cs-CZ" sz="2000" b="1" dirty="0" smtClean="0">
                <a:latin typeface="Calibri" pitchFamily="34" charset="0"/>
              </a:rPr>
              <a:t>aktivita</a:t>
            </a:r>
            <a:r>
              <a:rPr lang="cs-CZ" altLang="cs-CZ" sz="2000" dirty="0" smtClean="0">
                <a:latin typeface="Calibri" pitchFamily="34" charset="0"/>
              </a:rPr>
              <a:t>, hodnoty vědecké komunity ovlivňují obsah vědeckého poznání </a:t>
            </a:r>
            <a:r>
              <a:rPr lang="cs-CZ" altLang="cs-CZ" sz="1400" dirty="0" smtClean="0">
                <a:latin typeface="Calibri" pitchFamily="34" charset="0"/>
              </a:rPr>
              <a:t>zahrnuje –</a:t>
            </a:r>
            <a:r>
              <a:rPr lang="cs-CZ" altLang="cs-CZ" sz="1400" b="1" dirty="0" smtClean="0">
                <a:latin typeface="Calibri" pitchFamily="34" charset="0"/>
              </a:rPr>
              <a:t>kromě užšího pojetí- </a:t>
            </a:r>
            <a:r>
              <a:rPr lang="cs-CZ" altLang="cs-CZ" sz="1400" dirty="0" smtClean="0">
                <a:latin typeface="Calibri" pitchFamily="34" charset="0"/>
              </a:rPr>
              <a:t>i </a:t>
            </a:r>
            <a:r>
              <a:rPr lang="cs-CZ" altLang="cs-CZ" sz="1400" b="1" i="1" dirty="0" smtClean="0">
                <a:latin typeface="Calibri" pitchFamily="34" charset="0"/>
              </a:rPr>
              <a:t>podmínky získávání poznání</a:t>
            </a:r>
            <a:r>
              <a:rPr lang="cs-CZ" altLang="cs-CZ" sz="1400" dirty="0" smtClean="0">
                <a:latin typeface="Calibri" pitchFamily="34" charset="0"/>
              </a:rPr>
              <a:t> (vědecké ústavy, laboratoře, spolupráci a hierarchii vědeckých pracovníků), </a:t>
            </a:r>
            <a:r>
              <a:rPr lang="cs-CZ" altLang="cs-CZ" sz="1400" b="1" i="1" dirty="0" smtClean="0">
                <a:latin typeface="Calibri" pitchFamily="34" charset="0"/>
              </a:rPr>
              <a:t>pojmosloví používané v konkrétním společenství vědců a závazné pro celý obor</a:t>
            </a:r>
            <a:r>
              <a:rPr lang="cs-CZ" altLang="cs-CZ" sz="1400" dirty="0" smtClean="0">
                <a:latin typeface="Calibri" pitchFamily="34" charset="0"/>
              </a:rPr>
              <a:t> a </a:t>
            </a:r>
            <a:r>
              <a:rPr lang="cs-CZ" altLang="cs-CZ" sz="1400" b="1" i="1" dirty="0" smtClean="0">
                <a:latin typeface="Calibri" pitchFamily="34" charset="0"/>
              </a:rPr>
              <a:t>jazykovou formulaci výsledků</a:t>
            </a:r>
            <a:r>
              <a:rPr lang="cs-CZ" altLang="cs-CZ" sz="1400" dirty="0" smtClean="0">
                <a:latin typeface="Calibri" pitchFamily="34" charset="0"/>
              </a:rPr>
              <a:t> ve vědeckých zákonech, jejich důkazech a vysvětleních.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400" dirty="0" smtClean="0">
              <a:latin typeface="Tahoma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>
                <a:latin typeface="Calibri" pitchFamily="34" charset="0"/>
              </a:rPr>
              <a:t>Jak oddělit vědu a nevědu?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BSS 104 Metodologie BSS </a:t>
            </a:r>
            <a:endParaRPr lang="cs-CZ" altLang="cs-CZ" sz="1400" smtClean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latin typeface="Calibri" pitchFamily="34" charset="0"/>
              </a:rPr>
              <a:t>Možná definiční kritéria/podmínky: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dostatečně velká</a:t>
            </a:r>
            <a:r>
              <a:rPr lang="cs-CZ" altLang="cs-CZ" sz="1600" b="1" smtClean="0"/>
              <a:t> </a:t>
            </a:r>
            <a:r>
              <a:rPr lang="cs-CZ" altLang="cs-CZ" sz="1600" b="1" smtClean="0">
                <a:latin typeface="Calibri" pitchFamily="34" charset="0"/>
              </a:rPr>
              <a:t>suma organizovaného vědění</a:t>
            </a:r>
            <a:r>
              <a:rPr lang="cs-CZ" altLang="cs-CZ" sz="1600" smtClean="0">
                <a:latin typeface="Calibri" pitchFamily="34" charset="0"/>
              </a:rPr>
              <a:t> (</a:t>
            </a:r>
            <a:r>
              <a:rPr lang="cs-CZ" altLang="cs-CZ" sz="1600" i="1" smtClean="0">
                <a:latin typeface="Calibri" pitchFamily="34" charset="0"/>
              </a:rPr>
              <a:t>organised knowledge</a:t>
            </a:r>
            <a:r>
              <a:rPr lang="cs-CZ" altLang="cs-CZ" sz="1600" smtClean="0">
                <a:latin typeface="Calibri" pitchFamily="34" charset="0"/>
              </a:rPr>
              <a:t>), základním znakem pro rozlišení vědění a ne/vědění konsensus zúčastněných stran o tom, že vědění existuje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zaměření na empirické (smysly pozorovatelné) fenomény</a:t>
            </a:r>
            <a:r>
              <a:rPr lang="cs-CZ" altLang="cs-CZ" sz="1600" smtClean="0">
                <a:latin typeface="Calibri" pitchFamily="34" charset="0"/>
              </a:rPr>
              <a:t> (schopnost popsat, analyzovat, vysvětlit, předvídat- vyloučilo by matematiku!)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oblast hledání pravidelností </a:t>
            </a:r>
            <a:r>
              <a:rPr lang="cs-CZ" altLang="cs-CZ" sz="1600" smtClean="0">
                <a:latin typeface="Calibri" pitchFamily="34" charset="0"/>
              </a:rPr>
              <a:t>(sporné s rozvojem postmoderních koncepcí vědy)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existence komunity vědců</a:t>
            </a:r>
            <a:r>
              <a:rPr lang="cs-CZ" altLang="cs-CZ" sz="1600" smtClean="0">
                <a:latin typeface="Calibri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speciální mechanismus dosahování výsledků: systém, v jehož rámci existují etablované a nadále všeobecně přijímané způsoby, pomocí kterých se řeší vědecké rozpory- OBJEKTIVITA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sz="1600" b="1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600" b="1" smtClean="0">
                <a:latin typeface="Calibri" pitchFamily="34" charset="0"/>
              </a:rPr>
              <a:t> minimální definice: 1. sada prostředků a postupů, využívaných k získávání znalostí o faktech ve spojení s 2. akceptovanými mechanismy ověřování pravdivostní hodnoty získaných znalostí (předpokládá -a tedy umožňuje- rozdíly v </a:t>
            </a:r>
            <a:r>
              <a:rPr lang="cs-CZ" altLang="cs-CZ" sz="1600" b="1" u="sng" smtClean="0">
                <a:latin typeface="Calibri" pitchFamily="34" charset="0"/>
              </a:rPr>
              <a:t>1</a:t>
            </a:r>
            <a:r>
              <a:rPr lang="cs-CZ" altLang="cs-CZ" sz="1600" b="1" smtClean="0">
                <a:latin typeface="Calibri" pitchFamily="34" charset="0"/>
              </a:rPr>
              <a:t> i </a:t>
            </a:r>
            <a:r>
              <a:rPr lang="cs-CZ" altLang="cs-CZ" sz="1600" b="1" u="sng" smtClean="0">
                <a:latin typeface="Calibri" pitchFamily="34" charset="0"/>
              </a:rPr>
              <a:t>2 </a:t>
            </a:r>
            <a:r>
              <a:rPr lang="cs-CZ" altLang="cs-CZ" sz="1600" b="1" smtClean="0">
                <a:latin typeface="Calibri" pitchFamily="34" charset="0"/>
              </a:rPr>
              <a:t>mezi jednotlivými oblastmi vědy)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sz="1600" b="1" smtClean="0">
              <a:latin typeface="Tahoma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altLang="cs-CZ" smtClean="0">
                <a:latin typeface="Tahoma" pitchFamily="34" charset="0"/>
              </a:rPr>
              <a:t>VĚDECKÁ OBJEKTIVITA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BSS 104 Metodologie BSS </a:t>
            </a:r>
            <a:endParaRPr lang="cs-CZ" altLang="cs-CZ" sz="1400" smtClean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z="2800" smtClean="0">
                <a:latin typeface="Calibri" pitchFamily="34" charset="0"/>
              </a:rPr>
              <a:t>Aby bylo možné nazvat nějakou oblast zkoumání vědou, musí mít výsledky tohoto zkoumání takovou povahu, aby je podobně kvalifikovaní vědci v dané oblasti zkoumání mohli v procesu dalšího zkoumání prověřit a případně vyvrátit.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smtClean="0">
                <a:latin typeface="Calibri" pitchFamily="34" charset="0"/>
              </a:rPr>
              <a:t>(Tato definice nepožaduje, aby věda „byla pravdivá“ či „korespondovala s realitou“(věda je často v rozporu se zdravým rozumem), naopak zdůrazňuje komunitní aspekty- vědou není oblast výzkumu, jejíž výsledky jsou závislé na činnosti </a:t>
            </a:r>
            <a:r>
              <a:rPr lang="cs-CZ" altLang="cs-CZ" sz="2000" u="sng" smtClean="0">
                <a:latin typeface="Calibri" pitchFamily="34" charset="0"/>
              </a:rPr>
              <a:t>jednoho</a:t>
            </a:r>
            <a:r>
              <a:rPr lang="cs-CZ" altLang="cs-CZ" sz="2000" smtClean="0">
                <a:latin typeface="Calibri" pitchFamily="34" charset="0"/>
              </a:rPr>
              <a:t> vědce)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Význam vědecké objektivity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750" y="1628775"/>
            <a:ext cx="8153400" cy="4495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000" dirty="0" smtClean="0"/>
              <a:t>S věkem zraje jak víno (</a:t>
            </a:r>
            <a:r>
              <a:rPr lang="cs-CZ" sz="2000" i="1" dirty="0" err="1" smtClean="0"/>
              <a:t>Like</a:t>
            </a:r>
            <a:r>
              <a:rPr lang="cs-CZ" sz="2000" i="1" dirty="0" smtClean="0"/>
              <a:t> a </a:t>
            </a:r>
            <a:r>
              <a:rPr lang="cs-CZ" sz="2000" i="1" dirty="0" err="1" smtClean="0"/>
              <a:t>good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wine</a:t>
            </a:r>
            <a:r>
              <a:rPr lang="cs-CZ" sz="2000" dirty="0" smtClean="0"/>
              <a:t>)</a:t>
            </a:r>
          </a:p>
          <a:p>
            <a:pPr marL="366713" lvl="1" indent="0" eaLnBrk="1" hangingPunct="1">
              <a:buFont typeface="Wingdings 2" pitchFamily="18" charset="2"/>
              <a:buNone/>
              <a:defRPr/>
            </a:pPr>
            <a:r>
              <a:rPr lang="cs-CZ" sz="1700" dirty="0" smtClean="0"/>
              <a:t>			(neznámý autor/pozorovatel)</a:t>
            </a:r>
            <a:endParaRPr lang="cs-CZ" sz="1700" dirty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cs-CZ" sz="2000" dirty="0" smtClean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VS.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i="1" dirty="0" smtClean="0"/>
              <a:t>„</a:t>
            </a:r>
            <a:r>
              <a:rPr lang="en-US" sz="2000" i="1" dirty="0" smtClean="0"/>
              <a:t>But painful as it may be, ability don't last. And your days are just about over. Now that's a hard </a:t>
            </a:r>
            <a:r>
              <a:rPr lang="en-US" sz="2000" i="1" dirty="0" err="1" smtClean="0"/>
              <a:t>motherf</a:t>
            </a:r>
            <a:r>
              <a:rPr lang="cs-CZ" sz="2000" i="1" dirty="0" smtClean="0"/>
              <a:t>…</a:t>
            </a:r>
            <a:r>
              <a:rPr lang="en-US" sz="2000" i="1" dirty="0" smtClean="0"/>
              <a:t>n' fact of life, but that's a fact of life your ass is </a:t>
            </a:r>
            <a:r>
              <a:rPr lang="en-US" sz="2000" i="1" dirty="0" err="1" smtClean="0"/>
              <a:t>gonna</a:t>
            </a:r>
            <a:r>
              <a:rPr lang="en-US" sz="2000" i="1" dirty="0" smtClean="0"/>
              <a:t> have to get realistic about. See, this business is filled to the brim with unrealistic </a:t>
            </a:r>
            <a:r>
              <a:rPr lang="en-US" sz="2000" i="1" dirty="0" err="1" smtClean="0"/>
              <a:t>motherf</a:t>
            </a:r>
            <a:r>
              <a:rPr lang="cs-CZ" sz="2000" i="1" dirty="0" smtClean="0"/>
              <a:t>….</a:t>
            </a:r>
            <a:r>
              <a:rPr lang="en-US" sz="2000" i="1" dirty="0" smtClean="0"/>
              <a:t>s. </a:t>
            </a:r>
            <a:r>
              <a:rPr lang="en-US" sz="2000" i="1" dirty="0" err="1" smtClean="0"/>
              <a:t>Motherf</a:t>
            </a:r>
            <a:r>
              <a:rPr lang="cs-CZ" sz="2000" i="1" dirty="0" smtClean="0"/>
              <a:t>….</a:t>
            </a:r>
            <a:r>
              <a:rPr lang="en-US" sz="2000" i="1" dirty="0" smtClean="0"/>
              <a:t>s who thought their ass would age like wine. If you mean it turns to vinegar, it does. If you mean it gets better with age, it don't.</a:t>
            </a:r>
            <a:r>
              <a:rPr lang="cs-CZ" sz="2000" i="1" dirty="0" smtClean="0"/>
              <a:t>“</a:t>
            </a:r>
          </a:p>
          <a:p>
            <a:pPr marL="1600200" lvl="4" indent="0" eaLnBrk="1" hangingPunct="1">
              <a:buFont typeface="Wingdings" pitchFamily="2" charset="2"/>
              <a:buNone/>
              <a:defRPr/>
            </a:pPr>
            <a:r>
              <a:rPr lang="cs-CZ" dirty="0" smtClean="0"/>
              <a:t>(</a:t>
            </a:r>
            <a:r>
              <a:rPr lang="cs-CZ" dirty="0" err="1" smtClean="0"/>
              <a:t>Marcellus</a:t>
            </a:r>
            <a:r>
              <a:rPr lang="cs-CZ" dirty="0" smtClean="0"/>
              <a:t> </a:t>
            </a:r>
            <a:r>
              <a:rPr lang="cs-CZ" dirty="0" err="1" smtClean="0"/>
              <a:t>Wallace</a:t>
            </a:r>
            <a:r>
              <a:rPr lang="cs-CZ" dirty="0" smtClean="0"/>
              <a:t>, Pulp Fiction)</a:t>
            </a:r>
          </a:p>
          <a:p>
            <a:pPr lvl="4" eaLnBrk="1" hangingPunct="1">
              <a:buFont typeface="Wingdings" pitchFamily="2" charset="2"/>
              <a:buChar char="q"/>
              <a:defRPr/>
            </a:pPr>
            <a:r>
              <a:rPr lang="cs-CZ" sz="1400" dirty="0"/>
              <a:t>protože zkoumáme stejnou věc často různě, docházíme i k různým, často i protikladným výsledkům</a:t>
            </a:r>
            <a:r>
              <a:rPr lang="cs-CZ" sz="1400" dirty="0" smtClean="0"/>
              <a:t>. Pak má význam věda a vědecké postupy k rozhodnutí o tom, kterému dát přednost.)</a:t>
            </a:r>
            <a:endParaRPr lang="cs-CZ" sz="1400" dirty="0"/>
          </a:p>
          <a:p>
            <a:pPr marL="1600200" lvl="4" indent="0" eaLnBrk="1" hangingPunct="1">
              <a:buFont typeface="Wingdings" pitchFamily="2" charset="2"/>
              <a:buNone/>
              <a:defRPr/>
            </a:pPr>
            <a:endParaRPr lang="cs-CZ" dirty="0"/>
          </a:p>
          <a:p>
            <a:pPr marL="1600200" lvl="4" indent="0" eaLnBrk="1" hangingPunct="1">
              <a:buFont typeface="Wingdings" pitchFamily="2" charset="2"/>
              <a:buNone/>
              <a:defRPr/>
            </a:pPr>
            <a:endParaRPr lang="cs-CZ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2048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BSS 104 Metodologie BSS </a:t>
            </a:r>
            <a:endParaRPr lang="cs-CZ" altLang="cs-CZ" sz="1400" smtClean="0">
              <a:solidFill>
                <a:schemeClr val="tx2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955675"/>
          </a:xfrm>
        </p:spPr>
        <p:txBody>
          <a:bodyPr/>
          <a:lstStyle/>
          <a:p>
            <a:pPr eaLnBrk="1" hangingPunct="1"/>
            <a:r>
              <a:rPr lang="cs-CZ" altLang="cs-CZ" smtClean="0">
                <a:latin typeface="Calibri" pitchFamily="34" charset="0"/>
              </a:rPr>
              <a:t>Nejvlivnější teorie vývoje vědy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rgbClr val="775F55"/>
                </a:solidFill>
                <a:latin typeface="Tahoma" pitchFamily="34" charset="0"/>
              </a:rPr>
              <a:t>POL 181 Metodologie politologie, BSS 104 Metodologie BSS </a:t>
            </a:r>
            <a:endParaRPr lang="cs-CZ" altLang="cs-CZ" sz="1400" smtClean="0">
              <a:solidFill>
                <a:srgbClr val="775F55"/>
              </a:solidFill>
              <a:latin typeface="Tahoma" pitchFamily="34" charset="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1412875"/>
            <a:ext cx="8435975" cy="44545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latin typeface="Calibri" pitchFamily="34" charset="0"/>
              </a:rPr>
              <a:t>K.R. Popper (Logika vědeckého poznání</a:t>
            </a:r>
            <a:r>
              <a:rPr lang="cs-CZ" altLang="cs-CZ" sz="2000" b="1" smtClean="0"/>
              <a:t>,</a:t>
            </a:r>
            <a:r>
              <a:rPr lang="cs-CZ" altLang="cs-CZ" sz="2000" b="1" smtClean="0">
                <a:latin typeface="Calibri" pitchFamily="34" charset="0"/>
              </a:rPr>
              <a:t> 1959)</a:t>
            </a:r>
            <a:r>
              <a:rPr lang="cs-CZ" altLang="cs-CZ" sz="2000" smtClean="0">
                <a:latin typeface="Calibri" pitchFamily="34" charset="0"/>
              </a:rPr>
              <a:t>: věda má kumulativní a inkrementální charakter, vědecký pokrok se uskutečňuje prostřednictvím falzifikace „nesprávných“ teorií a přijímáním teorií, více se přibližujících k „vědecké pravdě“. Pravdivost ovšem nelze dokázat, pouze testovat.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latin typeface="Calibri" pitchFamily="34" charset="0"/>
              </a:rPr>
              <a:t>T. S. Kuhn (Struktura vědeckých revolucí</a:t>
            </a:r>
            <a:r>
              <a:rPr lang="cs-CZ" altLang="cs-CZ" sz="2000" b="1" smtClean="0"/>
              <a:t>, 1962</a:t>
            </a:r>
            <a:r>
              <a:rPr lang="cs-CZ" altLang="cs-CZ" sz="2000" b="1" smtClean="0">
                <a:latin typeface="Calibri" pitchFamily="34" charset="0"/>
              </a:rPr>
              <a:t>) </a:t>
            </a:r>
            <a:r>
              <a:rPr lang="cs-CZ" altLang="cs-CZ" sz="2000" smtClean="0">
                <a:latin typeface="Calibri" pitchFamily="34" charset="0"/>
              </a:rPr>
              <a:t>: radikálně zpochybnil předpoklad linearity vědy. V každé periodě existují zažité a vědeckou komunitou všeobecně akceptované způsoby myšlení a vědecké praxe </a:t>
            </a:r>
            <a:r>
              <a:rPr lang="cs-CZ" altLang="cs-CZ" sz="2000" b="1" smtClean="0">
                <a:latin typeface="Calibri" pitchFamily="34" charset="0"/>
              </a:rPr>
              <a:t>(paradigmata), </a:t>
            </a:r>
            <a:r>
              <a:rPr lang="cs-CZ" altLang="cs-CZ" sz="2000" smtClean="0">
                <a:latin typeface="Calibri" pitchFamily="34" charset="0"/>
              </a:rPr>
              <a:t>vědecký vývoj je kombinací „normálních“ období (věda se reprodukuje v rámci zažitých paradigmat) a revolučních období (původní paradigmata nahrazena novými, přičemž tento proces nutně nesouvisí s „vědeckou pravdou“).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latin typeface="Calibri" pitchFamily="34" charset="0"/>
              </a:rPr>
              <a:t>P. Feyerabend (Rozprava proti metodě</a:t>
            </a:r>
            <a:r>
              <a:rPr lang="cs-CZ" altLang="cs-CZ" sz="2000" b="1" smtClean="0"/>
              <a:t>, 1975</a:t>
            </a:r>
            <a:r>
              <a:rPr lang="cs-CZ" altLang="cs-CZ" sz="2000" b="1" smtClean="0">
                <a:latin typeface="Calibri" pitchFamily="34" charset="0"/>
              </a:rPr>
              <a:t>): </a:t>
            </a:r>
            <a:r>
              <a:rPr lang="cs-CZ" altLang="cs-CZ" sz="2000" smtClean="0">
                <a:latin typeface="Calibri" pitchFamily="34" charset="0"/>
              </a:rPr>
              <a:t>nejradikálnější. Základní argument jeho </a:t>
            </a:r>
            <a:r>
              <a:rPr lang="cs-CZ" altLang="cs-CZ" sz="2000" i="1" smtClean="0">
                <a:latin typeface="Calibri" pitchFamily="34" charset="0"/>
              </a:rPr>
              <a:t>Rozpravy vůči metodě: "Události, postupy a výsledky, které dělají vědy vědami, nemají žádnou společnou strukturu."</a:t>
            </a:r>
            <a:r>
              <a:rPr lang="cs-CZ" altLang="cs-CZ" sz="2000" smtClean="0">
                <a:latin typeface="Calibri" pitchFamily="34" charset="0"/>
              </a:rPr>
              <a:t> </a:t>
            </a:r>
            <a:r>
              <a:rPr lang="cs-CZ" altLang="cs-CZ" sz="2000" b="1" smtClean="0">
                <a:latin typeface="Calibri" pitchFamily="34" charset="0"/>
              </a:rPr>
              <a:t>Neboli- ve vědecké praxi může být, z dobrých důvodů, kdykoli překročeno každé metodologické pravidlo. „Metodologický anarchismus“.</a:t>
            </a:r>
            <a:r>
              <a:rPr lang="cs-CZ" altLang="cs-CZ" sz="2000" b="1" smtClean="0"/>
              <a:t> </a:t>
            </a:r>
            <a:r>
              <a:rPr lang="cs-CZ" altLang="cs-CZ" sz="2000" b="1" smtClean="0">
                <a:latin typeface="Calibri" pitchFamily="34" charset="0"/>
              </a:rPr>
              <a:t>(</a:t>
            </a:r>
            <a:r>
              <a:rPr lang="cs-CZ" altLang="cs-CZ" sz="1800" b="1" smtClean="0">
                <a:latin typeface="Calibri" pitchFamily="34" charset="0"/>
              </a:rPr>
              <a:t>Anarchismus podle něj napomáhá dosažení pokroku (s.33). </a:t>
            </a:r>
            <a:endParaRPr lang="cs-CZ" altLang="cs-CZ" sz="1800" smtClean="0">
              <a:latin typeface="Calibri" pitchFamily="34" charset="0"/>
            </a:endParaRPr>
          </a:p>
        </p:txBody>
      </p:sp>
      <p:pic>
        <p:nvPicPr>
          <p:cNvPr id="16389" name="Picture 5" descr="Plakat Karl Popper bei Mohr Siebe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179512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3" descr="far-seeing 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175" y="2636838"/>
            <a:ext cx="885825" cy="112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8" descr="feyerabe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5445125"/>
            <a:ext cx="1162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728724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4000" dirty="0" smtClean="0"/>
              <a:t>Vlivná definice vědy v politologii (King-Keohane-Verba 1994)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Cílem </a:t>
            </a:r>
            <a:r>
              <a:rPr lang="cs-CZ" altLang="cs-CZ" sz="2800" b="1" dirty="0" smtClean="0">
                <a:latin typeface="Calibri" pitchFamily="34" charset="0"/>
              </a:rPr>
              <a:t>inference (</a:t>
            </a:r>
            <a:r>
              <a:rPr lang="cs-CZ" altLang="cs-CZ" sz="2800" dirty="0" smtClean="0">
                <a:latin typeface="Calibri" pitchFamily="34" charset="0"/>
              </a:rPr>
              <a:t>činění vysvětlujících nebo popisných závěrů o předmětu zkoumání v reálném světě)</a:t>
            </a:r>
          </a:p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Procedury inference jsou </a:t>
            </a:r>
            <a:r>
              <a:rPr lang="cs-CZ" altLang="cs-CZ" sz="2800" b="1" dirty="0" smtClean="0">
                <a:latin typeface="Calibri" pitchFamily="34" charset="0"/>
              </a:rPr>
              <a:t>veřejné</a:t>
            </a:r>
          </a:p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Závěry v sobě vždy obsahují stupeň </a:t>
            </a:r>
            <a:r>
              <a:rPr lang="cs-CZ" altLang="cs-CZ" sz="2800" b="1" dirty="0" smtClean="0">
                <a:latin typeface="Calibri" pitchFamily="34" charset="0"/>
              </a:rPr>
              <a:t>nejistoty/neuzavřenosti</a:t>
            </a:r>
            <a:r>
              <a:rPr lang="cs-CZ" altLang="cs-CZ" sz="2800" dirty="0" smtClean="0">
                <a:latin typeface="Calibri" pitchFamily="34" charset="0"/>
              </a:rPr>
              <a:t> (souvisí se způsobem jejich získávání)</a:t>
            </a:r>
          </a:p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„Obsahem“ vědy jsou </a:t>
            </a:r>
            <a:r>
              <a:rPr lang="cs-CZ" altLang="cs-CZ" sz="2800" b="1" dirty="0" smtClean="0">
                <a:latin typeface="Calibri" pitchFamily="34" charset="0"/>
              </a:rPr>
              <a:t>pravidla a procedury</a:t>
            </a:r>
            <a:r>
              <a:rPr lang="cs-CZ" altLang="cs-CZ" sz="2800" dirty="0" smtClean="0">
                <a:latin typeface="Calibri" pitchFamily="34" charset="0"/>
              </a:rPr>
              <a:t> inference, ne to, co studuje</a:t>
            </a:r>
          </a:p>
          <a:p>
            <a:pPr eaLnBrk="1" hangingPunct="1"/>
            <a:endParaRPr lang="cs-CZ" altLang="cs-CZ" sz="2800" b="1" dirty="0" smtClean="0">
              <a:latin typeface="Calibri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 181 Metodologie politologie, BSS 104 Metodologie BSS </a:t>
            </a:r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Dva základní principy poznání a zkoumání v sociálních vědách: </a:t>
            </a:r>
            <a:r>
              <a:rPr lang="cs-CZ" b="1" dirty="0" smtClean="0"/>
              <a:t>redukce reality </a:t>
            </a:r>
            <a:r>
              <a:rPr lang="cs-CZ" dirty="0" smtClean="0"/>
              <a:t>a </a:t>
            </a:r>
            <a:r>
              <a:rPr lang="cs-CZ" b="1" dirty="0" smtClean="0"/>
              <a:t>redukce omylu</a:t>
            </a:r>
            <a:endParaRPr lang="cs-CZ" b="1" dirty="0"/>
          </a:p>
        </p:txBody>
      </p:sp>
      <p:sp>
        <p:nvSpPr>
          <p:cNvPr id="17411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xfrm>
            <a:off x="611188" y="6237288"/>
            <a:ext cx="54213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BSS 104 Metodologie BSS </a:t>
            </a:r>
            <a:endParaRPr lang="cs-CZ" altLang="cs-CZ" sz="1400" smtClean="0">
              <a:solidFill>
                <a:schemeClr val="tx2"/>
              </a:solidFill>
              <a:latin typeface="Tahoma" pitchFamily="34" charset="0"/>
            </a:endParaRPr>
          </a:p>
        </p:txBody>
      </p:sp>
      <p:pic>
        <p:nvPicPr>
          <p:cNvPr id="17412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3713" y="1916113"/>
            <a:ext cx="2478087" cy="3673475"/>
          </a:xfrm>
        </p:spPr>
      </p:pic>
      <p:sp>
        <p:nvSpPr>
          <p:cNvPr id="17413" name="TextovéPole 6"/>
          <p:cNvSpPr txBox="1">
            <a:spLocks noChangeArrowheads="1"/>
          </p:cNvSpPr>
          <p:nvPr/>
        </p:nvSpPr>
        <p:spPr bwMode="auto">
          <a:xfrm>
            <a:off x="5148263" y="2781300"/>
            <a:ext cx="3744912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Tahoma" pitchFamily="34" charset="0"/>
              </a:rPr>
              <a:t>Máme </a:t>
            </a:r>
            <a:r>
              <a:rPr lang="cs-CZ" altLang="cs-CZ" sz="1800" dirty="0" smtClean="0">
                <a:latin typeface="Tahoma" pitchFamily="34" charset="0"/>
              </a:rPr>
              <a:t>tisíc </a:t>
            </a:r>
            <a:r>
              <a:rPr lang="cs-CZ" altLang="cs-CZ" sz="1800" dirty="0">
                <a:latin typeface="Tahoma" pitchFamily="34" charset="0"/>
              </a:rPr>
              <a:t>osob, o každé z nich můžeme získat data jako o této. Chceme vědět, jestli je každá z nich muž nebo žena (jde nám tedy o </a:t>
            </a:r>
            <a:r>
              <a:rPr lang="cs-CZ" altLang="cs-CZ" sz="1800" b="1" dirty="0">
                <a:latin typeface="Tahoma" pitchFamily="34" charset="0"/>
              </a:rPr>
              <a:t>popis</a:t>
            </a:r>
            <a:r>
              <a:rPr lang="cs-CZ" altLang="cs-CZ" sz="1800" dirty="0">
                <a:latin typeface="Tahoma" pitchFamily="34" charset="0"/>
              </a:rPr>
              <a:t>, i to je věda). Jak to budeme zkoumat?</a:t>
            </a:r>
          </a:p>
        </p:txBody>
      </p:sp>
      <p:sp>
        <p:nvSpPr>
          <p:cNvPr id="17414" name="TextovéPole 2"/>
          <p:cNvSpPr txBox="1">
            <a:spLocks noChangeArrowheads="1"/>
          </p:cNvSpPr>
          <p:nvPr/>
        </p:nvSpPr>
        <p:spPr bwMode="auto">
          <a:xfrm>
            <a:off x="5940425" y="4797425"/>
            <a:ext cx="3095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latin typeface="Tahoma" pitchFamily="34" charset="0"/>
              </a:rPr>
              <a:t>Někdy jsme konfrontováni se situací, že nám realita nenabízí dost materiálu k tomu, abychom něco zkoumali.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1185</Words>
  <Application>Microsoft Office PowerPoint</Application>
  <PresentationFormat>Předvádění na obrazovce (4:3)</PresentationFormat>
  <Paragraphs>90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Office Theme</vt:lpstr>
      <vt:lpstr>Medián</vt:lpstr>
      <vt:lpstr>POL 181 a BSS104 „Věda“ v politických vědách</vt:lpstr>
      <vt:lpstr>Věda jako kriminalistika</vt:lpstr>
      <vt:lpstr>Věda</vt:lpstr>
      <vt:lpstr>Jak oddělit vědu a nevědu?</vt:lpstr>
      <vt:lpstr>VĚDECKÁ OBJEKTIVITA</vt:lpstr>
      <vt:lpstr>Význam vědecké objektivity</vt:lpstr>
      <vt:lpstr>Nejvlivnější teorie vývoje vědy</vt:lpstr>
      <vt:lpstr>Vlivná definice vědy v politologii (King-Keohane-Verba 1994)</vt:lpstr>
      <vt:lpstr>Dva základní principy poznání a zkoumání v sociálních vědách: redukce reality a redukce omylu</vt:lpstr>
      <vt:lpstr>Prezentace aplikace PowerPoint</vt:lpstr>
      <vt:lpstr>Rtěnka nebo tanga? (I.)</vt:lpstr>
      <vt:lpstr>Rtěnka nebo tanga? (II.)</vt:lpstr>
      <vt:lpstr>Výzkum jako</vt:lpstr>
      <vt:lpstr>Věda jako zpřesňování odhadu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</dc:creator>
  <cp:lastModifiedBy>Roman Chytilek</cp:lastModifiedBy>
  <cp:revision>14</cp:revision>
  <dcterms:created xsi:type="dcterms:W3CDTF">2015-09-24T06:08:24Z</dcterms:created>
  <dcterms:modified xsi:type="dcterms:W3CDTF">2016-09-22T09:05:52Z</dcterms:modified>
</cp:coreProperties>
</file>