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2" r:id="rId2"/>
    <p:sldId id="284" r:id="rId3"/>
    <p:sldId id="285" r:id="rId4"/>
    <p:sldId id="286" r:id="rId5"/>
    <p:sldId id="287" r:id="rId6"/>
    <p:sldId id="291" r:id="rId7"/>
    <p:sldId id="293" r:id="rId8"/>
    <p:sldId id="290" r:id="rId9"/>
    <p:sldId id="265" r:id="rId10"/>
    <p:sldId id="289" r:id="rId11"/>
    <p:sldId id="288" r:id="rId12"/>
    <p:sldId id="266" r:id="rId13"/>
    <p:sldId id="267" r:id="rId14"/>
    <p:sldId id="268" r:id="rId15"/>
    <p:sldId id="269" r:id="rId16"/>
    <p:sldId id="270" r:id="rId17"/>
    <p:sldId id="272" r:id="rId18"/>
    <p:sldId id="273" r:id="rId19"/>
    <p:sldId id="276" r:id="rId20"/>
    <p:sldId id="274" r:id="rId21"/>
    <p:sldId id="275" r:id="rId22"/>
    <p:sldId id="295"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4" d="100"/>
          <a:sy n="134" d="100"/>
        </p:scale>
        <p:origin x="-318" y="11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6CF63-3CBD-477A-879F-D9AACBD3B8A9}" type="datetimeFigureOut">
              <a:rPr lang="cs-CZ" smtClean="0"/>
              <a:pPr/>
              <a:t>2.11.2016</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0A9B0-87AB-4EA3-B18D-FB5ECBEEC120}" type="slidenum">
              <a:rPr lang="cs-CZ" smtClean="0"/>
              <a:pPr/>
              <a:t>‹#›</a:t>
            </a:fld>
            <a:endParaRPr lang="cs-CZ"/>
          </a:p>
        </p:txBody>
      </p:sp>
    </p:spTree>
    <p:extLst>
      <p:ext uri="{BB962C8B-B14F-4D97-AF65-F5344CB8AC3E}">
        <p14:creationId xmlns:p14="http://schemas.microsoft.com/office/powerpoint/2010/main" xmlns="" val="2929339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0A9B0-87AB-4EA3-B18D-FB5ECBEEC120}" type="slidenum">
              <a:rPr lang="cs-CZ" smtClean="0"/>
              <a:pPr/>
              <a:t>2</a:t>
            </a:fld>
            <a:endParaRPr lang="cs-CZ"/>
          </a:p>
        </p:txBody>
      </p:sp>
    </p:spTree>
    <p:extLst>
      <p:ext uri="{BB962C8B-B14F-4D97-AF65-F5344CB8AC3E}">
        <p14:creationId xmlns:p14="http://schemas.microsoft.com/office/powerpoint/2010/main" xmlns="" val="1484109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8860A9B0-87AB-4EA3-B18D-FB5ECBEEC120}" type="slidenum">
              <a:rPr lang="cs-CZ" smtClean="0"/>
              <a:pPr/>
              <a:t>12</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2.11.2016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2.11.2016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2.11.2016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2.11.2016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7AC30D-E9FB-42D9-A76C-5E5C72E209A9}" type="datetimeFigureOut">
              <a:rPr lang="cs-CZ" smtClean="0"/>
              <a:pPr/>
              <a:t>2.11.2016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A77AC30D-E9FB-42D9-A76C-5E5C72E209A9}" type="datetimeFigureOut">
              <a:rPr lang="cs-CZ" smtClean="0"/>
              <a:pPr/>
              <a:t>2.11.2016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A77AC30D-E9FB-42D9-A76C-5E5C72E209A9}" type="datetimeFigureOut">
              <a:rPr lang="cs-CZ" smtClean="0"/>
              <a:pPr/>
              <a:t>2.11.2016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A77AC30D-E9FB-42D9-A76C-5E5C72E209A9}" type="datetimeFigureOut">
              <a:rPr lang="cs-CZ" smtClean="0"/>
              <a:pPr/>
              <a:t>2.11.2016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AC30D-E9FB-42D9-A76C-5E5C72E209A9}" type="datetimeFigureOut">
              <a:rPr lang="cs-CZ" smtClean="0"/>
              <a:pPr/>
              <a:t>2.11.2016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AC30D-E9FB-42D9-A76C-5E5C72E209A9}" type="datetimeFigureOut">
              <a:rPr lang="cs-CZ" smtClean="0"/>
              <a:pPr/>
              <a:t>2.11.2016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AC30D-E9FB-42D9-A76C-5E5C72E209A9}" type="datetimeFigureOut">
              <a:rPr lang="cs-CZ" smtClean="0"/>
              <a:pPr/>
              <a:t>2.11.2016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AC30D-E9FB-42D9-A76C-5E5C72E209A9}" type="datetimeFigureOut">
              <a:rPr lang="cs-CZ" smtClean="0"/>
              <a:pPr/>
              <a:t>2.11.2016</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126EA-303F-4934-9D52-4F7D9807F52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Získáváme data/Seminář 1</a:t>
            </a:r>
            <a:endParaRPr lang="cs-CZ" dirty="0"/>
          </a:p>
        </p:txBody>
      </p:sp>
      <p:sp>
        <p:nvSpPr>
          <p:cNvPr id="3" name="Podnadpis 2"/>
          <p:cNvSpPr>
            <a:spLocks noGrp="1"/>
          </p:cNvSpPr>
          <p:nvPr>
            <p:ph type="subTitle" idx="1"/>
          </p:nvPr>
        </p:nvSpPr>
        <p:spPr/>
        <p:txBody>
          <a:bodyPr/>
          <a:lstStyle/>
          <a:p>
            <a:r>
              <a:rPr lang="cs-CZ" dirty="0" smtClean="0"/>
              <a:t>POL 181, 24.10./26.10. /SEMINÁŘ1</a:t>
            </a:r>
            <a:endParaRPr lang="cs-CZ" dirty="0"/>
          </a:p>
        </p:txBody>
      </p:sp>
    </p:spTree>
    <p:extLst>
      <p:ext uri="{BB962C8B-B14F-4D97-AF65-F5344CB8AC3E}">
        <p14:creationId xmlns:p14="http://schemas.microsoft.com/office/powerpoint/2010/main" xmlns="" val="3852781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cs-CZ" altLang="cs-CZ" smtClean="0"/>
              <a:t>Dotazování</a:t>
            </a:r>
          </a:p>
        </p:txBody>
      </p:sp>
      <p:sp>
        <p:nvSpPr>
          <p:cNvPr id="38915" name="Rectangle 3"/>
          <p:cNvSpPr>
            <a:spLocks noGrp="1" noChangeArrowheads="1"/>
          </p:cNvSpPr>
          <p:nvPr>
            <p:ph type="body" idx="4294967295"/>
          </p:nvPr>
        </p:nvSpPr>
        <p:spPr/>
        <p:txBody>
          <a:bodyPr>
            <a:normAutofit fontScale="92500" lnSpcReduction="20000"/>
          </a:bodyPr>
          <a:lstStyle/>
          <a:p>
            <a:pPr eaLnBrk="1" hangingPunct="1">
              <a:lnSpc>
                <a:spcPct val="80000"/>
              </a:lnSpc>
            </a:pPr>
            <a:r>
              <a:rPr lang="cs-CZ" altLang="cs-CZ" sz="2000" dirty="0" smtClean="0"/>
              <a:t>Patří sem nejen dotazníky, ale i rozhovory, </a:t>
            </a:r>
            <a:r>
              <a:rPr lang="cs-CZ" altLang="cs-CZ" sz="2000" dirty="0" err="1" smtClean="0"/>
              <a:t>fokusové</a:t>
            </a:r>
            <a:r>
              <a:rPr lang="cs-CZ" altLang="cs-CZ" sz="2000" dirty="0" smtClean="0"/>
              <a:t> skupiny…</a:t>
            </a:r>
          </a:p>
          <a:p>
            <a:pPr eaLnBrk="1" hangingPunct="1">
              <a:lnSpc>
                <a:spcPct val="80000"/>
              </a:lnSpc>
            </a:pPr>
            <a:endParaRPr lang="cs-CZ" altLang="cs-CZ" sz="2000" dirty="0"/>
          </a:p>
          <a:p>
            <a:pPr eaLnBrk="1" hangingPunct="1">
              <a:lnSpc>
                <a:spcPct val="80000"/>
              </a:lnSpc>
            </a:pPr>
            <a:endParaRPr lang="cs-CZ" altLang="cs-CZ" sz="2000" dirty="0" smtClean="0"/>
          </a:p>
          <a:p>
            <a:pPr eaLnBrk="1" hangingPunct="1">
              <a:lnSpc>
                <a:spcPct val="80000"/>
              </a:lnSpc>
            </a:pPr>
            <a:r>
              <a:rPr lang="cs-CZ" altLang="cs-CZ" sz="2000" dirty="0" smtClean="0"/>
              <a:t>1. Podle </a:t>
            </a:r>
            <a:r>
              <a:rPr lang="cs-CZ" altLang="cs-CZ" sz="2000" b="1" dirty="0" smtClean="0"/>
              <a:t>stupně </a:t>
            </a:r>
            <a:r>
              <a:rPr lang="cs-CZ" altLang="cs-CZ" sz="2000" b="1" dirty="0" err="1" smtClean="0"/>
              <a:t>předstrukturovanosti</a:t>
            </a:r>
            <a:r>
              <a:rPr lang="cs-CZ" altLang="cs-CZ" sz="2000" b="1" dirty="0" smtClean="0"/>
              <a:t> </a:t>
            </a:r>
            <a:r>
              <a:rPr lang="cs-CZ" altLang="cs-CZ" sz="2000" dirty="0" smtClean="0"/>
              <a:t>situace dotazování na málo strukturované, částečně strukturované a silně strukturované dotazování</a:t>
            </a:r>
          </a:p>
          <a:p>
            <a:pPr eaLnBrk="1" hangingPunct="1">
              <a:lnSpc>
                <a:spcPct val="80000"/>
              </a:lnSpc>
            </a:pPr>
            <a:endParaRPr lang="cs-CZ" altLang="cs-CZ" sz="2000" dirty="0" smtClean="0"/>
          </a:p>
          <a:p>
            <a:pPr eaLnBrk="1" hangingPunct="1">
              <a:lnSpc>
                <a:spcPct val="80000"/>
              </a:lnSpc>
            </a:pPr>
            <a:r>
              <a:rPr lang="cs-CZ" altLang="cs-CZ" sz="2000" dirty="0" smtClean="0"/>
              <a:t>2. Podle </a:t>
            </a:r>
            <a:r>
              <a:rPr lang="cs-CZ" altLang="cs-CZ" sz="2000" b="1" dirty="0" smtClean="0"/>
              <a:t>stupně standardizace výzkumných nástrojů </a:t>
            </a:r>
            <a:r>
              <a:rPr lang="cs-CZ" altLang="cs-CZ" sz="2000" dirty="0" smtClean="0"/>
              <a:t>a podmínek na nestandardizované dotazování, částečně standardizované dotazování a plně standardizované dotazování (dotazník bývá vysoce standardizovaný, rozhovor ne).</a:t>
            </a:r>
          </a:p>
          <a:p>
            <a:pPr eaLnBrk="1" hangingPunct="1">
              <a:lnSpc>
                <a:spcPct val="80000"/>
              </a:lnSpc>
              <a:buFont typeface="Wingdings" pitchFamily="2" charset="2"/>
              <a:buNone/>
            </a:pPr>
            <a:endParaRPr lang="cs-CZ" altLang="cs-CZ" sz="2000" dirty="0" smtClean="0"/>
          </a:p>
          <a:p>
            <a:pPr eaLnBrk="1" hangingPunct="1">
              <a:lnSpc>
                <a:spcPct val="80000"/>
              </a:lnSpc>
            </a:pPr>
            <a:r>
              <a:rPr lang="cs-CZ" altLang="cs-CZ" sz="2000" dirty="0" smtClean="0"/>
              <a:t>3. Podle formy získání dat </a:t>
            </a:r>
            <a:r>
              <a:rPr lang="cs-CZ" altLang="cs-CZ" sz="2000" b="1" dirty="0" smtClean="0"/>
              <a:t>je ústní a písemné dotazování </a:t>
            </a:r>
            <a:r>
              <a:rPr lang="cs-CZ" altLang="cs-CZ" sz="2000" dirty="0" smtClean="0"/>
              <a:t>, přičemž ústní lze dále dělit na přímý a telefonický (v současnosti typologii problematizují, resp. rozšiřují nová média, hlavně internet)</a:t>
            </a:r>
          </a:p>
          <a:p>
            <a:pPr eaLnBrk="1" hangingPunct="1">
              <a:lnSpc>
                <a:spcPct val="80000"/>
              </a:lnSpc>
              <a:buFont typeface="Wingdings" pitchFamily="2" charset="2"/>
              <a:buNone/>
            </a:pPr>
            <a:endParaRPr lang="cs-CZ" altLang="cs-CZ" sz="2000" dirty="0" smtClean="0"/>
          </a:p>
          <a:p>
            <a:pPr eaLnBrk="1" hangingPunct="1">
              <a:lnSpc>
                <a:spcPct val="80000"/>
              </a:lnSpc>
            </a:pPr>
            <a:r>
              <a:rPr lang="cs-CZ" altLang="cs-CZ" sz="2000" dirty="0" smtClean="0"/>
              <a:t>4. Podle počtu dotazovaných dotazování s jednotlivcem či se skupinou</a:t>
            </a:r>
          </a:p>
          <a:p>
            <a:pPr eaLnBrk="1" hangingPunct="1">
              <a:lnSpc>
                <a:spcPct val="80000"/>
              </a:lnSpc>
            </a:pPr>
            <a:endParaRPr lang="cs-CZ" altLang="cs-CZ" sz="2000" dirty="0" smtClean="0"/>
          </a:p>
          <a:p>
            <a:pPr eaLnBrk="1" hangingPunct="1">
              <a:lnSpc>
                <a:spcPct val="80000"/>
              </a:lnSpc>
            </a:pPr>
            <a:r>
              <a:rPr lang="cs-CZ" altLang="cs-CZ" sz="2000" dirty="0" smtClean="0"/>
              <a:t>Podoba a „dramaturgie“ </a:t>
            </a:r>
            <a:r>
              <a:rPr lang="cs-CZ" altLang="cs-CZ" sz="2000" dirty="0" smtClean="0"/>
              <a:t>dotazníku podrobně- </a:t>
            </a:r>
            <a:r>
              <a:rPr lang="cs-CZ" altLang="cs-CZ" sz="2000" b="1" i="1" dirty="0" smtClean="0"/>
              <a:t>Disman: Jak se vyrábí sociologická </a:t>
            </a:r>
            <a:r>
              <a:rPr lang="cs-CZ" altLang="cs-CZ" sz="2000" b="1" i="1" dirty="0" smtClean="0"/>
              <a:t>znalost (nutnost, pokud budete mít dotazník v bakalářské práci!)</a:t>
            </a:r>
            <a:endParaRPr lang="cs-CZ" altLang="cs-CZ" sz="2000" b="1" i="1" dirty="0" smtClean="0"/>
          </a:p>
          <a:p>
            <a:pPr eaLnBrk="1" hangingPunct="1">
              <a:lnSpc>
                <a:spcPct val="80000"/>
              </a:lnSpc>
              <a:buFont typeface="Wingdings" pitchFamily="2" charset="2"/>
              <a:buNone/>
            </a:pPr>
            <a:endParaRPr lang="cs-CZ" altLang="cs-CZ" sz="2000" b="1" i="1" dirty="0" smtClean="0"/>
          </a:p>
        </p:txBody>
      </p:sp>
    </p:spTree>
    <p:extLst>
      <p:ext uri="{BB962C8B-B14F-4D97-AF65-F5344CB8AC3E}">
        <p14:creationId xmlns:p14="http://schemas.microsoft.com/office/powerpoint/2010/main" xmlns="" val="14476342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609600" y="228600"/>
            <a:ext cx="8153400" cy="320675"/>
          </a:xfrm>
        </p:spPr>
        <p:txBody>
          <a:bodyPr>
            <a:normAutofit fontScale="90000"/>
          </a:bodyPr>
          <a:lstStyle/>
          <a:p>
            <a:pPr algn="ctr" eaLnBrk="1" hangingPunct="1"/>
            <a:r>
              <a:rPr lang="cs-CZ" altLang="cs-CZ" smtClean="0"/>
              <a:t>Pozorování</a:t>
            </a:r>
          </a:p>
        </p:txBody>
      </p:sp>
      <p:sp>
        <p:nvSpPr>
          <p:cNvPr id="37891" name="Rectangle 3"/>
          <p:cNvSpPr>
            <a:spLocks noGrp="1" noChangeArrowheads="1"/>
          </p:cNvSpPr>
          <p:nvPr>
            <p:ph type="body" idx="4294967295"/>
          </p:nvPr>
        </p:nvSpPr>
        <p:spPr>
          <a:xfrm>
            <a:off x="179388" y="908050"/>
            <a:ext cx="8659812" cy="5761038"/>
          </a:xfrm>
        </p:spPr>
        <p:txBody>
          <a:bodyPr/>
          <a:lstStyle/>
          <a:p>
            <a:pPr eaLnBrk="1" hangingPunct="1">
              <a:lnSpc>
                <a:spcPct val="80000"/>
              </a:lnSpc>
            </a:pPr>
            <a:r>
              <a:rPr lang="cs-CZ" altLang="cs-CZ" sz="2000" b="1" dirty="0" smtClean="0"/>
              <a:t>V politologii nejméně časté</a:t>
            </a:r>
          </a:p>
          <a:p>
            <a:pPr eaLnBrk="1" hangingPunct="1">
              <a:lnSpc>
                <a:spcPct val="80000"/>
              </a:lnSpc>
            </a:pPr>
            <a:endParaRPr lang="cs-CZ" altLang="cs-CZ" sz="2000" b="1" dirty="0"/>
          </a:p>
          <a:p>
            <a:pPr eaLnBrk="1" hangingPunct="1">
              <a:lnSpc>
                <a:spcPct val="80000"/>
              </a:lnSpc>
            </a:pPr>
            <a:endParaRPr lang="cs-CZ" altLang="cs-CZ" sz="2000" b="1" dirty="0" smtClean="0"/>
          </a:p>
          <a:p>
            <a:pPr eaLnBrk="1" hangingPunct="1">
              <a:lnSpc>
                <a:spcPct val="80000"/>
              </a:lnSpc>
            </a:pPr>
            <a:r>
              <a:rPr lang="cs-CZ" altLang="cs-CZ" sz="2000" b="1" dirty="0" smtClean="0"/>
              <a:t>1. Naivní/vědecké</a:t>
            </a:r>
            <a:r>
              <a:rPr lang="cs-CZ" altLang="cs-CZ" sz="2000" dirty="0" smtClean="0"/>
              <a:t> (vědecké pozorování se vyznačuje plánovanými postupy, systematičností a konkrétním výzkumným účelem, zatímco naivní pozorování slouží zpravidla ke získávání každodenních zkušeností)</a:t>
            </a:r>
          </a:p>
          <a:p>
            <a:pPr eaLnBrk="1" hangingPunct="1">
              <a:lnSpc>
                <a:spcPct val="80000"/>
              </a:lnSpc>
            </a:pPr>
            <a:r>
              <a:rPr lang="cs-CZ" altLang="cs-CZ" sz="2000" b="1" dirty="0" smtClean="0"/>
              <a:t>2. Strukturované a nestrukturované pozorování</a:t>
            </a:r>
            <a:r>
              <a:rPr lang="cs-CZ" altLang="cs-CZ" sz="2000" dirty="0" smtClean="0"/>
              <a:t>. Účelem nestrukturovaného pozorování je pokud možno zhuštěný popis politického jednání. Začíná s se spíše vágně formulovaným seznamem otázek, které připouští otevřenost k neočekávanému. Pozorování je doprovázeno analýzou: poznámky jsou strukturovány. Na jejich základě jsou formulovány kategorie, které dávají návod k dalšímu pozorování.  U strukturovaného pozorování se naproti tomu předpokládá schéma kategorií ke klasifikaci způsobů jednání předem.</a:t>
            </a:r>
          </a:p>
          <a:p>
            <a:pPr eaLnBrk="1" hangingPunct="1">
              <a:lnSpc>
                <a:spcPct val="80000"/>
              </a:lnSpc>
            </a:pPr>
            <a:r>
              <a:rPr lang="cs-CZ" altLang="cs-CZ" sz="2000" b="1" dirty="0" smtClean="0"/>
              <a:t>3. Otevřené a skryté pozorování.</a:t>
            </a:r>
            <a:r>
              <a:rPr lang="cs-CZ" altLang="cs-CZ" sz="2000" dirty="0" smtClean="0"/>
              <a:t> Při otevřeném pozorování vystupuje pozorovatele otevřeně jako výzkumník, zatímco při skrytém pozorování svoji identitu skrývá (což při strukturovaném a systematickém pozorování lze </a:t>
            </a:r>
            <a:r>
              <a:rPr lang="cs-CZ" altLang="cs-CZ" sz="2000" dirty="0" err="1" smtClean="0"/>
              <a:t>ztěží</a:t>
            </a:r>
            <a:r>
              <a:rPr lang="cs-CZ" altLang="cs-CZ" sz="2000" dirty="0" smtClean="0"/>
              <a:t>).</a:t>
            </a:r>
          </a:p>
          <a:p>
            <a:pPr eaLnBrk="1" hangingPunct="1">
              <a:lnSpc>
                <a:spcPct val="80000"/>
              </a:lnSpc>
            </a:pPr>
            <a:r>
              <a:rPr lang="cs-CZ" altLang="cs-CZ" sz="2000" b="1" dirty="0" smtClean="0"/>
              <a:t>4. Zúčastněné a nezúčastněné pozorování.</a:t>
            </a:r>
            <a:r>
              <a:rPr lang="cs-CZ" altLang="cs-CZ" sz="2000" dirty="0" smtClean="0"/>
              <a:t> Při zúčastněném pozorování je výzkumník sám elementem pozorovaného sociálního pole, zatímco v opačném případě zůstává vně. Zúčastněné pozorování lze dále dělit na aktivní a pasivní pozorování podle toho, zda se se zkoumaným politickým polem identifikuje či nikoliv.</a:t>
            </a:r>
          </a:p>
          <a:p>
            <a:pPr eaLnBrk="1" hangingPunct="1">
              <a:lnSpc>
                <a:spcPct val="80000"/>
              </a:lnSpc>
              <a:buFont typeface="Wingdings" pitchFamily="2" charset="2"/>
              <a:buNone/>
            </a:pPr>
            <a:endParaRPr lang="cs-CZ" altLang="cs-CZ" sz="2000" dirty="0" smtClean="0"/>
          </a:p>
        </p:txBody>
      </p:sp>
    </p:spTree>
    <p:extLst>
      <p:ext uri="{BB962C8B-B14F-4D97-AF65-F5344CB8AC3E}">
        <p14:creationId xmlns:p14="http://schemas.microsoft.com/office/powerpoint/2010/main" xmlns="" val="343260540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1</a:t>
            </a:r>
            <a:endParaRPr lang="cs-CZ" dirty="0"/>
          </a:p>
        </p:txBody>
      </p:sp>
      <p:sp>
        <p:nvSpPr>
          <p:cNvPr id="3" name="Content Placeholder 2"/>
          <p:cNvSpPr>
            <a:spLocks noGrp="1"/>
          </p:cNvSpPr>
          <p:nvPr>
            <p:ph idx="1"/>
          </p:nvPr>
        </p:nvSpPr>
        <p:spPr/>
        <p:txBody>
          <a:bodyPr/>
          <a:lstStyle/>
          <a:p>
            <a:pPr>
              <a:buNone/>
            </a:pPr>
            <a:endParaRPr lang="cs-CZ" dirty="0" smtClean="0"/>
          </a:p>
          <a:p>
            <a:pPr>
              <a:buNone/>
            </a:pPr>
            <a:endParaRPr lang="cs-CZ" dirty="0"/>
          </a:p>
          <a:p>
            <a:pPr>
              <a:buNone/>
            </a:pPr>
            <a:r>
              <a:rPr lang="cs-CZ" dirty="0"/>
              <a:t>1.1. Máte "počet parlamentních stran". Uvažujte o něm jako o závislé a nezávislé proměnné, </a:t>
            </a:r>
            <a:r>
              <a:rPr lang="cs-CZ" u="sng" dirty="0"/>
              <a:t>navrhněte, co ovlivňuje a jak </a:t>
            </a:r>
            <a:r>
              <a:rPr lang="cs-CZ" dirty="0"/>
              <a:t>a </a:t>
            </a:r>
            <a:r>
              <a:rPr lang="cs-CZ" u="sng" dirty="0"/>
              <a:t>čím je ovlivněn a jak.</a:t>
            </a:r>
          </a:p>
          <a:p>
            <a:pPr>
              <a:buNone/>
            </a:pP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2</a:t>
            </a:r>
            <a:endParaRPr lang="cs-CZ" dirty="0"/>
          </a:p>
        </p:txBody>
      </p:sp>
      <p:sp>
        <p:nvSpPr>
          <p:cNvPr id="3" name="Content Placeholder 2"/>
          <p:cNvSpPr>
            <a:spLocks noGrp="1"/>
          </p:cNvSpPr>
          <p:nvPr>
            <p:ph idx="1"/>
          </p:nvPr>
        </p:nvSpPr>
        <p:spPr/>
        <p:txBody>
          <a:bodyPr>
            <a:normAutofit fontScale="77500" lnSpcReduction="20000"/>
          </a:bodyPr>
          <a:lstStyle/>
          <a:p>
            <a:r>
              <a:rPr lang="cs-CZ" dirty="0"/>
              <a:t>zkuste najít kauzální argumenty, identifikujte závislou a nezávislou proměnnou a operacionalizujte je tak, aby měly co největší kontextový </a:t>
            </a:r>
            <a:r>
              <a:rPr lang="cs-CZ" dirty="0" smtClean="0"/>
              <a:t>rozsah</a:t>
            </a:r>
          </a:p>
          <a:p>
            <a:pPr>
              <a:buNone/>
            </a:pPr>
            <a:endParaRPr lang="cs-CZ" dirty="0"/>
          </a:p>
          <a:p>
            <a:r>
              <a:rPr lang="cs-CZ" i="1" dirty="0"/>
              <a:t>"Česká sociální demokracie má ve srovnání s tou slovenskou určité limity. V Česku působí velmi silná komunistická strana. Výsledek není tak vysoký, jak se původně očekávalo, ale ČSSD vyhrála volby. Teď se musí pokusit sestavit vládu, což bude poměrně náročné. Předsedovi strany to vůbec nezávidím. Vítěz voleb musí převzít zodpovědnost. Zásadní problém vidím v tom, že se na politické scéně objevují nové strany, které nejsou základem stabilní politiky</a:t>
            </a:r>
            <a:r>
              <a:rPr lang="cs-CZ" i="1" dirty="0" smtClean="0"/>
              <a:t>.„ (Fico)</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3</a:t>
            </a:r>
            <a:endParaRPr lang="cs-CZ" dirty="0"/>
          </a:p>
        </p:txBody>
      </p:sp>
      <p:sp>
        <p:nvSpPr>
          <p:cNvPr id="3" name="Content Placeholder 2"/>
          <p:cNvSpPr>
            <a:spLocks noGrp="1"/>
          </p:cNvSpPr>
          <p:nvPr>
            <p:ph idx="1"/>
          </p:nvPr>
        </p:nvSpPr>
        <p:spPr/>
        <p:txBody>
          <a:bodyPr>
            <a:normAutofit fontScale="77500" lnSpcReduction="20000"/>
          </a:bodyPr>
          <a:lstStyle/>
          <a:p>
            <a:endParaRPr lang="cs-CZ" dirty="0" smtClean="0"/>
          </a:p>
          <a:p>
            <a:r>
              <a:rPr lang="cs-CZ" dirty="0"/>
              <a:t>U předchozích kauzálních argumentů se zamyslete nad tím, jak bude vypadat závislá proměnná, pokud hodnota nezávislé proměnné 1. bude nízká a 2.bude vysoká. </a:t>
            </a:r>
            <a:endParaRPr lang="cs-CZ" dirty="0" smtClean="0"/>
          </a:p>
          <a:p>
            <a:pPr>
              <a:buNone/>
            </a:pPr>
            <a:endParaRPr lang="cs-CZ" dirty="0"/>
          </a:p>
          <a:p>
            <a:r>
              <a:rPr lang="cs-CZ" i="1" dirty="0" smtClean="0"/>
              <a:t>"</a:t>
            </a:r>
            <a:r>
              <a:rPr lang="cs-CZ" i="1" dirty="0"/>
              <a:t>Česká sociální demokracie má ve srovnání s tou slovenskou určité limity. V Česku působí velmi silná komunistická strana. Výsledek není tak vysoký, jak se původně očekávalo, ale ČSSD vyhrála volby. Teď se musí pokusit sestavit vládu, což bude poměrně náročné. Předsedovi strany to vůbec nezávidím. Vítěz voleb musí převzít zodpovědnost. Zásadní problém vidím v tom, že se na politické scéně objevují nové strany, které nejsou základem stabilní politiky."</a:t>
            </a:r>
            <a:endParaRPr lang="cs-CZ" dirty="0"/>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4</a:t>
            </a:r>
            <a:endParaRPr lang="cs-CZ" dirty="0"/>
          </a:p>
        </p:txBody>
      </p:sp>
      <p:sp>
        <p:nvSpPr>
          <p:cNvPr id="3" name="Content Placeholder 2"/>
          <p:cNvSpPr>
            <a:spLocks noGrp="1"/>
          </p:cNvSpPr>
          <p:nvPr>
            <p:ph idx="1"/>
          </p:nvPr>
        </p:nvSpPr>
        <p:spPr/>
        <p:txBody>
          <a:bodyPr/>
          <a:lstStyle/>
          <a:p>
            <a:r>
              <a:rPr lang="cs-CZ" dirty="0" smtClean="0"/>
              <a:t>Navrhněte</a:t>
            </a:r>
            <a:r>
              <a:rPr lang="cs-CZ" dirty="0"/>
              <a:t>, co by mohla ovlivňovat závislá proměnná z předchozího příkladu (tj., kde by se mohla stát nezávislou proměnnou) a posuďte, jak pak bude vypadat tato závislá proměnná, pokud bude nezávislá proměnná dosahovat nízkých a vysokých hodnot.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5</a:t>
            </a:r>
            <a:endParaRPr lang="cs-CZ" dirty="0"/>
          </a:p>
        </p:txBody>
      </p:sp>
      <p:sp>
        <p:nvSpPr>
          <p:cNvPr id="3" name="Content Placeholder 2"/>
          <p:cNvSpPr>
            <a:spLocks noGrp="1"/>
          </p:cNvSpPr>
          <p:nvPr>
            <p:ph idx="1"/>
          </p:nvPr>
        </p:nvSpPr>
        <p:spPr/>
        <p:txBody>
          <a:bodyPr/>
          <a:lstStyle/>
          <a:p>
            <a:endParaRPr lang="cs-CZ" dirty="0" smtClean="0"/>
          </a:p>
          <a:p>
            <a:endParaRPr lang="cs-CZ" dirty="0"/>
          </a:p>
          <a:p>
            <a:r>
              <a:rPr lang="cs-CZ" dirty="0"/>
              <a:t>2.3. Popište </a:t>
            </a:r>
            <a:r>
              <a:rPr lang="cs-CZ" dirty="0" smtClean="0"/>
              <a:t>průběh senátních voleb 2016, že ho rozdělíte </a:t>
            </a:r>
            <a:r>
              <a:rPr lang="cs-CZ" dirty="0"/>
              <a:t>do jednotlivých dimenzí- tj. co vše bychom na </a:t>
            </a:r>
            <a:r>
              <a:rPr lang="cs-CZ" dirty="0" smtClean="0"/>
              <a:t>ní </a:t>
            </a:r>
            <a:r>
              <a:rPr lang="cs-CZ" dirty="0"/>
              <a:t>mohli zkoumat </a:t>
            </a:r>
            <a:r>
              <a:rPr lang="cs-CZ" dirty="0" smtClean="0"/>
              <a:t>(aspoň pět dimenzí).</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6</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r>
              <a:rPr lang="cs-CZ" dirty="0"/>
              <a:t>2.3.2. U každé z nich nabídněte vysvětlení, proč byla její hodnota taková, jaká byla.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7</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r>
              <a:rPr lang="cs-CZ" dirty="0"/>
              <a:t>2.3.3. Zkuste tyto vztahy více generalizovat a vytvořit z nich kauzální argumenty.</a:t>
            </a:r>
          </a:p>
          <a:p>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8</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r>
              <a:rPr lang="cs-CZ" dirty="0" smtClean="0"/>
              <a:t>Tyto kauzální argumenty operacionalizujte</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12775" y="228600"/>
            <a:ext cx="8153400" cy="990600"/>
          </a:xfrm>
        </p:spPr>
        <p:txBody>
          <a:bodyPr>
            <a:normAutofit fontScale="90000"/>
          </a:bodyPr>
          <a:lstStyle/>
          <a:p>
            <a:pPr eaLnBrk="1" fontAlgn="auto" hangingPunct="1">
              <a:spcAft>
                <a:spcPts val="0"/>
              </a:spcAft>
              <a:defRPr/>
            </a:pPr>
            <a:r>
              <a:rPr lang="cs-CZ" sz="3200" dirty="0"/>
              <a:t>Jak získat data o malém množství případů (typicky jednom</a:t>
            </a:r>
            <a:r>
              <a:rPr lang="cs-CZ" sz="3200" dirty="0" smtClean="0"/>
              <a:t>): vztah k teorii.</a:t>
            </a:r>
            <a:endParaRPr lang="cs-CZ" sz="3200" dirty="0"/>
          </a:p>
        </p:txBody>
      </p:sp>
      <p:sp>
        <p:nvSpPr>
          <p:cNvPr id="33795" name="Rectangle 3"/>
          <p:cNvSpPr>
            <a:spLocks noGrp="1" noChangeArrowheads="1"/>
          </p:cNvSpPr>
          <p:nvPr>
            <p:ph type="body" idx="1"/>
          </p:nvPr>
        </p:nvSpPr>
        <p:spPr>
          <a:xfrm>
            <a:off x="612775" y="1600200"/>
            <a:ext cx="8153400" cy="4495800"/>
          </a:xfrm>
        </p:spPr>
        <p:txBody>
          <a:bodyPr>
            <a:normAutofit fontScale="85000" lnSpcReduction="20000"/>
          </a:bodyPr>
          <a:lstStyle/>
          <a:p>
            <a:pPr eaLnBrk="1" hangingPunct="1"/>
            <a:r>
              <a:rPr lang="cs-CZ" altLang="cs-CZ" dirty="0" smtClean="0"/>
              <a:t>Studiem jednoho případu </a:t>
            </a:r>
            <a:r>
              <a:rPr lang="cs-CZ" altLang="cs-CZ" b="1" dirty="0" smtClean="0"/>
              <a:t>nejsme schopni formulovat </a:t>
            </a:r>
            <a:r>
              <a:rPr lang="cs-CZ" altLang="cs-CZ" dirty="0" smtClean="0"/>
              <a:t>kauzální teorii (více další seminář), ale za </a:t>
            </a:r>
            <a:r>
              <a:rPr lang="cs-CZ" altLang="cs-CZ" b="1" dirty="0" smtClean="0"/>
              <a:t>určitých podmínek ji testovat</a:t>
            </a:r>
          </a:p>
          <a:p>
            <a:pPr eaLnBrk="1" hangingPunct="1"/>
            <a:endParaRPr lang="cs-CZ" altLang="cs-CZ" b="1" dirty="0"/>
          </a:p>
          <a:p>
            <a:pPr eaLnBrk="1" hangingPunct="1"/>
            <a:r>
              <a:rPr lang="cs-CZ" altLang="cs-CZ" b="1" dirty="0" smtClean="0"/>
              <a:t>Případová studie</a:t>
            </a:r>
            <a:r>
              <a:rPr lang="cs-CZ" altLang="cs-CZ" dirty="0" smtClean="0"/>
              <a:t> (klíčový výběr případu- „nejpravděpodobnější“, „nejméně pravděpodobný“ vzhledem k teorii, k níž se vztahuje).</a:t>
            </a:r>
          </a:p>
          <a:p>
            <a:pPr eaLnBrk="1" hangingPunct="1">
              <a:buFont typeface="Wingdings" pitchFamily="2" charset="2"/>
              <a:buNone/>
            </a:pPr>
            <a:endParaRPr lang="cs-CZ" altLang="cs-CZ" sz="1400" dirty="0" smtClean="0"/>
          </a:p>
          <a:p>
            <a:pPr eaLnBrk="1" hangingPunct="1">
              <a:buFont typeface="Wingdings" pitchFamily="2" charset="2"/>
              <a:buNone/>
            </a:pPr>
            <a:r>
              <a:rPr lang="cs-CZ" altLang="cs-CZ" sz="1400" dirty="0" err="1" smtClean="0"/>
              <a:t>Př</a:t>
            </a:r>
            <a:r>
              <a:rPr lang="cs-CZ" altLang="cs-CZ" sz="1400" dirty="0" smtClean="0"/>
              <a:t>: Lidé, kteří volí, vykazují závažné předsudky o stavu ekonomiky,</a:t>
            </a:r>
          </a:p>
          <a:p>
            <a:pPr eaLnBrk="1" hangingPunct="1">
              <a:buFont typeface="Wingdings" pitchFamily="2" charset="2"/>
              <a:buNone/>
            </a:pPr>
            <a:r>
              <a:rPr lang="cs-CZ" altLang="cs-CZ" sz="1400" dirty="0" smtClean="0"/>
              <a:t>Studium „nejméně pravděpodobného případu“: studenti ekonomie (pokud zjistíme, že i oni, projektujeme na celou populaci).</a:t>
            </a:r>
          </a:p>
          <a:p>
            <a:pPr eaLnBrk="1" hangingPunct="1">
              <a:buFont typeface="Wingdings" pitchFamily="2" charset="2"/>
              <a:buNone/>
            </a:pPr>
            <a:endParaRPr lang="cs-CZ" altLang="cs-CZ" sz="1400" dirty="0" smtClean="0"/>
          </a:p>
          <a:p>
            <a:pPr eaLnBrk="1" hangingPunct="1">
              <a:buFont typeface="Wingdings" pitchFamily="2" charset="2"/>
              <a:buNone/>
            </a:pPr>
            <a:r>
              <a:rPr lang="cs-CZ" altLang="cs-CZ" sz="1400" dirty="0" smtClean="0"/>
              <a:t>Př.: Postkomunistické země s vysokým podílem katolíků mají konzervativní legislativu v sociální oblasti.</a:t>
            </a:r>
          </a:p>
          <a:p>
            <a:pPr eaLnBrk="1" hangingPunct="1">
              <a:buFont typeface="Wingdings" pitchFamily="2" charset="2"/>
              <a:buNone/>
            </a:pPr>
            <a:r>
              <a:rPr lang="cs-CZ" altLang="cs-CZ" sz="1400" dirty="0" smtClean="0"/>
              <a:t>Studium nejvíce pravděpodobného případu: Polsko (pokud zjistíme, že Polsko ne, zamítáme pro celý postkomunistický </a:t>
            </a:r>
            <a:r>
              <a:rPr lang="cs-CZ" altLang="cs-CZ" sz="1400" dirty="0" err="1" smtClean="0"/>
              <a:t>aréal</a:t>
            </a:r>
            <a:r>
              <a:rPr lang="cs-CZ" altLang="cs-CZ" sz="1400" dirty="0" smtClean="0"/>
              <a:t>).</a:t>
            </a:r>
          </a:p>
          <a:p>
            <a:pPr eaLnBrk="1" hangingPunct="1">
              <a:buFont typeface="Wingdings" pitchFamily="2" charset="2"/>
              <a:buNone/>
            </a:pPr>
            <a:endParaRPr lang="cs-CZ" altLang="cs-CZ" dirty="0" smtClean="0"/>
          </a:p>
          <a:p>
            <a:pPr eaLnBrk="1" hangingPunct="1"/>
            <a:r>
              <a:rPr lang="cs-CZ" altLang="cs-CZ" b="1" dirty="0" smtClean="0"/>
              <a:t>Hodně informací o málo objektech zkoumání</a:t>
            </a:r>
          </a:p>
        </p:txBody>
      </p:sp>
    </p:spTree>
    <p:extLst>
      <p:ext uri="{BB962C8B-B14F-4D97-AF65-F5344CB8AC3E}">
        <p14:creationId xmlns:p14="http://schemas.microsoft.com/office/powerpoint/2010/main" xmlns="" val="281101354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9</a:t>
            </a:r>
            <a:endParaRPr lang="cs-CZ" dirty="0"/>
          </a:p>
        </p:txBody>
      </p:sp>
      <p:sp>
        <p:nvSpPr>
          <p:cNvPr id="3" name="Content Placeholder 2"/>
          <p:cNvSpPr>
            <a:spLocks noGrp="1"/>
          </p:cNvSpPr>
          <p:nvPr>
            <p:ph idx="1"/>
          </p:nvPr>
        </p:nvSpPr>
        <p:spPr/>
        <p:txBody>
          <a:bodyPr/>
          <a:lstStyle/>
          <a:p>
            <a:endParaRPr lang="cs-CZ" dirty="0" smtClean="0"/>
          </a:p>
          <a:p>
            <a:r>
              <a:rPr lang="cs-CZ" dirty="0" smtClean="0"/>
              <a:t>Uvažujte </a:t>
            </a:r>
            <a:r>
              <a:rPr lang="cs-CZ" dirty="0"/>
              <a:t>nyní o tom, že </a:t>
            </a:r>
            <a:r>
              <a:rPr lang="cs-CZ" b="1" dirty="0" smtClean="0"/>
              <a:t>by senátory volila krajská zastupitelstva</a:t>
            </a:r>
            <a:endParaRPr lang="cs-CZ" b="1" dirty="0"/>
          </a:p>
          <a:p>
            <a:r>
              <a:rPr lang="cs-CZ" dirty="0" smtClean="0"/>
              <a:t>Zkoumali byste na volbě stejné dimenze a proč? Jsou tam nějaké důležitější?</a:t>
            </a:r>
            <a:endParaRPr lang="cs-CZ" dirty="0"/>
          </a:p>
          <a:p>
            <a:endParaRPr lang="cs-CZ" dirty="0" smtClean="0"/>
          </a:p>
          <a:p>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10</a:t>
            </a:r>
            <a:endParaRPr lang="cs-CZ" dirty="0"/>
          </a:p>
        </p:txBody>
      </p:sp>
      <p:sp>
        <p:nvSpPr>
          <p:cNvPr id="3" name="Content Placeholder 2"/>
          <p:cNvSpPr>
            <a:spLocks noGrp="1"/>
          </p:cNvSpPr>
          <p:nvPr>
            <p:ph idx="1"/>
          </p:nvPr>
        </p:nvSpPr>
        <p:spPr/>
        <p:txBody>
          <a:bodyPr/>
          <a:lstStyle/>
          <a:p>
            <a:endParaRPr lang="cs-CZ" dirty="0" smtClean="0"/>
          </a:p>
          <a:p>
            <a:r>
              <a:rPr lang="cs-CZ" dirty="0" smtClean="0"/>
              <a:t>U nových problémů nabídněte vysvětlení</a:t>
            </a:r>
            <a:r>
              <a:rPr lang="cs-CZ" dirty="0"/>
              <a:t>, proč by hodnota byla taková, jaká by byla </a:t>
            </a:r>
            <a:r>
              <a:rPr lang="cs-CZ" dirty="0" smtClean="0"/>
              <a:t>(„stala by se tak, jak se stala“)</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Úkol 11</a:t>
            </a:r>
            <a:endParaRPr lang="cs-CZ" dirty="0"/>
          </a:p>
        </p:txBody>
      </p:sp>
      <p:sp>
        <p:nvSpPr>
          <p:cNvPr id="3" name="Zástupný symbol pro obsah 2"/>
          <p:cNvSpPr>
            <a:spLocks noGrp="1"/>
          </p:cNvSpPr>
          <p:nvPr>
            <p:ph idx="1"/>
          </p:nvPr>
        </p:nvSpPr>
        <p:spPr/>
        <p:txBody>
          <a:bodyPr/>
          <a:lstStyle/>
          <a:p>
            <a:r>
              <a:rPr lang="cs-CZ" dirty="0"/>
              <a:t>zkuste najít kauzální argumenty, identifikujte závislou a nezávislou proměnnou a operacionalizujte je tak, aby měly co největší kontextový rozsah</a:t>
            </a:r>
          </a:p>
          <a:p>
            <a:endParaRPr lang="cs-CZ" dirty="0"/>
          </a:p>
          <a:p>
            <a:r>
              <a:rPr lang="cs-CZ" dirty="0"/>
              <a:t>http://blog.aktualne.centrum.cz/blogy/petr-robejsek.php?itemid=20815</a:t>
            </a:r>
          </a:p>
          <a:p>
            <a:pPr marL="0" indent="0">
              <a:buNone/>
            </a:pPr>
            <a:endParaRPr lang="cs-CZ" dirty="0"/>
          </a:p>
        </p:txBody>
      </p:sp>
    </p:spTree>
    <p:extLst>
      <p:ext uri="{BB962C8B-B14F-4D97-AF65-F5344CB8AC3E}">
        <p14:creationId xmlns:p14="http://schemas.microsoft.com/office/powerpoint/2010/main" xmlns="" val="3854055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609600" y="228600"/>
            <a:ext cx="8153400" cy="990600"/>
          </a:xfrm>
        </p:spPr>
        <p:txBody>
          <a:bodyPr>
            <a:normAutofit fontScale="90000"/>
          </a:bodyPr>
          <a:lstStyle/>
          <a:p>
            <a:r>
              <a:rPr lang="cs-CZ" altLang="cs-CZ" sz="4000" smtClean="0"/>
              <a:t>Od designu výzkumu k datům: Jak si vybírat případy</a:t>
            </a:r>
          </a:p>
        </p:txBody>
      </p:sp>
      <p:sp>
        <p:nvSpPr>
          <p:cNvPr id="34819" name="Rectangle 3"/>
          <p:cNvSpPr>
            <a:spLocks noGrp="1"/>
          </p:cNvSpPr>
          <p:nvPr>
            <p:ph type="body" idx="1"/>
          </p:nvPr>
        </p:nvSpPr>
        <p:spPr>
          <a:xfrm>
            <a:off x="612775" y="1600200"/>
            <a:ext cx="8153400" cy="4525963"/>
          </a:xfrm>
        </p:spPr>
        <p:txBody>
          <a:bodyPr>
            <a:normAutofit fontScale="92500" lnSpcReduction="20000"/>
          </a:bodyPr>
          <a:lstStyle/>
          <a:p>
            <a:r>
              <a:rPr lang="cs-CZ" altLang="cs-CZ" dirty="0" smtClean="0"/>
              <a:t>Kromě </a:t>
            </a:r>
            <a:r>
              <a:rPr lang="cs-CZ" altLang="cs-CZ" b="1" dirty="0" smtClean="0"/>
              <a:t>případových studií</a:t>
            </a:r>
            <a:r>
              <a:rPr lang="cs-CZ" altLang="cs-CZ" dirty="0" smtClean="0"/>
              <a:t> sbíráme často data o větším množství případů, které jsou buďto z hlediska výběru případů:</a:t>
            </a:r>
          </a:p>
          <a:p>
            <a:endParaRPr lang="cs-CZ" altLang="cs-CZ" dirty="0" smtClean="0"/>
          </a:p>
          <a:p>
            <a:r>
              <a:rPr lang="cs-CZ" altLang="cs-CZ" b="1" dirty="0" smtClean="0"/>
              <a:t>Cenzus </a:t>
            </a:r>
            <a:r>
              <a:rPr lang="cs-CZ" altLang="cs-CZ" dirty="0" smtClean="0"/>
              <a:t>(vybraný vzorek rovná se celá zkoumaná populace)</a:t>
            </a:r>
          </a:p>
          <a:p>
            <a:r>
              <a:rPr lang="cs-CZ" altLang="cs-CZ" b="1" dirty="0" smtClean="0"/>
              <a:t>Výběr </a:t>
            </a:r>
            <a:r>
              <a:rPr lang="cs-CZ" altLang="cs-CZ" dirty="0" smtClean="0"/>
              <a:t>(vybíráme jenom určité jednotky populace).</a:t>
            </a:r>
          </a:p>
          <a:p>
            <a:r>
              <a:rPr lang="cs-CZ" altLang="cs-CZ" b="1" dirty="0" smtClean="0"/>
              <a:t>Kdy zvolit cenzus, kdy vzorek a jak případy vybrat </a:t>
            </a:r>
            <a:r>
              <a:rPr lang="cs-CZ" altLang="cs-CZ" dirty="0" smtClean="0"/>
              <a:t>(pokud zkoumáme politické systémy, strany atd.) </a:t>
            </a:r>
            <a:r>
              <a:rPr lang="cs-CZ" altLang="cs-CZ" b="1" dirty="0" smtClean="0"/>
              <a:t>viz následující přednáška</a:t>
            </a:r>
            <a:endParaRPr lang="cs-CZ" altLang="cs-CZ" b="1" dirty="0"/>
          </a:p>
          <a:p>
            <a:endParaRPr lang="cs-CZ" altLang="cs-CZ" b="1" dirty="0" smtClean="0"/>
          </a:p>
        </p:txBody>
      </p:sp>
    </p:spTree>
    <p:extLst>
      <p:ext uri="{BB962C8B-B14F-4D97-AF65-F5344CB8AC3E}">
        <p14:creationId xmlns:p14="http://schemas.microsoft.com/office/powerpoint/2010/main" xmlns="" val="4046251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609600" y="228600"/>
            <a:ext cx="8153400" cy="990600"/>
          </a:xfrm>
        </p:spPr>
        <p:txBody>
          <a:bodyPr>
            <a:normAutofit fontScale="90000"/>
          </a:bodyPr>
          <a:lstStyle/>
          <a:p>
            <a:r>
              <a:rPr lang="cs-CZ" altLang="cs-CZ" dirty="0" smtClean="0"/>
              <a:t>Druhy výběrů („pokud zkoumáme lidi“)</a:t>
            </a:r>
          </a:p>
        </p:txBody>
      </p:sp>
      <p:sp>
        <p:nvSpPr>
          <p:cNvPr id="35843" name="Rectangle 3"/>
          <p:cNvSpPr>
            <a:spLocks noGrp="1"/>
          </p:cNvSpPr>
          <p:nvPr>
            <p:ph type="body" idx="1"/>
          </p:nvPr>
        </p:nvSpPr>
        <p:spPr>
          <a:xfrm>
            <a:off x="612775" y="1600200"/>
            <a:ext cx="8153400" cy="4525963"/>
          </a:xfrm>
        </p:spPr>
        <p:txBody>
          <a:bodyPr>
            <a:normAutofit fontScale="70000" lnSpcReduction="20000"/>
          </a:bodyPr>
          <a:lstStyle/>
          <a:p>
            <a:r>
              <a:rPr lang="cs-CZ" altLang="cs-CZ" b="1" dirty="0" smtClean="0"/>
              <a:t>Kvótní:</a:t>
            </a:r>
            <a:r>
              <a:rPr lang="cs-CZ" altLang="cs-CZ" dirty="0" smtClean="0"/>
              <a:t> předem víme, že ve vzorku chceme určitá % jednotek s určitými charakteristikami, nemusí se shodovat se zastoupením v celé populaci.</a:t>
            </a:r>
          </a:p>
          <a:p>
            <a:pPr marL="0" indent="0">
              <a:buNone/>
            </a:pPr>
            <a:endParaRPr lang="cs-CZ" altLang="cs-CZ" dirty="0" smtClean="0"/>
          </a:p>
          <a:p>
            <a:r>
              <a:rPr lang="cs-CZ" altLang="cs-CZ" b="1" dirty="0" smtClean="0"/>
              <a:t>Náhodné</a:t>
            </a:r>
            <a:r>
              <a:rPr lang="cs-CZ" altLang="cs-CZ" dirty="0" smtClean="0"/>
              <a:t> (nekontrolujeme charakteristiky populace): </a:t>
            </a:r>
          </a:p>
          <a:p>
            <a:pPr marL="0" indent="0">
              <a:buNone/>
            </a:pPr>
            <a:r>
              <a:rPr lang="cs-CZ" altLang="cs-CZ" dirty="0" smtClean="0"/>
              <a:t>Nevědecké: ankety, „samovýběry</a:t>
            </a:r>
            <a:r>
              <a:rPr lang="cs-CZ" altLang="cs-CZ" dirty="0" smtClean="0"/>
              <a:t>“ (zde nemá každý stejnou šanci být ve vzorku, lidé vybírají sami sebe, že odpoví nebo neodpoví- ankety na internetu, ale (bohužel) i některé diplomové práce, distribuující dotazník metodou „sněhové koule“.</a:t>
            </a:r>
            <a:endParaRPr lang="cs-CZ" altLang="cs-CZ" dirty="0" smtClean="0"/>
          </a:p>
          <a:p>
            <a:pPr>
              <a:buFont typeface="Wingdings" pitchFamily="2" charset="2"/>
              <a:buNone/>
            </a:pPr>
            <a:r>
              <a:rPr lang="cs-CZ" altLang="cs-CZ" dirty="0" smtClean="0"/>
              <a:t>Vědecké: mechanismy zajištění „náhodnosti“ v kvótním výběru: systematičnost (každý </a:t>
            </a:r>
            <a:r>
              <a:rPr lang="cs-CZ" altLang="cs-CZ" dirty="0" err="1" smtClean="0"/>
              <a:t>ntý</a:t>
            </a:r>
            <a:r>
              <a:rPr lang="cs-CZ" altLang="cs-CZ" dirty="0" smtClean="0"/>
              <a:t>), stratifikace (určitá skupina, ze které se vybírá), vícestupňový shlukový výběr (na začátku např. populace ČR, vybere se město, vybere se shluk- např. návštěvníci hokeje) - každý subjekt v populaci má stejnou šanci, že se dostane do našeho vzorku (vs. např. výzkumy </a:t>
            </a:r>
            <a:r>
              <a:rPr lang="cs-CZ" altLang="cs-CZ" dirty="0" err="1" smtClean="0"/>
              <a:t>SANEPu</a:t>
            </a:r>
            <a:r>
              <a:rPr lang="cs-CZ" altLang="cs-CZ" dirty="0" smtClean="0"/>
              <a:t>).</a:t>
            </a:r>
          </a:p>
        </p:txBody>
      </p:sp>
    </p:spTree>
    <p:extLst>
      <p:ext uri="{BB962C8B-B14F-4D97-AF65-F5344CB8AC3E}">
        <p14:creationId xmlns:p14="http://schemas.microsoft.com/office/powerpoint/2010/main" xmlns="" val="2889278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normAutofit/>
          </a:bodyPr>
          <a:lstStyle/>
          <a:p>
            <a:pPr eaLnBrk="1" hangingPunct="1"/>
            <a:r>
              <a:rPr lang="cs-CZ" altLang="cs-CZ" dirty="0" smtClean="0"/>
              <a:t>Techniky sběru dat</a:t>
            </a:r>
          </a:p>
        </p:txBody>
      </p:sp>
      <p:sp>
        <p:nvSpPr>
          <p:cNvPr id="36867" name="Rectangle 3"/>
          <p:cNvSpPr>
            <a:spLocks noGrp="1" noChangeArrowheads="1"/>
          </p:cNvSpPr>
          <p:nvPr>
            <p:ph type="body" idx="4294967295"/>
          </p:nvPr>
        </p:nvSpPr>
        <p:spPr/>
        <p:txBody>
          <a:bodyPr/>
          <a:lstStyle/>
          <a:p>
            <a:pPr eaLnBrk="1" hangingPunct="1">
              <a:lnSpc>
                <a:spcPct val="80000"/>
              </a:lnSpc>
            </a:pPr>
            <a:r>
              <a:rPr lang="cs-CZ" altLang="cs-CZ" sz="1800" dirty="0" smtClean="0">
                <a:latin typeface="Tahoma" pitchFamily="34" charset="0"/>
              </a:rPr>
              <a:t>Techniky sběru dat představují prostředky, pomocí kterých jsou získávána data. Obvykle k nim saháme v momentě, kdy už víme koho (jakou populaci a vzorek z ní) zkoumáme.</a:t>
            </a:r>
          </a:p>
          <a:p>
            <a:pPr eaLnBrk="1" hangingPunct="1">
              <a:lnSpc>
                <a:spcPct val="80000"/>
              </a:lnSpc>
            </a:pPr>
            <a:endParaRPr lang="cs-CZ" altLang="cs-CZ" sz="1800" dirty="0" smtClean="0">
              <a:latin typeface="Tahoma" pitchFamily="34" charset="0"/>
            </a:endParaRPr>
          </a:p>
          <a:p>
            <a:pPr eaLnBrk="1" hangingPunct="1">
              <a:lnSpc>
                <a:spcPct val="80000"/>
              </a:lnSpc>
            </a:pPr>
            <a:r>
              <a:rPr lang="cs-CZ" altLang="cs-CZ" sz="1800" dirty="0" smtClean="0">
                <a:latin typeface="Tahoma" pitchFamily="34" charset="0"/>
              </a:rPr>
              <a:t>Mezi základní techniky sběru dat patří </a:t>
            </a:r>
            <a:r>
              <a:rPr lang="cs-CZ" altLang="cs-CZ" sz="1800" b="1" dirty="0" smtClean="0">
                <a:latin typeface="Tahoma" pitchFamily="34" charset="0"/>
              </a:rPr>
              <a:t>pozorování, dotazování, obsahová analýza a sekundární analýza</a:t>
            </a:r>
          </a:p>
          <a:p>
            <a:pPr eaLnBrk="1" hangingPunct="1">
              <a:lnSpc>
                <a:spcPct val="80000"/>
              </a:lnSpc>
            </a:pPr>
            <a:endParaRPr lang="cs-CZ" altLang="cs-CZ" sz="1800" b="1" dirty="0" smtClean="0">
              <a:latin typeface="Tahoma" pitchFamily="34" charset="0"/>
            </a:endParaRPr>
          </a:p>
          <a:p>
            <a:pPr eaLnBrk="1" hangingPunct="1">
              <a:lnSpc>
                <a:spcPct val="80000"/>
              </a:lnSpc>
            </a:pPr>
            <a:r>
              <a:rPr lang="cs-CZ" altLang="cs-CZ" sz="1800" dirty="0" smtClean="0">
                <a:latin typeface="Tahoma" pitchFamily="34" charset="0"/>
              </a:rPr>
              <a:t>Techniky sběru dat se dále </a:t>
            </a:r>
            <a:r>
              <a:rPr lang="cs-CZ" altLang="cs-CZ" sz="1800" dirty="0" err="1" smtClean="0">
                <a:latin typeface="Tahoma" pitchFamily="34" charset="0"/>
              </a:rPr>
              <a:t>mout</a:t>
            </a:r>
            <a:r>
              <a:rPr lang="cs-CZ" altLang="cs-CZ" sz="1800" dirty="0" smtClean="0">
                <a:latin typeface="Tahoma" pitchFamily="34" charset="0"/>
              </a:rPr>
              <a:t> dělit dělí na </a:t>
            </a:r>
            <a:r>
              <a:rPr lang="cs-CZ" altLang="cs-CZ" sz="1800" b="1" i="1" dirty="0" err="1" smtClean="0">
                <a:latin typeface="Tahoma" pitchFamily="34" charset="0"/>
              </a:rPr>
              <a:t>obtrusivní</a:t>
            </a:r>
            <a:r>
              <a:rPr lang="cs-CZ" altLang="cs-CZ" sz="1800" b="1" dirty="0" smtClean="0">
                <a:latin typeface="Tahoma" pitchFamily="34" charset="0"/>
              </a:rPr>
              <a:t> </a:t>
            </a:r>
            <a:r>
              <a:rPr lang="cs-CZ" altLang="cs-CZ" sz="1800" dirty="0" smtClean="0">
                <a:latin typeface="Tahoma" pitchFamily="34" charset="0"/>
              </a:rPr>
              <a:t>(vtíravé)- dochází při nich k interferenci se zkoumaným systémem- řadí se sem zejména dotazník, rozhovor a otevřené nezúčastněné pozorování a </a:t>
            </a:r>
            <a:r>
              <a:rPr lang="cs-CZ" altLang="cs-CZ" sz="1800" b="1" i="1" dirty="0" err="1" smtClean="0">
                <a:latin typeface="Tahoma" pitchFamily="34" charset="0"/>
              </a:rPr>
              <a:t>neobtrusivní</a:t>
            </a:r>
            <a:r>
              <a:rPr lang="cs-CZ" altLang="cs-CZ" sz="1800" i="1" dirty="0" smtClean="0">
                <a:latin typeface="Tahoma" pitchFamily="34" charset="0"/>
              </a:rPr>
              <a:t>, </a:t>
            </a:r>
            <a:r>
              <a:rPr lang="cs-CZ" altLang="cs-CZ" sz="1800" dirty="0" smtClean="0">
                <a:latin typeface="Tahoma" pitchFamily="34" charset="0"/>
              </a:rPr>
              <a:t>při nichž výzkumník neinterferuje se zkoumaným systémem (studium dokumentů, sekundární analýza, skryté nezúčastněné pozorování).</a:t>
            </a:r>
          </a:p>
          <a:p>
            <a:pPr eaLnBrk="1" hangingPunct="1">
              <a:lnSpc>
                <a:spcPct val="80000"/>
              </a:lnSpc>
            </a:pPr>
            <a:endParaRPr lang="cs-CZ" altLang="cs-CZ" sz="1800" dirty="0" smtClean="0">
              <a:latin typeface="Tahoma" pitchFamily="34" charset="0"/>
            </a:endParaRPr>
          </a:p>
          <a:p>
            <a:pPr eaLnBrk="1" hangingPunct="1">
              <a:lnSpc>
                <a:spcPct val="80000"/>
              </a:lnSpc>
            </a:pPr>
            <a:r>
              <a:rPr lang="cs-CZ" altLang="cs-CZ" sz="1800" b="1" dirty="0" smtClean="0">
                <a:latin typeface="Tahoma" pitchFamily="34" charset="0"/>
              </a:rPr>
              <a:t>	Induktivní a deduktivní strategie</a:t>
            </a:r>
            <a:r>
              <a:rPr lang="cs-CZ" altLang="cs-CZ" sz="1800" dirty="0" smtClean="0">
                <a:latin typeface="Tahoma" pitchFamily="34" charset="0"/>
              </a:rPr>
              <a:t> používá </a:t>
            </a:r>
            <a:r>
              <a:rPr lang="cs-CZ" altLang="cs-CZ" sz="1800" b="1" dirty="0" smtClean="0">
                <a:latin typeface="Tahoma" pitchFamily="34" charset="0"/>
              </a:rPr>
              <a:t>jiné techniky sběru dat-</a:t>
            </a:r>
            <a:r>
              <a:rPr lang="cs-CZ" altLang="cs-CZ" sz="1800" dirty="0" smtClean="0">
                <a:latin typeface="Tahoma" pitchFamily="34" charset="0"/>
              </a:rPr>
              <a:t> pro induktivní jsou typické nestandardizovaný rozhovor, zúčastněné pozorování a analýza osobních dokumentů, zatímco pro deduktivní výzkum jsou to dotazník, standardizovaný rozhovor a nezúčastněné pozorování.</a:t>
            </a:r>
          </a:p>
          <a:p>
            <a:pPr eaLnBrk="1" hangingPunct="1">
              <a:lnSpc>
                <a:spcPct val="80000"/>
              </a:lnSpc>
            </a:pPr>
            <a:endParaRPr lang="cs-CZ" altLang="cs-CZ" sz="1800" dirty="0" smtClean="0"/>
          </a:p>
        </p:txBody>
      </p:sp>
    </p:spTree>
    <p:extLst>
      <p:ext uri="{BB962C8B-B14F-4D97-AF65-F5344CB8AC3E}">
        <p14:creationId xmlns:p14="http://schemas.microsoft.com/office/powerpoint/2010/main" xmlns="" val="37347310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pPr eaLnBrk="1" hangingPunct="1"/>
            <a:r>
              <a:rPr lang="cs-CZ" altLang="cs-CZ" smtClean="0"/>
              <a:t>Sekundární analýza</a:t>
            </a:r>
          </a:p>
        </p:txBody>
      </p:sp>
      <p:sp>
        <p:nvSpPr>
          <p:cNvPr id="40963" name="Rectangle 3"/>
          <p:cNvSpPr>
            <a:spLocks noGrp="1" noChangeArrowheads="1"/>
          </p:cNvSpPr>
          <p:nvPr>
            <p:ph type="body" idx="4294967295"/>
          </p:nvPr>
        </p:nvSpPr>
        <p:spPr/>
        <p:txBody>
          <a:bodyPr>
            <a:normAutofit lnSpcReduction="10000"/>
          </a:bodyPr>
          <a:lstStyle/>
          <a:p>
            <a:pPr eaLnBrk="1" hangingPunct="1">
              <a:lnSpc>
                <a:spcPct val="80000"/>
              </a:lnSpc>
            </a:pPr>
            <a:r>
              <a:rPr lang="cs-CZ" altLang="cs-CZ" sz="2800" dirty="0" smtClean="0"/>
              <a:t>Sekundární analýzou se rozumí využití dat, která byla již dříve získána k jiným (výzkumným) účelům. </a:t>
            </a:r>
          </a:p>
          <a:p>
            <a:pPr eaLnBrk="1" hangingPunct="1">
              <a:lnSpc>
                <a:spcPct val="80000"/>
              </a:lnSpc>
            </a:pPr>
            <a:endParaRPr lang="cs-CZ" altLang="cs-CZ" sz="2800" dirty="0"/>
          </a:p>
          <a:p>
            <a:pPr eaLnBrk="1" hangingPunct="1">
              <a:lnSpc>
                <a:spcPct val="80000"/>
              </a:lnSpc>
            </a:pPr>
            <a:r>
              <a:rPr lang="cs-CZ" altLang="cs-CZ" sz="2800" dirty="0" smtClean="0"/>
              <a:t>Bývá v sociálních vědách zmiňována na posledním místě, pro nás často hlavní technika sběru dat</a:t>
            </a:r>
          </a:p>
          <a:p>
            <a:pPr eaLnBrk="1" hangingPunct="1">
              <a:lnSpc>
                <a:spcPct val="80000"/>
              </a:lnSpc>
              <a:buFont typeface="Wingdings" pitchFamily="2" charset="2"/>
              <a:buNone/>
            </a:pPr>
            <a:endParaRPr lang="cs-CZ" altLang="cs-CZ" sz="2800" dirty="0" smtClean="0"/>
          </a:p>
          <a:p>
            <a:pPr eaLnBrk="1" hangingPunct="1">
              <a:lnSpc>
                <a:spcPct val="80000"/>
              </a:lnSpc>
            </a:pPr>
            <a:r>
              <a:rPr lang="cs-CZ" altLang="cs-CZ" sz="2800" dirty="0" err="1" smtClean="0"/>
              <a:t>Disman</a:t>
            </a:r>
            <a:r>
              <a:rPr lang="cs-CZ" altLang="cs-CZ" sz="2800" dirty="0" smtClean="0"/>
              <a:t>: „</a:t>
            </a:r>
            <a:r>
              <a:rPr lang="cs-CZ" altLang="cs-CZ" sz="2800" dirty="0" err="1" smtClean="0"/>
              <a:t>Sociálněvědné</a:t>
            </a:r>
            <a:r>
              <a:rPr lang="cs-CZ" altLang="cs-CZ" sz="2800" dirty="0" smtClean="0"/>
              <a:t> výzkumy testují omezený soubor hypotéz a tyto testy představují jen omezenou množinu relevantních kombinací sebraných proměnných. V každém výzkumu je využita jen část užitečné informace, která byla v datech nashromážděna“.</a:t>
            </a:r>
          </a:p>
        </p:txBody>
      </p:sp>
    </p:spTree>
    <p:extLst>
      <p:ext uri="{BB962C8B-B14F-4D97-AF65-F5344CB8AC3E}">
        <p14:creationId xmlns:p14="http://schemas.microsoft.com/office/powerpoint/2010/main" xmlns="" val="345419190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a:t>
            </a:r>
            <a:endParaRPr lang="cs-CZ" dirty="0"/>
          </a:p>
        </p:txBody>
      </p:sp>
      <p:sp>
        <p:nvSpPr>
          <p:cNvPr id="3" name="Zástupný symbol pro obsah 2"/>
          <p:cNvSpPr>
            <a:spLocks noGrp="1"/>
          </p:cNvSpPr>
          <p:nvPr>
            <p:ph idx="1"/>
          </p:nvPr>
        </p:nvSpPr>
        <p:spPr/>
        <p:txBody>
          <a:bodyPr/>
          <a:lstStyle/>
          <a:p>
            <a:r>
              <a:rPr lang="cs-CZ" dirty="0" smtClean="0"/>
              <a:t>Pokud chceme vědět, jaká politická témata považují občané za nejpalčivější: data CVVM</a:t>
            </a:r>
          </a:p>
          <a:p>
            <a:r>
              <a:rPr lang="cs-CZ" dirty="0" smtClean="0"/>
              <a:t>Sebezařazení ideologické: CVVM, </a:t>
            </a:r>
            <a:r>
              <a:rPr lang="cs-CZ" dirty="0" err="1" smtClean="0"/>
              <a:t>Eurobarometr</a:t>
            </a:r>
            <a:endParaRPr lang="cs-CZ" dirty="0" smtClean="0"/>
          </a:p>
          <a:p>
            <a:r>
              <a:rPr lang="cs-CZ" dirty="0" smtClean="0"/>
              <a:t>Vztah k autoritě: </a:t>
            </a:r>
            <a:r>
              <a:rPr lang="cs-CZ" dirty="0" err="1" smtClean="0"/>
              <a:t>European</a:t>
            </a:r>
            <a:r>
              <a:rPr lang="cs-CZ" dirty="0" smtClean="0"/>
              <a:t> </a:t>
            </a:r>
            <a:r>
              <a:rPr lang="cs-CZ" dirty="0" err="1" smtClean="0"/>
              <a:t>Values</a:t>
            </a:r>
            <a:r>
              <a:rPr lang="cs-CZ" dirty="0" smtClean="0"/>
              <a:t> Study</a:t>
            </a:r>
          </a:p>
          <a:p>
            <a:r>
              <a:rPr lang="cs-CZ" dirty="0" smtClean="0"/>
              <a:t>Průzkumy veřejného mínění před volbami: řada agentur</a:t>
            </a:r>
          </a:p>
          <a:p>
            <a:r>
              <a:rPr lang="cs-CZ" dirty="0" smtClean="0"/>
              <a:t>Výsledky voleb: volební komise (ČSÚ)</a:t>
            </a:r>
            <a:endParaRPr lang="cs-CZ" dirty="0"/>
          </a:p>
        </p:txBody>
      </p:sp>
    </p:spTree>
    <p:extLst>
      <p:ext uri="{BB962C8B-B14F-4D97-AF65-F5344CB8AC3E}">
        <p14:creationId xmlns:p14="http://schemas.microsoft.com/office/powerpoint/2010/main" xmlns="" val="661675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p:txBody>
          <a:bodyPr/>
          <a:lstStyle/>
          <a:p>
            <a:pPr eaLnBrk="1" hangingPunct="1"/>
            <a:r>
              <a:rPr lang="cs-CZ" altLang="cs-CZ" smtClean="0"/>
              <a:t>Obsahová analýza</a:t>
            </a:r>
          </a:p>
        </p:txBody>
      </p:sp>
      <p:sp>
        <p:nvSpPr>
          <p:cNvPr id="39939" name="Rectangle 3"/>
          <p:cNvSpPr>
            <a:spLocks noGrp="1" noChangeArrowheads="1"/>
          </p:cNvSpPr>
          <p:nvPr>
            <p:ph type="body" idx="4294967295"/>
          </p:nvPr>
        </p:nvSpPr>
        <p:spPr/>
        <p:txBody>
          <a:bodyPr>
            <a:normAutofit fontScale="92500" lnSpcReduction="20000"/>
          </a:bodyPr>
          <a:lstStyle/>
          <a:p>
            <a:pPr eaLnBrk="1" hangingPunct="1">
              <a:lnSpc>
                <a:spcPct val="80000"/>
              </a:lnSpc>
            </a:pPr>
            <a:r>
              <a:rPr lang="cs-CZ" altLang="cs-CZ" sz="2400" dirty="0" smtClean="0"/>
              <a:t>Obsahovou analýzu děláme často, obvykle je to cesta, jak operacionalizovat a měřit nějaký vztah mezi koncepty, z nichž některý se týká obsahu.</a:t>
            </a:r>
          </a:p>
          <a:p>
            <a:pPr eaLnBrk="1" hangingPunct="1">
              <a:lnSpc>
                <a:spcPct val="80000"/>
              </a:lnSpc>
            </a:pPr>
            <a:endParaRPr lang="cs-CZ" altLang="cs-CZ" sz="2400" dirty="0"/>
          </a:p>
          <a:p>
            <a:pPr eaLnBrk="1" hangingPunct="1">
              <a:lnSpc>
                <a:spcPct val="80000"/>
              </a:lnSpc>
            </a:pPr>
            <a:endParaRPr lang="cs-CZ" altLang="cs-CZ" sz="2400" dirty="0" smtClean="0"/>
          </a:p>
          <a:p>
            <a:pPr eaLnBrk="1" hangingPunct="1">
              <a:lnSpc>
                <a:spcPct val="80000"/>
              </a:lnSpc>
            </a:pPr>
            <a:r>
              <a:rPr lang="cs-CZ" altLang="cs-CZ" sz="2400" dirty="0" smtClean="0"/>
              <a:t>U analýzy dokumentů se jedná o empirickou metodu k systematickému, intersubjektivně prováděnému zkoumání obsahových a formálních znaků a sdělení, případně i autora a adresáta sdělení.</a:t>
            </a:r>
          </a:p>
          <a:p>
            <a:pPr eaLnBrk="1" hangingPunct="1">
              <a:lnSpc>
                <a:spcPct val="80000"/>
              </a:lnSpc>
              <a:buFont typeface="Wingdings" pitchFamily="2" charset="2"/>
              <a:buNone/>
            </a:pPr>
            <a:endParaRPr lang="cs-CZ" altLang="cs-CZ" sz="2400" dirty="0" smtClean="0"/>
          </a:p>
          <a:p>
            <a:pPr eaLnBrk="1" hangingPunct="1">
              <a:lnSpc>
                <a:spcPct val="80000"/>
              </a:lnSpc>
              <a:buFont typeface="Wingdings" pitchFamily="2" charset="2"/>
              <a:buNone/>
            </a:pPr>
            <a:r>
              <a:rPr lang="cs-CZ" altLang="cs-CZ" sz="2000" dirty="0" smtClean="0"/>
              <a:t> </a:t>
            </a:r>
          </a:p>
          <a:p>
            <a:pPr eaLnBrk="1" hangingPunct="1">
              <a:lnSpc>
                <a:spcPct val="80000"/>
              </a:lnSpc>
            </a:pPr>
            <a:r>
              <a:rPr lang="cs-CZ" altLang="cs-CZ" sz="2400" dirty="0" smtClean="0"/>
              <a:t>Dokument je obecně jakýkoliv hmotný záznam lidské činnosti (úřední statistika, dopisy, osobní deníky, plakáty, letáky, články v odborných časopisech, hmotné stopy chování). Obsahová analýza může být použita i v kombinaci s jinými technikami, např. při zpracování dlouhých otevřených otázek v rozhovoru a obecně v kvalitativním výzkumu. I v obsahové analýze se obvykle pracuje s populací a vzorkem (populace = soubor sdělení)</a:t>
            </a:r>
          </a:p>
          <a:p>
            <a:pPr eaLnBrk="1" hangingPunct="1">
              <a:lnSpc>
                <a:spcPct val="80000"/>
              </a:lnSpc>
              <a:buFont typeface="Wingdings" pitchFamily="2" charset="2"/>
              <a:buNone/>
            </a:pPr>
            <a:endParaRPr lang="cs-CZ" altLang="cs-CZ" sz="2000" dirty="0" smtClean="0"/>
          </a:p>
        </p:txBody>
      </p:sp>
    </p:spTree>
    <p:extLst>
      <p:ext uri="{BB962C8B-B14F-4D97-AF65-F5344CB8AC3E}">
        <p14:creationId xmlns:p14="http://schemas.microsoft.com/office/powerpoint/2010/main" xmlns="" val="80820818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Obsahová analýza- příklady</a:t>
            </a:r>
            <a:endParaRPr lang="cs-CZ" dirty="0"/>
          </a:p>
        </p:txBody>
      </p:sp>
      <p:sp>
        <p:nvSpPr>
          <p:cNvPr id="3" name="Content Placeholder 2"/>
          <p:cNvSpPr>
            <a:spLocks noGrp="1"/>
          </p:cNvSpPr>
          <p:nvPr>
            <p:ph idx="1"/>
          </p:nvPr>
        </p:nvSpPr>
        <p:spPr/>
        <p:txBody>
          <a:bodyPr>
            <a:normAutofit fontScale="92500" lnSpcReduction="20000"/>
          </a:bodyPr>
          <a:lstStyle/>
          <a:p>
            <a:r>
              <a:rPr lang="cs-CZ" dirty="0" smtClean="0"/>
              <a:t>Srovnáváme MfD a HN v tom, jak píší o Hnutí ANO2011.</a:t>
            </a:r>
          </a:p>
          <a:p>
            <a:endParaRPr lang="cs-CZ" dirty="0" smtClean="0"/>
          </a:p>
          <a:p>
            <a:r>
              <a:rPr lang="cs-CZ" dirty="0" smtClean="0"/>
              <a:t>Pokud spočteme celkový počet článků o politice a zkoumáme, v kolika z nich se objevují hesla jako „ANO2011“ nebo „Babiš“, děláme </a:t>
            </a:r>
            <a:r>
              <a:rPr lang="cs-CZ" b="1" dirty="0" smtClean="0"/>
              <a:t>kvantitativní obsahovou analýzu.</a:t>
            </a:r>
          </a:p>
          <a:p>
            <a:r>
              <a:rPr lang="cs-CZ" dirty="0" smtClean="0"/>
              <a:t>Pokud si vyberem články s heslem „Babiš“ a zkoumáme, zda je zmíněno v pozitivním, negativním nebo neutrálním módu, děláme </a:t>
            </a:r>
            <a:r>
              <a:rPr lang="cs-CZ" b="1" dirty="0" smtClean="0"/>
              <a:t>kvalitativní obsahovou analýzu</a:t>
            </a:r>
            <a:r>
              <a:rPr lang="cs-CZ" dirty="0" smtClean="0"/>
              <a:t>.</a:t>
            </a:r>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649</TotalTime>
  <Words>1209</Words>
  <Application>Microsoft Office PowerPoint</Application>
  <PresentationFormat>On-screen Show (4:3)</PresentationFormat>
  <Paragraphs>127</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Získáváme data/Seminář 1</vt:lpstr>
      <vt:lpstr>Jak získat data o malém množství případů (typicky jednom): vztah k teorii.</vt:lpstr>
      <vt:lpstr>Od designu výzkumu k datům: Jak si vybírat případy</vt:lpstr>
      <vt:lpstr>Druhy výběrů („pokud zkoumáme lidi“)</vt:lpstr>
      <vt:lpstr>Techniky sběru dat</vt:lpstr>
      <vt:lpstr>Sekundární analýza</vt:lpstr>
      <vt:lpstr>Příklady</vt:lpstr>
      <vt:lpstr>Obsahová analýza</vt:lpstr>
      <vt:lpstr>Obsahová analýza- příklady</vt:lpstr>
      <vt:lpstr>Dotazování</vt:lpstr>
      <vt:lpstr>Pozorování</vt:lpstr>
      <vt:lpstr>Úkol 1</vt:lpstr>
      <vt:lpstr>Úkol 2</vt:lpstr>
      <vt:lpstr>Úkol 3</vt:lpstr>
      <vt:lpstr>Úkol 4</vt:lpstr>
      <vt:lpstr>Úkol 5</vt:lpstr>
      <vt:lpstr>Úkol 6</vt:lpstr>
      <vt:lpstr>Úkol 7</vt:lpstr>
      <vt:lpstr>Úkol 8</vt:lpstr>
      <vt:lpstr>Úkol 9</vt:lpstr>
      <vt:lpstr>Úkol 10</vt:lpstr>
      <vt:lpstr>Úkol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 V POLITOLOGII III.-etika</dc:title>
  <dc:creator>Roman Chytilek</dc:creator>
  <cp:lastModifiedBy>Roman</cp:lastModifiedBy>
  <cp:revision>24</cp:revision>
  <dcterms:created xsi:type="dcterms:W3CDTF">2013-10-29T20:45:23Z</dcterms:created>
  <dcterms:modified xsi:type="dcterms:W3CDTF">2016-11-02T19:54:24Z</dcterms:modified>
</cp:coreProperties>
</file>