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300" r:id="rId3"/>
    <p:sldId id="301" r:id="rId4"/>
    <p:sldId id="302" r:id="rId5"/>
    <p:sldId id="303" r:id="rId6"/>
    <p:sldId id="259" r:id="rId7"/>
    <p:sldId id="260" r:id="rId8"/>
    <p:sldId id="304" r:id="rId9"/>
    <p:sldId id="306" r:id="rId10"/>
    <p:sldId id="261" r:id="rId11"/>
    <p:sldId id="262" r:id="rId12"/>
    <p:sldId id="307" r:id="rId13"/>
    <p:sldId id="308" r:id="rId14"/>
    <p:sldId id="309" r:id="rId15"/>
    <p:sldId id="310" r:id="rId16"/>
    <p:sldId id="298" r:id="rId17"/>
    <p:sldId id="284" r:id="rId18"/>
    <p:sldId id="311" r:id="rId19"/>
    <p:sldId id="312" r:id="rId20"/>
    <p:sldId id="313" r:id="rId21"/>
    <p:sldId id="314" r:id="rId22"/>
    <p:sldId id="315" r:id="rId23"/>
    <p:sldId id="317" r:id="rId24"/>
    <p:sldId id="318" r:id="rId25"/>
    <p:sldId id="319" r:id="rId26"/>
    <p:sldId id="320" r:id="rId27"/>
    <p:sldId id="285" r:id="rId28"/>
    <p:sldId id="286" r:id="rId29"/>
    <p:sldId id="321" r:id="rId30"/>
    <p:sldId id="322" r:id="rId31"/>
    <p:sldId id="287" r:id="rId32"/>
    <p:sldId id="288" r:id="rId33"/>
    <p:sldId id="299" r:id="rId34"/>
    <p:sldId id="289" r:id="rId35"/>
    <p:sldId id="290" r:id="rId36"/>
    <p:sldId id="294" r:id="rId37"/>
    <p:sldId id="297" r:id="rId38"/>
    <p:sldId id="282" r:id="rId39"/>
    <p:sldId id="323" r:id="rId40"/>
    <p:sldId id="268" r:id="rId4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1C5C38-D42E-49CB-B04F-3F27AC5F921A}" type="datetimeFigureOut">
              <a:rPr lang="cs-CZ" smtClean="0"/>
              <a:t>10.10.2016</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950B93-D315-45B7-AAF5-53BFE8602F2F}" type="slidenum">
              <a:rPr lang="cs-CZ" smtClean="0"/>
              <a:t>‹#›</a:t>
            </a:fld>
            <a:endParaRPr lang="cs-CZ"/>
          </a:p>
        </p:txBody>
      </p:sp>
    </p:spTree>
    <p:extLst>
      <p:ext uri="{BB962C8B-B14F-4D97-AF65-F5344CB8AC3E}">
        <p14:creationId xmlns:p14="http://schemas.microsoft.com/office/powerpoint/2010/main" val="900000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p:spPr>
      </p:sp>
      <p:sp>
        <p:nvSpPr>
          <p:cNvPr id="55298"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1461816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8" name="Shape 2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902418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63" name="Shape 2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071658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68" name="Shape 2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756345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Shape 2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88" name="Shape 2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396235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06" name="Shape 3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0107813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3" name="Rectangle 1"/>
          <p:cNvSpPr txBox="1">
            <a:spLocks noGrp="1" noRot="1" noChangeAspect="1" noChangeArrowheads="1"/>
          </p:cNvSpPr>
          <p:nvPr>
            <p:ph type="sldImg"/>
          </p:nvPr>
        </p:nvSpPr>
        <p:spPr bwMode="auto">
          <a:xfrm>
            <a:off x="381000" y="695325"/>
            <a:ext cx="6096000" cy="3429000"/>
          </a:xfrm>
          <a:prstGeom prst="rect">
            <a:avLst/>
          </a:prstGeom>
          <a:solidFill>
            <a:srgbClr val="FFFFFF"/>
          </a:solidFill>
          <a:ln>
            <a:solidFill>
              <a:srgbClr val="000000"/>
            </a:solidFill>
            <a:miter lim="800000"/>
            <a:headEnd/>
            <a:tailEnd/>
          </a:ln>
        </p:spPr>
      </p:sp>
      <p:sp>
        <p:nvSpPr>
          <p:cNvPr id="64514"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2279039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1"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p:spPr>
      </p:sp>
      <p:sp>
        <p:nvSpPr>
          <p:cNvPr id="56322"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2315655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p:spPr>
      </p:sp>
      <p:sp>
        <p:nvSpPr>
          <p:cNvPr id="55298"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323989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p:spPr>
      </p:sp>
      <p:sp>
        <p:nvSpPr>
          <p:cNvPr id="55298"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789251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Shape 3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12" name="Shape 3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710496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38" name="Shape 2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433707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3" name="Shape 2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996847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8" name="Shape 2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055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3" name="Shape 2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78246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F7FC729-81A2-41A2-9A5C-B610A7A77E83}" type="datetimeFigureOut">
              <a:rPr lang="cs-CZ" smtClean="0"/>
              <a:t>10.10.2016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2189378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7FC729-81A2-41A2-9A5C-B610A7A77E83}" type="datetimeFigureOut">
              <a:rPr lang="cs-CZ" smtClean="0"/>
              <a:t>10.10.2016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920615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7FC729-81A2-41A2-9A5C-B610A7A77E83}" type="datetimeFigureOut">
              <a:rPr lang="cs-CZ" smtClean="0"/>
              <a:t>10.10.2016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840137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p:nvPr/>
        </p:nvSpPr>
        <p:spPr>
          <a:xfrm>
            <a:off x="0" y="6727600"/>
            <a:ext cx="12192000" cy="130400"/>
          </a:xfrm>
          <a:prstGeom prst="rect">
            <a:avLst/>
          </a:prstGeom>
          <a:solidFill>
            <a:schemeClr val="lt2"/>
          </a:solidFill>
          <a:ln>
            <a:noFill/>
          </a:ln>
        </p:spPr>
        <p:txBody>
          <a:bodyPr lIns="121900" tIns="121900" rIns="121900" bIns="121900" anchor="ctr" anchorCtr="0">
            <a:noAutofit/>
          </a:bodyPr>
          <a:lstStyle/>
          <a:p>
            <a:pPr>
              <a:spcBef>
                <a:spcPts val="0"/>
              </a:spcBef>
              <a:buNone/>
            </a:pPr>
            <a:endParaRPr sz="2400"/>
          </a:p>
        </p:txBody>
      </p:sp>
      <p:sp>
        <p:nvSpPr>
          <p:cNvPr id="21" name="Shape 21"/>
          <p:cNvSpPr txBox="1">
            <a:spLocks noGrp="1"/>
          </p:cNvSpPr>
          <p:nvPr>
            <p:ph type="title"/>
          </p:nvPr>
        </p:nvSpPr>
        <p:spPr>
          <a:xfrm>
            <a:off x="415601" y="421234"/>
            <a:ext cx="11360799" cy="1108399"/>
          </a:xfrm>
          <a:prstGeom prst="rect">
            <a:avLst/>
          </a:prstGeom>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1"/>
          </p:nvPr>
        </p:nvSpPr>
        <p:spPr>
          <a:xfrm>
            <a:off x="415601" y="1633633"/>
            <a:ext cx="11360799" cy="4472000"/>
          </a:xfrm>
          <a:prstGeom prst="rect">
            <a:avLst/>
          </a:prstGeom>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3" name="Shape 23"/>
          <p:cNvSpPr txBox="1">
            <a:spLocks noGrp="1"/>
          </p:cNvSpPr>
          <p:nvPr>
            <p:ph type="sldNum" idx="12"/>
          </p:nvPr>
        </p:nvSpPr>
        <p:spPr>
          <a:xfrm>
            <a:off x="11296610" y="6217621"/>
            <a:ext cx="731599" cy="524800"/>
          </a:xfrm>
          <a:prstGeom prst="rect">
            <a:avLst/>
          </a:prstGeom>
        </p:spPr>
        <p:txBody>
          <a:bodyPr lIns="91425" tIns="91425" rIns="91425" bIns="91425" anchor="ctr" anchorCtr="0">
            <a:noAutofit/>
          </a:bodyPr>
          <a:lstStyle/>
          <a:p>
            <a:fld id="{00000000-1234-1234-1234-123412341234}" type="slidenum">
              <a:rPr lang="cs" smtClean="0"/>
              <a:pPr/>
              <a:t>‹#›</a:t>
            </a:fld>
            <a:endParaRPr lang="cs"/>
          </a:p>
        </p:txBody>
      </p:sp>
    </p:spTree>
    <p:extLst>
      <p:ext uri="{BB962C8B-B14F-4D97-AF65-F5344CB8AC3E}">
        <p14:creationId xmlns:p14="http://schemas.microsoft.com/office/powerpoint/2010/main" val="2583164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Section title">
    <p:spTree>
      <p:nvGrpSpPr>
        <p:cNvPr id="1" name="Shape 14"/>
        <p:cNvGrpSpPr/>
        <p:nvPr/>
      </p:nvGrpSpPr>
      <p:grpSpPr>
        <a:xfrm>
          <a:off x="0" y="0"/>
          <a:ext cx="0" cy="0"/>
          <a:chOff x="0" y="0"/>
          <a:chExt cx="0" cy="0"/>
        </a:xfrm>
      </p:grpSpPr>
      <p:sp>
        <p:nvSpPr>
          <p:cNvPr id="15" name="Shape 15"/>
          <p:cNvSpPr/>
          <p:nvPr/>
        </p:nvSpPr>
        <p:spPr>
          <a:xfrm flipH="1">
            <a:off x="10127917" y="613634"/>
            <a:ext cx="1442167" cy="1499933"/>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6" name="Shape 16"/>
          <p:cNvSpPr/>
          <p:nvPr/>
        </p:nvSpPr>
        <p:spPr>
          <a:xfrm rot="10800000" flipH="1">
            <a:off x="621901" y="4744434"/>
            <a:ext cx="1442167" cy="1499933"/>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7" name="Shape 17"/>
          <p:cNvSpPr txBox="1">
            <a:spLocks noGrp="1"/>
          </p:cNvSpPr>
          <p:nvPr>
            <p:ph type="title"/>
          </p:nvPr>
        </p:nvSpPr>
        <p:spPr>
          <a:xfrm>
            <a:off x="1031600" y="2408600"/>
            <a:ext cx="10128800" cy="2040800"/>
          </a:xfrm>
          <a:prstGeom prst="rect">
            <a:avLst/>
          </a:prstGeom>
        </p:spPr>
        <p:txBody>
          <a:bodyPr lIns="91425" tIns="91425" rIns="91425" bIns="91425" anchor="ctr" anchorCtr="0"/>
          <a:lstStyle>
            <a:lvl1pPr algn="ctr" rtl="0">
              <a:spcBef>
                <a:spcPts val="0"/>
              </a:spcBef>
              <a:defRPr/>
            </a:lvl1pPr>
            <a:lvl2pPr algn="ctr" rtl="0">
              <a:spcBef>
                <a:spcPts val="0"/>
              </a:spcBef>
              <a:defRPr/>
            </a:lvl2pPr>
            <a:lvl3pPr algn="ctr" rtl="0">
              <a:spcBef>
                <a:spcPts val="0"/>
              </a:spcBef>
              <a:defRPr/>
            </a:lvl3pPr>
            <a:lvl4pPr algn="ctr" rtl="0">
              <a:spcBef>
                <a:spcPts val="0"/>
              </a:spcBef>
              <a:defRPr/>
            </a:lvl4pPr>
            <a:lvl5pPr algn="ctr" rtl="0">
              <a:spcBef>
                <a:spcPts val="0"/>
              </a:spcBef>
              <a:defRPr/>
            </a:lvl5pPr>
            <a:lvl6pPr algn="ctr" rtl="0">
              <a:spcBef>
                <a:spcPts val="0"/>
              </a:spcBef>
              <a:defRPr/>
            </a:lvl6pPr>
            <a:lvl7pPr algn="ctr" rtl="0">
              <a:spcBef>
                <a:spcPts val="0"/>
              </a:spcBef>
              <a:defRPr/>
            </a:lvl7pPr>
            <a:lvl8pPr algn="ctr" rtl="0">
              <a:spcBef>
                <a:spcPts val="0"/>
              </a:spcBef>
              <a:defRPr/>
            </a:lvl8pPr>
            <a:lvl9pPr algn="ctr" rtl="0">
              <a:spcBef>
                <a:spcPts val="0"/>
              </a:spcBef>
              <a:defRPr/>
            </a:lvl9pPr>
          </a:lstStyle>
          <a:p>
            <a:endParaRPr/>
          </a:p>
        </p:txBody>
      </p:sp>
      <p:sp>
        <p:nvSpPr>
          <p:cNvPr id="18" name="Shape 18"/>
          <p:cNvSpPr txBox="1">
            <a:spLocks noGrp="1"/>
          </p:cNvSpPr>
          <p:nvPr>
            <p:ph type="sldNum" idx="12"/>
          </p:nvPr>
        </p:nvSpPr>
        <p:spPr>
          <a:xfrm>
            <a:off x="11296610" y="6217621"/>
            <a:ext cx="731599" cy="524800"/>
          </a:xfrm>
          <a:prstGeom prst="rect">
            <a:avLst/>
          </a:prstGeom>
        </p:spPr>
        <p:txBody>
          <a:bodyPr lIns="91425" tIns="91425" rIns="91425" bIns="91425" anchor="ctr" anchorCtr="0">
            <a:noAutofit/>
          </a:bodyPr>
          <a:lstStyle/>
          <a:p>
            <a:fld id="{00000000-1234-1234-1234-123412341234}" type="slidenum">
              <a:rPr lang="cs" smtClean="0"/>
              <a:pPr/>
              <a:t>‹#›</a:t>
            </a:fld>
            <a:endParaRPr lang="cs"/>
          </a:p>
        </p:txBody>
      </p:sp>
    </p:spTree>
    <p:extLst>
      <p:ext uri="{BB962C8B-B14F-4D97-AF65-F5344CB8AC3E}">
        <p14:creationId xmlns:p14="http://schemas.microsoft.com/office/powerpoint/2010/main" val="916424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7FC729-81A2-41A2-9A5C-B610A7A77E83}" type="datetimeFigureOut">
              <a:rPr lang="cs-CZ" smtClean="0"/>
              <a:t>10.10.2016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1440548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F7FC729-81A2-41A2-9A5C-B610A7A77E83}" type="datetimeFigureOut">
              <a:rPr lang="cs-CZ" smtClean="0"/>
              <a:t>10.10.2016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224247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F7FC729-81A2-41A2-9A5C-B610A7A77E83}" type="datetimeFigureOut">
              <a:rPr lang="cs-CZ" smtClean="0"/>
              <a:t>10.10.2016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074405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F7FC729-81A2-41A2-9A5C-B610A7A77E83}" type="datetimeFigureOut">
              <a:rPr lang="cs-CZ" smtClean="0"/>
              <a:t>10.10.2016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95664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F7FC729-81A2-41A2-9A5C-B610A7A77E83}" type="datetimeFigureOut">
              <a:rPr lang="cs-CZ" smtClean="0"/>
              <a:t>10.10.2016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93844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F7FC729-81A2-41A2-9A5C-B610A7A77E83}" type="datetimeFigureOut">
              <a:rPr lang="cs-CZ" smtClean="0"/>
              <a:t>10.10.2016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877272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F7FC729-81A2-41A2-9A5C-B610A7A77E83}" type="datetimeFigureOut">
              <a:rPr lang="cs-CZ" smtClean="0"/>
              <a:t>10.10.2016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668959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F7FC729-81A2-41A2-9A5C-B610A7A77E83}" type="datetimeFigureOut">
              <a:rPr lang="cs-CZ" smtClean="0"/>
              <a:t>10.10.2016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2799172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FC729-81A2-41A2-9A5C-B610A7A77E83}" type="datetimeFigureOut">
              <a:rPr lang="cs-CZ" smtClean="0"/>
              <a:t>10.10.2016</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A4F1F-5BEA-4260-9677-3553EB3BD05A}" type="slidenum">
              <a:rPr lang="cs-CZ" smtClean="0"/>
              <a:t>‹#›</a:t>
            </a:fld>
            <a:endParaRPr lang="cs-CZ"/>
          </a:p>
        </p:txBody>
      </p:sp>
    </p:spTree>
    <p:extLst>
      <p:ext uri="{BB962C8B-B14F-4D97-AF65-F5344CB8AC3E}">
        <p14:creationId xmlns:p14="http://schemas.microsoft.com/office/powerpoint/2010/main" val="1296061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Čtení textu, </a:t>
            </a:r>
            <a:r>
              <a:rPr lang="cs-CZ" dirty="0" smtClean="0"/>
              <a:t>výběr </a:t>
            </a:r>
            <a:r>
              <a:rPr lang="cs-CZ" dirty="0" smtClean="0"/>
              <a:t>tématu</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085835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1884364" y="1412777"/>
            <a:ext cx="8783637" cy="4888012"/>
          </a:xfrm>
          <a:ln/>
        </p:spPr>
        <p:txBody>
          <a:bodyPr vert="horz" lIns="0" tIns="28080" rIns="0" bIns="0" rtlCol="0">
            <a:normAutofit fontScale="92500" lnSpcReduction="10000"/>
          </a:bodyPr>
          <a:lstStyle/>
          <a:p>
            <a:pPr marL="431800" indent="-315913">
              <a:lnSpc>
                <a:spcPct val="93000"/>
              </a:lnSpc>
              <a:spcBef>
                <a:spcPct val="0"/>
              </a:spcBef>
              <a:spcAft>
                <a:spcPts val="1413"/>
              </a:spcAft>
              <a:buSzPct val="45000"/>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b="1" dirty="0">
                <a:latin typeface="Georgia" pitchFamily="18" charset="0"/>
              </a:rPr>
              <a:t>Jak číst „aktivně“?</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smtClean="0">
                <a:latin typeface="Georgia" pitchFamily="18" charset="0"/>
              </a:rPr>
              <a:t>„furt ve střehu”</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i="1" dirty="0" smtClean="0">
                <a:latin typeface="Georgia" pitchFamily="18" charset="0"/>
              </a:rPr>
              <a:t>Co vím o tématu? Co potřebuji zjistit? O jaký typ zdroje se jedná?</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smtClean="0">
                <a:latin typeface="Georgia" pitchFamily="18" charset="0"/>
              </a:rPr>
              <a:t>dialog </a:t>
            </a:r>
            <a:r>
              <a:rPr lang="pl-PL" dirty="0">
                <a:latin typeface="Georgia" pitchFamily="18" charset="0"/>
              </a:rPr>
              <a:t>s autorem („interview“)</a:t>
            </a:r>
          </a:p>
          <a:p>
            <a:pPr marL="1719263" lvl="1" indent="-568325">
              <a:lnSpc>
                <a:spcPct val="93000"/>
              </a:lnSpc>
              <a:spcBef>
                <a:spcPct val="0"/>
              </a:spcBef>
              <a:spcAft>
                <a:spcPts val="1138"/>
              </a:spcAft>
              <a:buClr>
                <a:srgbClr val="5C8526"/>
              </a:buClr>
              <a:buSzPct val="75000"/>
              <a:buFont typeface="Symbol"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solidFill>
                  <a:srgbClr val="000000"/>
                </a:solidFill>
                <a:latin typeface="Georgia" pitchFamily="18" charset="0"/>
              </a:rPr>
              <a:t>kladení (správně položených) otázek a hledání odpovědí v textu</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nejedná se o pasivní </a:t>
            </a:r>
            <a:r>
              <a:rPr lang="pl-PL" dirty="0" smtClean="0">
                <a:latin typeface="Georgia" pitchFamily="18" charset="0"/>
              </a:rPr>
              <a:t>příjem </a:t>
            </a:r>
            <a:r>
              <a:rPr lang="pl-PL" dirty="0">
                <a:latin typeface="Georgia" pitchFamily="18" charset="0"/>
              </a:rPr>
              <a:t>informací</a:t>
            </a:r>
          </a:p>
          <a:p>
            <a:pPr marL="1719263" lvl="1" indent="-568325">
              <a:lnSpc>
                <a:spcPct val="93000"/>
              </a:lnSpc>
              <a:spcBef>
                <a:spcPct val="0"/>
              </a:spcBef>
              <a:spcAft>
                <a:spcPts val="1138"/>
              </a:spcAft>
              <a:buClr>
                <a:srgbClr val="5C8526"/>
              </a:buClr>
              <a:buSzPct val="75000"/>
              <a:buFont typeface="Symbol"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solidFill>
                  <a:srgbClr val="000000"/>
                </a:solidFill>
                <a:latin typeface="Georgia" pitchFamily="18" charset="0"/>
              </a:rPr>
              <a:t>důležitá role kontextu, jaký cíl sledujeme</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základem je (vlastní) myšlení, srovnání, reflexe...</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problém více rovin textu </a:t>
            </a:r>
            <a:r>
              <a:rPr lang="pl-PL" sz="2400" dirty="0">
                <a:latin typeface="Georgia" pitchFamily="18" charset="0"/>
              </a:rPr>
              <a:t>(potřeba opakovaného čtení)</a:t>
            </a:r>
          </a:p>
        </p:txBody>
      </p:sp>
      <p:sp>
        <p:nvSpPr>
          <p:cNvPr id="29697" name="Rectangle 1"/>
          <p:cNvSpPr>
            <a:spLocks noGrp="1" noChangeArrowheads="1"/>
          </p:cNvSpPr>
          <p:nvPr>
            <p:ph type="title"/>
          </p:nvPr>
        </p:nvSpPr>
        <p:spPr>
          <a:xfrm>
            <a:off x="2063750" y="598488"/>
            <a:ext cx="8999538" cy="976312"/>
          </a:xfrm>
          <a:ln/>
        </p:spPr>
        <p:txBody>
          <a:bodyPr vert="horz" lIns="0" tIns="38880" rIns="0" bIns="0" rtlCol="0" anchor="ctr">
            <a:norm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800" dirty="0">
                <a:solidFill>
                  <a:srgbClr val="99284C"/>
                </a:solidFill>
              </a:rPr>
              <a:t>Strategie čtení akademického textu</a:t>
            </a:r>
          </a:p>
        </p:txBody>
      </p:sp>
    </p:spTree>
    <p:extLst>
      <p:ext uri="{BB962C8B-B14F-4D97-AF65-F5344CB8AC3E}">
        <p14:creationId xmlns:p14="http://schemas.microsoft.com/office/powerpoint/2010/main" val="147008934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1884364" y="1412777"/>
            <a:ext cx="8783637" cy="4888012"/>
          </a:xfrm>
          <a:ln/>
        </p:spPr>
        <p:txBody>
          <a:bodyPr vert="horz" lIns="0" tIns="28080" rIns="0" bIns="0" rtlCol="0">
            <a:normAutofit lnSpcReduction="10000"/>
          </a:bodyPr>
          <a:lstStyle/>
          <a:p>
            <a:pPr marL="431800" indent="-315913">
              <a:lnSpc>
                <a:spcPct val="93000"/>
              </a:lnSpc>
              <a:spcBef>
                <a:spcPct val="0"/>
              </a:spcBef>
              <a:spcAft>
                <a:spcPts val="1413"/>
              </a:spcAft>
              <a:buSzPct val="45000"/>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b="1" dirty="0">
                <a:latin typeface="Georgia" pitchFamily="18" charset="0"/>
              </a:rPr>
              <a:t>Jak číst </a:t>
            </a:r>
            <a:r>
              <a:rPr lang="pl-PL" b="1" dirty="0" smtClean="0">
                <a:latin typeface="Georgia" pitchFamily="18" charset="0"/>
              </a:rPr>
              <a:t>„kriticky“?</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Neustálá konfrontace textu s vlastními znalostmi/s dalšími texty</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smtClean="0">
                <a:latin typeface="Georgia" pitchFamily="18" charset="0"/>
              </a:rPr>
              <a:t>Kdo je autorem textu?</a:t>
            </a:r>
            <a:endParaRPr lang="pl-PL" sz="2500" dirty="0">
              <a:latin typeface="Georgia" pitchFamily="18" charset="0"/>
            </a:endParaRP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Zaměření se na objektivitu textu</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Způsob prezentace a ospravedlnění </a:t>
            </a:r>
            <a:r>
              <a:rPr lang="pl-PL" sz="2500" dirty="0" smtClean="0">
                <a:latin typeface="Georgia" pitchFamily="18" charset="0"/>
              </a:rPr>
              <a:t>závěrů – jsou tvrzení doložena argumenty? Jaké jsou tyto argumenty?</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smtClean="0">
                <a:latin typeface="Georgia" pitchFamily="18" charset="0"/>
              </a:rPr>
              <a:t>Odkazuje autor na zdroje? Jaké zdroje to jsou? Jak s nimi pracuje?</a:t>
            </a:r>
            <a:endParaRPr lang="pl-PL" sz="2500" dirty="0">
              <a:latin typeface="Georgia" pitchFamily="18" charset="0"/>
            </a:endParaRP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Žádná informace, byť ze sebelepšího zdroje nemusí být pravdivá!</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pl-PL" dirty="0">
              <a:latin typeface="Georgia" pitchFamily="18" charset="0"/>
            </a:endParaRPr>
          </a:p>
        </p:txBody>
      </p:sp>
      <p:sp>
        <p:nvSpPr>
          <p:cNvPr id="29697" name="Rectangle 1"/>
          <p:cNvSpPr>
            <a:spLocks noGrp="1" noChangeArrowheads="1"/>
          </p:cNvSpPr>
          <p:nvPr>
            <p:ph type="title"/>
          </p:nvPr>
        </p:nvSpPr>
        <p:spPr>
          <a:xfrm>
            <a:off x="2063750" y="598488"/>
            <a:ext cx="8999538" cy="976312"/>
          </a:xfrm>
          <a:ln/>
        </p:spPr>
        <p:txBody>
          <a:bodyPr vert="horz" lIns="0" tIns="38880" rIns="0" bIns="0" rtlCol="0" anchor="ctr">
            <a:norm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800" dirty="0">
                <a:solidFill>
                  <a:srgbClr val="99284C"/>
                </a:solidFill>
              </a:rPr>
              <a:t>Strategie čtení akademického textu</a:t>
            </a:r>
          </a:p>
        </p:txBody>
      </p:sp>
    </p:spTree>
    <p:extLst>
      <p:ext uri="{BB962C8B-B14F-4D97-AF65-F5344CB8AC3E}">
        <p14:creationId xmlns:p14="http://schemas.microsoft.com/office/powerpoint/2010/main" val="382328002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320925"/>
            <a:ext cx="10515600" cy="1325563"/>
          </a:xfrm>
        </p:spPr>
        <p:txBody>
          <a:bodyPr/>
          <a:lstStyle/>
          <a:p>
            <a:r>
              <a:rPr lang="cs-CZ" dirty="0" smtClean="0"/>
              <a:t>Jaké mohou být problémy se čtením akademického textu a jak je (vy)řešit?</a:t>
            </a:r>
            <a:endParaRPr lang="cs-CZ" dirty="0"/>
          </a:p>
        </p:txBody>
      </p:sp>
    </p:spTree>
    <p:extLst>
      <p:ext uri="{BB962C8B-B14F-4D97-AF65-F5344CB8AC3E}">
        <p14:creationId xmlns:p14="http://schemas.microsoft.com/office/powerpoint/2010/main" val="2781080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Problémy s odborným textem</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Většina textu je v angličtině </a:t>
            </a:r>
            <a:r>
              <a:rPr lang="cs-CZ" dirty="0" smtClean="0">
                <a:sym typeface="Wingdings" panose="05000000000000000000" pitchFamily="2" charset="2"/>
              </a:rPr>
              <a:t>, navíc v odborné   </a:t>
            </a:r>
          </a:p>
          <a:p>
            <a:endParaRPr lang="cs-CZ" dirty="0">
              <a:sym typeface="Wingdings" panose="05000000000000000000" pitchFamily="2" charset="2"/>
            </a:endParaRPr>
          </a:p>
          <a:p>
            <a:pPr marL="0" indent="0">
              <a:buNone/>
            </a:pPr>
            <a:r>
              <a:rPr lang="cs-CZ" dirty="0" smtClean="0"/>
              <a:t>„</a:t>
            </a:r>
            <a:r>
              <a:rPr lang="en-US" dirty="0" smtClean="0"/>
              <a:t>The </a:t>
            </a:r>
            <a:r>
              <a:rPr lang="en-US" dirty="0"/>
              <a:t>primary goal of this research thus will be to explore the potential consequences of mobilization patterns for mass attitudes and behavior. We will consider the relationship between mobilization patterns and several political attitudes: support for an influential political role for par- ties, ideological sophistication, and political participation. Partisan and cognitive mobilization sources have important and often contrasting </a:t>
            </a:r>
            <a:r>
              <a:rPr lang="en-US" dirty="0" err="1"/>
              <a:t>im</a:t>
            </a:r>
            <a:r>
              <a:rPr lang="en-US" dirty="0"/>
              <a:t>- plications for political behavior</a:t>
            </a:r>
            <a:r>
              <a:rPr lang="en-US" dirty="0" smtClean="0"/>
              <a:t>.</a:t>
            </a:r>
            <a:r>
              <a:rPr lang="cs-CZ" dirty="0" smtClean="0"/>
              <a:t>“</a:t>
            </a:r>
          </a:p>
          <a:p>
            <a:pPr marL="0" indent="0">
              <a:buNone/>
            </a:pPr>
            <a:endParaRPr lang="cs-CZ" dirty="0"/>
          </a:p>
          <a:p>
            <a:pPr marL="0" indent="0" algn="ctr">
              <a:buNone/>
            </a:pPr>
            <a:r>
              <a:rPr lang="cs-CZ" sz="4300" dirty="0" smtClean="0"/>
              <a:t>Co s tím???</a:t>
            </a:r>
            <a:r>
              <a:rPr lang="en-US" sz="4300" dirty="0" smtClean="0"/>
              <a:t> </a:t>
            </a:r>
            <a:endParaRPr lang="cs-CZ" sz="4300" dirty="0"/>
          </a:p>
        </p:txBody>
      </p:sp>
    </p:spTree>
    <p:extLst>
      <p:ext uri="{BB962C8B-B14F-4D97-AF65-F5344CB8AC3E}">
        <p14:creationId xmlns:p14="http://schemas.microsoft.com/office/powerpoint/2010/main" val="4287729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 s odborným textem</a:t>
            </a:r>
            <a:endParaRPr lang="cs-CZ"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endParaRPr lang="cs-CZ" dirty="0"/>
          </a:p>
          <a:p>
            <a:pPr marL="0" indent="0">
              <a:buNone/>
            </a:pPr>
            <a:r>
              <a:rPr lang="cs-CZ" dirty="0" smtClean="0"/>
              <a:t>Text používá termíny, kterým nerozumím </a:t>
            </a:r>
            <a:r>
              <a:rPr lang="cs-CZ" dirty="0" smtClean="0">
                <a:sym typeface="Wingdings" panose="05000000000000000000" pitchFamily="2" charset="2"/>
              </a:rPr>
              <a:t></a:t>
            </a:r>
          </a:p>
          <a:p>
            <a:pPr marL="0" indent="0">
              <a:buNone/>
            </a:pPr>
            <a:endParaRPr lang="cs-CZ" dirty="0" smtClean="0">
              <a:sym typeface="Wingdings" panose="05000000000000000000" pitchFamily="2" charset="2"/>
            </a:endParaRPr>
          </a:p>
          <a:p>
            <a:pPr marL="0" indent="0">
              <a:buNone/>
            </a:pPr>
            <a:endParaRPr lang="cs-CZ" dirty="0">
              <a:sym typeface="Wingdings" panose="05000000000000000000" pitchFamily="2" charset="2"/>
            </a:endParaRPr>
          </a:p>
          <a:p>
            <a:pPr marL="0" indent="0">
              <a:buNone/>
            </a:pPr>
            <a:endParaRPr lang="cs-CZ" dirty="0" smtClean="0">
              <a:sym typeface="Wingdings" panose="05000000000000000000" pitchFamily="2" charset="2"/>
            </a:endParaRPr>
          </a:p>
          <a:p>
            <a:pPr marL="0" indent="0">
              <a:buNone/>
            </a:pPr>
            <a:r>
              <a:rPr lang="cs-CZ" dirty="0" smtClean="0">
                <a:sym typeface="Wingdings" panose="05000000000000000000" pitchFamily="2" charset="2"/>
              </a:rPr>
              <a:t>Řešení?</a:t>
            </a:r>
          </a:p>
          <a:p>
            <a:pPr marL="0" indent="0">
              <a:buNone/>
            </a:pPr>
            <a:endParaRPr lang="cs-CZ" dirty="0">
              <a:sym typeface="Wingdings" panose="05000000000000000000" pitchFamily="2" charset="2"/>
            </a:endParaRPr>
          </a:p>
          <a:p>
            <a:pPr marL="0" indent="0">
              <a:buNone/>
            </a:pPr>
            <a:endParaRPr lang="cs-CZ" dirty="0" smtClean="0">
              <a:sym typeface="Wingdings" panose="05000000000000000000" pitchFamily="2" charset="2"/>
            </a:endParaRPr>
          </a:p>
          <a:p>
            <a:pPr marL="0" indent="0">
              <a:buNone/>
            </a:pPr>
            <a:endParaRPr lang="cs-CZ" dirty="0">
              <a:sym typeface="Wingdings" panose="05000000000000000000" pitchFamily="2" charset="2"/>
            </a:endParaRPr>
          </a:p>
          <a:p>
            <a:pPr marL="0" indent="0">
              <a:buNone/>
            </a:pPr>
            <a:endParaRPr lang="cs-CZ" dirty="0" smtClean="0">
              <a:sym typeface="Wingdings" panose="05000000000000000000" pitchFamily="2" charset="2"/>
            </a:endParaRPr>
          </a:p>
        </p:txBody>
      </p:sp>
    </p:spTree>
    <p:extLst>
      <p:ext uri="{BB962C8B-B14F-4D97-AF65-F5344CB8AC3E}">
        <p14:creationId xmlns:p14="http://schemas.microsoft.com/office/powerpoint/2010/main" val="2380331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 s odborným textem</a:t>
            </a:r>
            <a:endParaRPr lang="cs-CZ"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endParaRPr lang="cs-CZ" dirty="0"/>
          </a:p>
          <a:p>
            <a:pPr marL="0" indent="0">
              <a:buNone/>
            </a:pPr>
            <a:r>
              <a:rPr lang="cs-CZ" dirty="0" smtClean="0"/>
              <a:t>I když je text česky, je moc komplikovaný a nerozumím mu</a:t>
            </a:r>
          </a:p>
          <a:p>
            <a:pPr marL="0" indent="0">
              <a:buNone/>
            </a:pPr>
            <a:endParaRPr lang="cs-CZ" dirty="0"/>
          </a:p>
          <a:p>
            <a:pPr marL="0" indent="0">
              <a:buNone/>
            </a:pPr>
            <a:r>
              <a:rPr lang="cs-CZ" dirty="0" smtClean="0"/>
              <a:t>Co s tím?</a:t>
            </a:r>
            <a:endParaRPr lang="cs-CZ" dirty="0"/>
          </a:p>
        </p:txBody>
      </p:sp>
    </p:spTree>
    <p:extLst>
      <p:ext uri="{BB962C8B-B14F-4D97-AF65-F5344CB8AC3E}">
        <p14:creationId xmlns:p14="http://schemas.microsoft.com/office/powerpoint/2010/main" val="273181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415601" y="421234"/>
            <a:ext cx="11360799" cy="1108399"/>
          </a:xfrm>
          <a:prstGeom prst="rect">
            <a:avLst/>
          </a:prstGeom>
        </p:spPr>
        <p:txBody>
          <a:bodyPr vert="horz" lIns="121900" tIns="121900" rIns="121900" bIns="121900" rtlCol="0" anchor="b" anchorCtr="0">
            <a:noAutofit/>
          </a:bodyPr>
          <a:lstStyle/>
          <a:p>
            <a:r>
              <a:rPr lang="cs" sz="4800">
                <a:latin typeface="Arial"/>
                <a:ea typeface="Arial"/>
                <a:cs typeface="Arial"/>
                <a:sym typeface="Arial"/>
              </a:rPr>
              <a:t>Strategie výběru tématu a názvu SP</a:t>
            </a:r>
          </a:p>
        </p:txBody>
      </p:sp>
      <p:sp>
        <p:nvSpPr>
          <p:cNvPr id="309" name="Shape 309"/>
          <p:cNvSpPr txBox="1">
            <a:spLocks noGrp="1"/>
          </p:cNvSpPr>
          <p:nvPr>
            <p:ph type="body" idx="1"/>
          </p:nvPr>
        </p:nvSpPr>
        <p:spPr>
          <a:xfrm>
            <a:off x="415601" y="1633633"/>
            <a:ext cx="11360799" cy="4472000"/>
          </a:xfrm>
          <a:prstGeom prst="rect">
            <a:avLst/>
          </a:prstGeom>
        </p:spPr>
        <p:txBody>
          <a:bodyPr vert="horz" lIns="121900" tIns="121900" rIns="121900" bIns="121900" rtlCol="0" anchor="t" anchorCtr="0">
            <a:noAutofit/>
          </a:bodyPr>
          <a:lstStyle/>
          <a:p>
            <a:pPr marL="609585" indent="-507987">
              <a:buSzPct val="100000"/>
              <a:buFont typeface="Arial"/>
              <a:buAutoNum type="arabicParenR"/>
            </a:pPr>
            <a:r>
              <a:rPr lang="cs" sz="3200" dirty="0">
                <a:ea typeface="Arial"/>
                <a:cs typeface="Arial"/>
                <a:sym typeface="Arial"/>
              </a:rPr>
              <a:t>vlastní okruh zájmů </a:t>
            </a:r>
          </a:p>
          <a:p>
            <a:pPr marL="609585" indent="-507987">
              <a:buSzPct val="100000"/>
              <a:buFont typeface="Arial"/>
              <a:buAutoNum type="arabicParenR"/>
            </a:pPr>
            <a:r>
              <a:rPr lang="cs" sz="3200" dirty="0" smtClean="0">
                <a:ea typeface="Arial"/>
                <a:cs typeface="Arial"/>
                <a:sym typeface="Arial"/>
              </a:rPr>
              <a:t>výběr </a:t>
            </a:r>
            <a:r>
              <a:rPr lang="cs" sz="3200" dirty="0">
                <a:ea typeface="Arial"/>
                <a:cs typeface="Arial"/>
                <a:sym typeface="Arial"/>
              </a:rPr>
              <a:t>tématu</a:t>
            </a:r>
          </a:p>
          <a:p>
            <a:pPr marL="609585" indent="-507987">
              <a:buSzPct val="100000"/>
              <a:buFont typeface="Arial"/>
              <a:buAutoNum type="arabicParenR"/>
            </a:pPr>
            <a:r>
              <a:rPr lang="cs" sz="3200" dirty="0">
                <a:ea typeface="Arial"/>
                <a:cs typeface="Arial"/>
                <a:sym typeface="Arial"/>
              </a:rPr>
              <a:t>hledání zdrojů → efektivní čtení</a:t>
            </a:r>
          </a:p>
          <a:p>
            <a:pPr marL="609585" indent="-507987">
              <a:buSzPct val="100000"/>
              <a:buFont typeface="Arial"/>
              <a:buAutoNum type="arabicParenR"/>
            </a:pPr>
            <a:r>
              <a:rPr lang="cs" sz="3200" dirty="0">
                <a:ea typeface="Arial"/>
                <a:cs typeface="Arial"/>
                <a:sym typeface="Arial"/>
              </a:rPr>
              <a:t>formulace hlavní výzkumné otázky a cíle prác (příp. hypotéz)</a:t>
            </a:r>
          </a:p>
          <a:p>
            <a:pPr marL="609585" indent="-507987">
              <a:buSzPct val="100000"/>
              <a:buFont typeface="Arial"/>
              <a:buAutoNum type="arabicParenR"/>
            </a:pPr>
            <a:r>
              <a:rPr lang="cs" sz="3200" dirty="0">
                <a:ea typeface="Arial"/>
                <a:cs typeface="Arial"/>
                <a:sym typeface="Arial"/>
              </a:rPr>
              <a:t>volba názvu </a:t>
            </a:r>
            <a:r>
              <a:rPr lang="cs" sz="3200" dirty="0" smtClean="0">
                <a:ea typeface="Arial"/>
                <a:cs typeface="Arial"/>
                <a:sym typeface="Arial"/>
              </a:rPr>
              <a:t>SP</a:t>
            </a:r>
            <a:endParaRPr lang="cs" sz="3200" dirty="0">
              <a:ea typeface="Arial"/>
              <a:cs typeface="Arial"/>
              <a:sym typeface="Arial"/>
            </a:endParaRPr>
          </a:p>
          <a:p>
            <a:pPr marL="609585" indent="-507987">
              <a:buSzPct val="100000"/>
              <a:buFont typeface="Arial"/>
              <a:buAutoNum type="arabicParenR"/>
            </a:pPr>
            <a:r>
              <a:rPr lang="cs" sz="3200" dirty="0">
                <a:ea typeface="Arial"/>
                <a:cs typeface="Arial"/>
                <a:sym typeface="Arial"/>
              </a:rPr>
              <a:t>sestavení </a:t>
            </a:r>
            <a:r>
              <a:rPr lang="cs" sz="3200" dirty="0" smtClean="0">
                <a:ea typeface="Arial"/>
                <a:cs typeface="Arial"/>
                <a:sym typeface="Arial"/>
              </a:rPr>
              <a:t>struktury a plánu psaní </a:t>
            </a:r>
            <a:r>
              <a:rPr lang="cs" sz="3200" dirty="0">
                <a:ea typeface="Arial"/>
                <a:cs typeface="Arial"/>
                <a:sym typeface="Arial"/>
              </a:rPr>
              <a:t>SP</a:t>
            </a:r>
          </a:p>
          <a:p>
            <a:pPr marL="609585" indent="-507987">
              <a:buSzPct val="100000"/>
              <a:buFont typeface="Arial"/>
              <a:buAutoNum type="arabicParenR"/>
            </a:pPr>
            <a:r>
              <a:rPr lang="cs-CZ" sz="3200" dirty="0" smtClean="0">
                <a:ea typeface="Arial"/>
                <a:cs typeface="Arial"/>
                <a:sym typeface="Arial"/>
              </a:rPr>
              <a:t>P</a:t>
            </a:r>
            <a:r>
              <a:rPr lang="cs" sz="3200" dirty="0" smtClean="0">
                <a:ea typeface="Arial"/>
                <a:cs typeface="Arial"/>
                <a:sym typeface="Arial"/>
              </a:rPr>
              <a:t>saní + hledání </a:t>
            </a:r>
            <a:r>
              <a:rPr lang="cs" sz="3200" dirty="0">
                <a:ea typeface="Arial"/>
                <a:cs typeface="Arial"/>
                <a:sym typeface="Arial"/>
              </a:rPr>
              <a:t>doplňujících </a:t>
            </a:r>
            <a:r>
              <a:rPr lang="cs" sz="3200" dirty="0" smtClean="0">
                <a:ea typeface="Arial"/>
                <a:cs typeface="Arial"/>
                <a:sym typeface="Arial"/>
              </a:rPr>
              <a:t>zdrojů</a:t>
            </a:r>
          </a:p>
          <a:p>
            <a:pPr marL="609585" indent="-507987">
              <a:buSzPct val="100000"/>
              <a:buFont typeface="Arial"/>
              <a:buAutoNum type="arabicParenR"/>
            </a:pPr>
            <a:endParaRPr lang="cs" sz="3200" dirty="0">
              <a:ea typeface="Arial"/>
              <a:cs typeface="Arial"/>
              <a:sym typeface="Arial"/>
            </a:endParaRPr>
          </a:p>
          <a:p>
            <a:pPr marL="609585" indent="-507987">
              <a:buSzPct val="100000"/>
            </a:pPr>
            <a:r>
              <a:rPr lang="cs-CZ" sz="3200" dirty="0" smtClean="0">
                <a:ea typeface="Arial"/>
                <a:cs typeface="Arial"/>
                <a:sym typeface="Arial"/>
              </a:rPr>
              <a:t>Č</a:t>
            </a:r>
            <a:r>
              <a:rPr lang="cs" sz="3200" dirty="0" smtClean="0">
                <a:ea typeface="Arial"/>
                <a:cs typeface="Arial"/>
                <a:sym typeface="Arial"/>
              </a:rPr>
              <a:t>tení klíčovým předpokladem dobrého akademického psaní</a:t>
            </a:r>
          </a:p>
          <a:p>
            <a:pPr marL="609585" indent="-507987">
              <a:buSzPct val="100000"/>
              <a:buFont typeface="Arial"/>
              <a:buAutoNum type="arabicParenR"/>
            </a:pPr>
            <a:endParaRPr lang="cs" sz="3200" dirty="0">
              <a:ea typeface="Arial"/>
              <a:cs typeface="Arial"/>
              <a:sym typeface="Arial"/>
            </a:endParaRPr>
          </a:p>
        </p:txBody>
      </p:sp>
    </p:spTree>
    <p:extLst>
      <p:ext uri="{BB962C8B-B14F-4D97-AF65-F5344CB8AC3E}">
        <p14:creationId xmlns:p14="http://schemas.microsoft.com/office/powerpoint/2010/main" val="3366661052"/>
      </p:ext>
    </p:extLst>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a:latin typeface="Arial"/>
                <a:ea typeface="Arial"/>
                <a:cs typeface="Arial"/>
                <a:sym typeface="Arial"/>
              </a:rPr>
              <a:t>Příklady</a:t>
            </a:r>
          </a:p>
        </p:txBody>
      </p:sp>
    </p:spTree>
    <p:extLst>
      <p:ext uri="{BB962C8B-B14F-4D97-AF65-F5344CB8AC3E}">
        <p14:creationId xmlns:p14="http://schemas.microsoft.com/office/powerpoint/2010/main" val="3180372117"/>
      </p:ext>
    </p:extLst>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 nutně politologické</a:t>
            </a:r>
            <a:endParaRPr lang="cs-CZ" dirty="0"/>
          </a:p>
        </p:txBody>
      </p:sp>
    </p:spTree>
    <p:extLst>
      <p:ext uri="{BB962C8B-B14F-4D97-AF65-F5344CB8AC3E}">
        <p14:creationId xmlns:p14="http://schemas.microsoft.com/office/powerpoint/2010/main" val="3183002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7147034"/>
          </a:xfrm>
          <a:prstGeom prst="rect">
            <a:avLst/>
          </a:prstGeom>
        </p:spPr>
      </p:pic>
    </p:spTree>
    <p:extLst>
      <p:ext uri="{BB962C8B-B14F-4D97-AF65-F5344CB8AC3E}">
        <p14:creationId xmlns:p14="http://schemas.microsoft.com/office/powerpoint/2010/main" val="3423426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Proč číst akademický text?</a:t>
            </a:r>
            <a:endParaRPr lang="cs-CZ" dirty="0"/>
          </a:p>
        </p:txBody>
      </p:sp>
    </p:spTree>
    <p:extLst>
      <p:ext uri="{BB962C8B-B14F-4D97-AF65-F5344CB8AC3E}">
        <p14:creationId xmlns:p14="http://schemas.microsoft.com/office/powerpoint/2010/main" val="2367504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Čokoláda</a:t>
            </a:r>
            <a:endParaRPr lang="cs-CZ" dirty="0"/>
          </a:p>
        </p:txBody>
      </p:sp>
    </p:spTree>
    <p:extLst>
      <p:ext uri="{BB962C8B-B14F-4D97-AF65-F5344CB8AC3E}">
        <p14:creationId xmlns:p14="http://schemas.microsoft.com/office/powerpoint/2010/main" val="2219746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Konzumace čokolády</a:t>
            </a:r>
            <a:endParaRPr lang="cs-CZ" dirty="0"/>
          </a:p>
        </p:txBody>
      </p:sp>
    </p:spTree>
    <p:extLst>
      <p:ext uri="{BB962C8B-B14F-4D97-AF65-F5344CB8AC3E}">
        <p14:creationId xmlns:p14="http://schemas.microsoft.com/office/powerpoint/2010/main" val="3371581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Která čokoláda je nejoblíbenější (a proč?)</a:t>
            </a:r>
            <a:endParaRPr lang="cs-CZ" dirty="0"/>
          </a:p>
        </p:txBody>
      </p:sp>
    </p:spTree>
    <p:extLst>
      <p:ext uri="{BB962C8B-B14F-4D97-AF65-F5344CB8AC3E}">
        <p14:creationId xmlns:p14="http://schemas.microsoft.com/office/powerpoint/2010/main" val="198055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3"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03550" y="0"/>
            <a:ext cx="6578550" cy="6872045"/>
          </a:xfrm>
        </p:spPr>
      </p:pic>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00375" y="-27311"/>
            <a:ext cx="6591250" cy="6885311"/>
          </a:xfrm>
        </p:spPr>
      </p:pic>
    </p:spTree>
    <p:extLst>
      <p:ext uri="{BB962C8B-B14F-4D97-AF65-F5344CB8AC3E}">
        <p14:creationId xmlns:p14="http://schemas.microsoft.com/office/powerpoint/2010/main" val="2245681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Pes</a:t>
            </a:r>
            <a:endParaRPr lang="cs-CZ" dirty="0"/>
          </a:p>
        </p:txBody>
      </p:sp>
    </p:spTree>
    <p:extLst>
      <p:ext uri="{BB962C8B-B14F-4D97-AF65-F5344CB8AC3E}">
        <p14:creationId xmlns:p14="http://schemas.microsoft.com/office/powerpoint/2010/main" val="2467435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Pes jako domácí zvíře</a:t>
            </a:r>
            <a:endParaRPr lang="cs-CZ" dirty="0"/>
          </a:p>
        </p:txBody>
      </p:sp>
    </p:spTree>
    <p:extLst>
      <p:ext uri="{BB962C8B-B14F-4D97-AF65-F5344CB8AC3E}">
        <p14:creationId xmlns:p14="http://schemas.microsoft.com/office/powerpoint/2010/main" val="1283429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Motivace pro pořízení psa jako domácího mazlíčka</a:t>
            </a:r>
            <a:endParaRPr lang="cs-CZ" dirty="0"/>
          </a:p>
        </p:txBody>
      </p:sp>
    </p:spTree>
    <p:extLst>
      <p:ext uri="{BB962C8B-B14F-4D97-AF65-F5344CB8AC3E}">
        <p14:creationId xmlns:p14="http://schemas.microsoft.com/office/powerpoint/2010/main" val="1815482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smtClean="0">
                <a:latin typeface="Arial"/>
                <a:ea typeface="Arial"/>
                <a:cs typeface="Arial"/>
                <a:sym typeface="Arial"/>
              </a:rPr>
              <a:t>“Populistické strany v Evropě”</a:t>
            </a:r>
            <a:endParaRPr lang="cs" dirty="0">
              <a:latin typeface="Arial"/>
              <a:ea typeface="Arial"/>
              <a:cs typeface="Arial"/>
              <a:sym typeface="Arial"/>
            </a:endParaRPr>
          </a:p>
        </p:txBody>
      </p:sp>
    </p:spTree>
    <p:extLst>
      <p:ext uri="{BB962C8B-B14F-4D97-AF65-F5344CB8AC3E}">
        <p14:creationId xmlns:p14="http://schemas.microsoft.com/office/powerpoint/2010/main" val="4234717085"/>
      </p:ext>
    </p:extLst>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smtClean="0">
                <a:latin typeface="Arial"/>
                <a:ea typeface="Arial"/>
                <a:cs typeface="Arial"/>
                <a:sym typeface="Arial"/>
              </a:rPr>
              <a:t>“Vzestup populistických </a:t>
            </a:r>
            <a:r>
              <a:rPr lang="cs" dirty="0" smtClean="0">
                <a:latin typeface="Arial"/>
                <a:ea typeface="Arial"/>
                <a:cs typeface="Arial"/>
                <a:sym typeface="Arial"/>
              </a:rPr>
              <a:t>stran v Evropě”</a:t>
            </a:r>
            <a:endParaRPr lang="cs" dirty="0">
              <a:latin typeface="Arial"/>
              <a:ea typeface="Arial"/>
              <a:cs typeface="Arial"/>
              <a:sym typeface="Arial"/>
            </a:endParaRPr>
          </a:p>
        </p:txBody>
      </p:sp>
    </p:spTree>
    <p:extLst>
      <p:ext uri="{BB962C8B-B14F-4D97-AF65-F5344CB8AC3E}">
        <p14:creationId xmlns:p14="http://schemas.microsoft.com/office/powerpoint/2010/main" val="3395207376"/>
      </p:ext>
    </p:extLst>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Kdo volí populistické strany?</a:t>
            </a:r>
            <a:endParaRPr lang="cs-CZ" dirty="0"/>
          </a:p>
        </p:txBody>
      </p:sp>
    </p:spTree>
    <p:extLst>
      <p:ext uri="{BB962C8B-B14F-4D97-AF65-F5344CB8AC3E}">
        <p14:creationId xmlns:p14="http://schemas.microsoft.com/office/powerpoint/2010/main" val="3328365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Jak číst akademický text?</a:t>
            </a:r>
            <a:br>
              <a:rPr lang="cs-CZ" dirty="0" smtClean="0"/>
            </a:br>
            <a:r>
              <a:rPr lang="cs-CZ" dirty="0" smtClean="0"/>
              <a:t>Cvičení:</a:t>
            </a:r>
            <a:r>
              <a:rPr lang="cs-CZ" dirty="0"/>
              <a:t/>
            </a:r>
            <a:br>
              <a:rPr lang="cs-CZ" dirty="0"/>
            </a:br>
            <a:r>
              <a:rPr lang="cs-CZ" dirty="0" smtClean="0"/>
              <a:t>V zadaných textech najděte informaci o tom, jak definovat populismus.</a:t>
            </a:r>
            <a:br>
              <a:rPr lang="cs-CZ" dirty="0" smtClean="0"/>
            </a:br>
            <a:r>
              <a:rPr lang="cs-CZ" dirty="0" smtClean="0"/>
              <a:t>Pracujte ve dvojicích.</a:t>
            </a:r>
            <a:endParaRPr lang="cs-CZ" dirty="0"/>
          </a:p>
        </p:txBody>
      </p:sp>
    </p:spTree>
    <p:extLst>
      <p:ext uri="{BB962C8B-B14F-4D97-AF65-F5344CB8AC3E}">
        <p14:creationId xmlns:p14="http://schemas.microsoft.com/office/powerpoint/2010/main" val="32568919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3000" y="-550500"/>
            <a:ext cx="10128800" cy="2040800"/>
          </a:xfrm>
        </p:spPr>
        <p:txBody>
          <a:bodyPr/>
          <a:lstStyle/>
          <a:p>
            <a:endParaRPr lang="cs-CZ"/>
          </a:p>
        </p:txBody>
      </p:sp>
      <p:graphicFrame>
        <p:nvGraphicFramePr>
          <p:cNvPr id="3" name="Tabulka 2"/>
          <p:cNvGraphicFramePr>
            <a:graphicFrameLocks noGrp="1"/>
          </p:cNvGraphicFramePr>
          <p:nvPr>
            <p:extLst>
              <p:ext uri="{D42A27DB-BD31-4B8C-83A1-F6EECF244321}">
                <p14:modId xmlns:p14="http://schemas.microsoft.com/office/powerpoint/2010/main" val="2106752311"/>
              </p:ext>
            </p:extLst>
          </p:nvPr>
        </p:nvGraphicFramePr>
        <p:xfrm>
          <a:off x="177800" y="2003380"/>
          <a:ext cx="11836400" cy="3169920"/>
        </p:xfrm>
        <a:graphic>
          <a:graphicData uri="http://schemas.openxmlformats.org/drawingml/2006/table">
            <a:tbl>
              <a:tblPr firstRow="1" bandRow="1">
                <a:tableStyleId>{5C22544A-7EE6-4342-B048-85BDC9FD1C3A}</a:tableStyleId>
              </a:tblPr>
              <a:tblGrid>
                <a:gridCol w="5918200"/>
                <a:gridCol w="5918200"/>
              </a:tblGrid>
              <a:tr h="370840">
                <a:tc>
                  <a:txBody>
                    <a:bodyPr/>
                    <a:lstStyle/>
                    <a:p>
                      <a:r>
                        <a:rPr lang="cs-CZ" sz="3800" dirty="0" smtClean="0"/>
                        <a:t>Čokoláda</a:t>
                      </a:r>
                      <a:endParaRPr lang="cs-CZ" sz="3800" dirty="0"/>
                    </a:p>
                  </a:txBody>
                  <a:tcPr/>
                </a:tc>
                <a:tc>
                  <a:txBody>
                    <a:bodyPr/>
                    <a:lstStyle/>
                    <a:p>
                      <a:r>
                        <a:rPr lang="cs-CZ" sz="3800" dirty="0" smtClean="0"/>
                        <a:t>Populistické strany v Evropě</a:t>
                      </a:r>
                      <a:endParaRPr lang="cs-CZ" sz="3800" dirty="0"/>
                    </a:p>
                  </a:txBody>
                  <a:tcPr/>
                </a:tc>
              </a:tr>
              <a:tr h="370840">
                <a:tc>
                  <a:txBody>
                    <a:bodyPr/>
                    <a:lstStyle/>
                    <a:p>
                      <a:r>
                        <a:rPr lang="cs-CZ" sz="3800" dirty="0" smtClean="0"/>
                        <a:t>Konzumace čokolády</a:t>
                      </a:r>
                      <a:endParaRPr lang="cs-CZ" sz="3800" dirty="0"/>
                    </a:p>
                  </a:txBody>
                  <a:tcPr/>
                </a:tc>
                <a:tc>
                  <a:txBody>
                    <a:bodyPr/>
                    <a:lstStyle/>
                    <a:p>
                      <a:r>
                        <a:rPr lang="cs-CZ" sz="3800" dirty="0" smtClean="0"/>
                        <a:t>Vzestup</a:t>
                      </a:r>
                      <a:r>
                        <a:rPr lang="cs-CZ" sz="3800" baseline="0" dirty="0" smtClean="0"/>
                        <a:t> populistických stran v Evropě</a:t>
                      </a:r>
                      <a:endParaRPr lang="cs-CZ" sz="3800" dirty="0"/>
                    </a:p>
                  </a:txBody>
                  <a:tcPr/>
                </a:tc>
              </a:tr>
              <a:tr h="370840">
                <a:tc>
                  <a:txBody>
                    <a:bodyPr/>
                    <a:lstStyle/>
                    <a:p>
                      <a:r>
                        <a:rPr lang="cs-CZ" sz="3800" dirty="0" smtClean="0"/>
                        <a:t>Která čokoláda</a:t>
                      </a:r>
                      <a:r>
                        <a:rPr lang="cs-CZ" sz="3800" baseline="0" dirty="0" smtClean="0"/>
                        <a:t> je nejoblíbenější</a:t>
                      </a:r>
                      <a:endParaRPr lang="cs-CZ" sz="3800" dirty="0"/>
                    </a:p>
                  </a:txBody>
                  <a:tcPr/>
                </a:tc>
                <a:tc>
                  <a:txBody>
                    <a:bodyPr/>
                    <a:lstStyle/>
                    <a:p>
                      <a:r>
                        <a:rPr lang="cs-CZ" sz="3800" dirty="0" smtClean="0"/>
                        <a:t>Kdo volí populistické</a:t>
                      </a:r>
                      <a:r>
                        <a:rPr lang="cs-CZ" sz="3800" baseline="0" dirty="0" smtClean="0"/>
                        <a:t> strany</a:t>
                      </a:r>
                      <a:endParaRPr lang="cs-CZ" sz="3800" dirty="0"/>
                    </a:p>
                  </a:txBody>
                  <a:tcPr/>
                </a:tc>
              </a:tr>
            </a:tbl>
          </a:graphicData>
        </a:graphic>
      </p:graphicFrame>
    </p:spTree>
    <p:extLst>
      <p:ext uri="{BB962C8B-B14F-4D97-AF65-F5344CB8AC3E}">
        <p14:creationId xmlns:p14="http://schemas.microsoft.com/office/powerpoint/2010/main" val="1665846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smtClean="0">
                <a:latin typeface="Arial"/>
                <a:ea typeface="Arial"/>
                <a:cs typeface="Arial"/>
                <a:sym typeface="Arial"/>
              </a:rPr>
              <a:t>“Volební systémy”</a:t>
            </a:r>
            <a:endParaRPr lang="cs" dirty="0">
              <a:latin typeface="Arial"/>
              <a:ea typeface="Arial"/>
              <a:cs typeface="Arial"/>
              <a:sym typeface="Arial"/>
            </a:endParaRPr>
          </a:p>
        </p:txBody>
      </p:sp>
    </p:spTree>
    <p:extLst>
      <p:ext uri="{BB962C8B-B14F-4D97-AF65-F5344CB8AC3E}">
        <p14:creationId xmlns:p14="http://schemas.microsoft.com/office/powerpoint/2010/main" val="2541578895"/>
      </p:ext>
    </p:extLst>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smtClean="0">
                <a:latin typeface="Arial"/>
                <a:ea typeface="Arial"/>
                <a:cs typeface="Arial"/>
                <a:sym typeface="Arial"/>
              </a:rPr>
              <a:t>“Prefereční hlasování”</a:t>
            </a:r>
            <a:endParaRPr lang="cs" dirty="0">
              <a:latin typeface="Arial"/>
              <a:ea typeface="Arial"/>
              <a:cs typeface="Arial"/>
              <a:sym typeface="Arial"/>
            </a:endParaRPr>
          </a:p>
        </p:txBody>
      </p:sp>
    </p:spTree>
    <p:extLst>
      <p:ext uri="{BB962C8B-B14F-4D97-AF65-F5344CB8AC3E}">
        <p14:creationId xmlns:p14="http://schemas.microsoft.com/office/powerpoint/2010/main" val="1622360747"/>
      </p:ext>
    </p:extLst>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„Preferenční hlasy dle charakteristiky kandidátů“</a:t>
            </a:r>
            <a:endParaRPr lang="cs-CZ" b="1" dirty="0"/>
          </a:p>
        </p:txBody>
      </p:sp>
    </p:spTree>
    <p:extLst>
      <p:ext uri="{BB962C8B-B14F-4D97-AF65-F5344CB8AC3E}">
        <p14:creationId xmlns:p14="http://schemas.microsoft.com/office/powerpoint/2010/main" val="85688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smtClean="0">
                <a:latin typeface="Arial"/>
                <a:ea typeface="Arial"/>
                <a:cs typeface="Arial"/>
                <a:sym typeface="Arial"/>
              </a:rPr>
              <a:t>“ANO 2011”</a:t>
            </a:r>
            <a:endParaRPr lang="cs" dirty="0">
              <a:latin typeface="Arial"/>
              <a:ea typeface="Arial"/>
              <a:cs typeface="Arial"/>
              <a:sym typeface="Arial"/>
            </a:endParaRPr>
          </a:p>
        </p:txBody>
      </p:sp>
    </p:spTree>
    <p:extLst>
      <p:ext uri="{BB962C8B-B14F-4D97-AF65-F5344CB8AC3E}">
        <p14:creationId xmlns:p14="http://schemas.microsoft.com/office/powerpoint/2010/main" val="2171978013"/>
      </p:ext>
    </p:extLst>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smtClean="0">
                <a:latin typeface="Arial"/>
                <a:ea typeface="Arial"/>
                <a:cs typeface="Arial"/>
                <a:sym typeface="Arial"/>
              </a:rPr>
              <a:t>„Byla volební kampaň ANO personalizovaná?“</a:t>
            </a:r>
            <a:endParaRPr lang="cs" dirty="0">
              <a:latin typeface="Arial"/>
              <a:ea typeface="Arial"/>
              <a:cs typeface="Arial"/>
              <a:sym typeface="Arial"/>
            </a:endParaRPr>
          </a:p>
        </p:txBody>
      </p:sp>
    </p:spTree>
    <p:extLst>
      <p:ext uri="{BB962C8B-B14F-4D97-AF65-F5344CB8AC3E}">
        <p14:creationId xmlns:p14="http://schemas.microsoft.com/office/powerpoint/2010/main" val="2347935595"/>
      </p:ext>
    </p:extLst>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a:latin typeface="Arial"/>
                <a:ea typeface="Arial"/>
                <a:cs typeface="Arial"/>
                <a:sym typeface="Arial"/>
              </a:rPr>
              <a:t>Cíl práce = zodpovězení výzkumné otázky</a:t>
            </a:r>
          </a:p>
        </p:txBody>
      </p:sp>
    </p:spTree>
    <p:extLst>
      <p:ext uri="{BB962C8B-B14F-4D97-AF65-F5344CB8AC3E}">
        <p14:creationId xmlns:p14="http://schemas.microsoft.com/office/powerpoint/2010/main" val="1860300415"/>
      </p:ext>
    </p:extLst>
  </p:cSld>
  <p:clrMapOvr>
    <a:masterClrMapping/>
  </p:clrMapOvr>
  <p:transitio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Shape 302"/>
          <p:cNvSpPr txBox="1">
            <a:spLocks noGrp="1"/>
          </p:cNvSpPr>
          <p:nvPr>
            <p:ph type="title"/>
          </p:nvPr>
        </p:nvSpPr>
        <p:spPr>
          <a:xfrm>
            <a:off x="415601" y="421234"/>
            <a:ext cx="11360799" cy="1108399"/>
          </a:xfrm>
          <a:prstGeom prst="rect">
            <a:avLst/>
          </a:prstGeom>
        </p:spPr>
        <p:txBody>
          <a:bodyPr vert="horz" lIns="121900" tIns="121900" rIns="121900" bIns="121900" rtlCol="0" anchor="b" anchorCtr="0">
            <a:noAutofit/>
          </a:bodyPr>
          <a:lstStyle/>
          <a:p>
            <a:r>
              <a:rPr lang="cs">
                <a:latin typeface="Arial"/>
                <a:ea typeface="Arial"/>
                <a:cs typeface="Arial"/>
                <a:sym typeface="Arial"/>
              </a:rPr>
              <a:t>Typy výzkumných otázek</a:t>
            </a:r>
          </a:p>
        </p:txBody>
      </p:sp>
      <p:sp>
        <p:nvSpPr>
          <p:cNvPr id="303" name="Shape 303"/>
          <p:cNvSpPr txBox="1">
            <a:spLocks noGrp="1"/>
          </p:cNvSpPr>
          <p:nvPr>
            <p:ph type="body" idx="1"/>
          </p:nvPr>
        </p:nvSpPr>
        <p:spPr>
          <a:xfrm>
            <a:off x="415601" y="1633633"/>
            <a:ext cx="11360799" cy="4472000"/>
          </a:xfrm>
          <a:prstGeom prst="rect">
            <a:avLst/>
          </a:prstGeom>
        </p:spPr>
        <p:txBody>
          <a:bodyPr vert="horz" lIns="121900" tIns="121900" rIns="121900" bIns="121900" rtlCol="0" anchor="t" anchorCtr="0">
            <a:noAutofit/>
          </a:bodyPr>
          <a:lstStyle/>
          <a:p>
            <a:pPr marL="609585" indent="-304792">
              <a:buFont typeface="Arial"/>
            </a:pPr>
            <a:r>
              <a:rPr lang="cs" b="1">
                <a:latin typeface="Arial"/>
                <a:ea typeface="Arial"/>
                <a:cs typeface="Arial"/>
                <a:sym typeface="Arial"/>
              </a:rPr>
              <a:t>“Co/jaké” otázky </a:t>
            </a:r>
            <a:r>
              <a:rPr lang="cs">
                <a:latin typeface="Arial"/>
                <a:ea typeface="Arial"/>
                <a:cs typeface="Arial"/>
                <a:sym typeface="Arial"/>
              </a:rPr>
              <a:t>(vyžadují deskriptivní odpověď)</a:t>
            </a:r>
          </a:p>
          <a:p>
            <a:pPr>
              <a:buNone/>
            </a:pPr>
            <a:r>
              <a:rPr lang="cs">
                <a:latin typeface="Arial"/>
                <a:ea typeface="Arial"/>
                <a:cs typeface="Arial"/>
                <a:sym typeface="Arial"/>
              </a:rPr>
              <a:t>→ Př.: Jaké je volební chování…?, Co ovlivňuje voliče při rozhodování…?, apod.</a:t>
            </a:r>
          </a:p>
          <a:p>
            <a:pPr marL="609585" indent="-304792">
              <a:buFont typeface="Arial"/>
            </a:pPr>
            <a:r>
              <a:rPr lang="cs" b="1">
                <a:latin typeface="Arial"/>
                <a:ea typeface="Arial"/>
                <a:cs typeface="Arial"/>
                <a:sym typeface="Arial"/>
              </a:rPr>
              <a:t>“Proč” otázky</a:t>
            </a:r>
            <a:r>
              <a:rPr lang="cs">
                <a:latin typeface="Arial"/>
                <a:ea typeface="Arial"/>
                <a:cs typeface="Arial"/>
                <a:sym typeface="Arial"/>
              </a:rPr>
              <a:t> (explanace)</a:t>
            </a:r>
          </a:p>
          <a:p>
            <a:pPr>
              <a:buNone/>
            </a:pPr>
            <a:r>
              <a:rPr lang="cs">
                <a:latin typeface="Arial"/>
                <a:ea typeface="Arial"/>
                <a:cs typeface="Arial"/>
                <a:sym typeface="Arial"/>
              </a:rPr>
              <a:t>→ Př. Proč strana XY v posledních volbách neuspěla…?, apod.</a:t>
            </a:r>
          </a:p>
          <a:p>
            <a:pPr marL="609585" indent="-304792">
              <a:buFont typeface="Arial"/>
            </a:pPr>
            <a:r>
              <a:rPr lang="cs" b="1">
                <a:latin typeface="Arial"/>
                <a:ea typeface="Arial"/>
                <a:cs typeface="Arial"/>
                <a:sym typeface="Arial"/>
              </a:rPr>
              <a:t>“Jak” otázky</a:t>
            </a:r>
            <a:r>
              <a:rPr lang="cs">
                <a:latin typeface="Arial"/>
                <a:ea typeface="Arial"/>
                <a:cs typeface="Arial"/>
                <a:sym typeface="Arial"/>
              </a:rPr>
              <a:t> (zkoumání možností změny stávajícího stavu a hodnocení těchto změn)</a:t>
            </a:r>
          </a:p>
          <a:p>
            <a:pPr>
              <a:buNone/>
            </a:pPr>
            <a:r>
              <a:rPr lang="cs">
                <a:latin typeface="Arial"/>
                <a:ea typeface="Arial"/>
                <a:cs typeface="Arial"/>
                <a:sym typeface="Arial"/>
              </a:rPr>
              <a:t>→ Př. Jak nastavit změnu volebního systému…?., Jak ovlivnit rozhodování....?</a:t>
            </a:r>
          </a:p>
        </p:txBody>
      </p:sp>
    </p:spTree>
    <p:extLst>
      <p:ext uri="{BB962C8B-B14F-4D97-AF65-F5344CB8AC3E}">
        <p14:creationId xmlns:p14="http://schemas.microsoft.com/office/powerpoint/2010/main" val="1303014788"/>
      </p:ext>
    </p:extLst>
  </p:cSld>
  <p:clrMapOvr>
    <a:masterClrMapping/>
  </p:clrMapOvr>
  <p:transition spd="slow">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buNone/>
            </a:pPr>
            <a:r>
              <a:rPr lang="cs-CZ" dirty="0" smtClean="0"/>
              <a:t>Cvičení </a:t>
            </a:r>
            <a:endParaRPr lang="en-US" dirty="0"/>
          </a:p>
        </p:txBody>
      </p:sp>
      <p:sp>
        <p:nvSpPr>
          <p:cNvPr id="3" name="Zástupný symbol pro obsah 2"/>
          <p:cNvSpPr>
            <a:spLocks noGrp="1"/>
          </p:cNvSpPr>
          <p:nvPr>
            <p:ph idx="1"/>
          </p:nvPr>
        </p:nvSpPr>
        <p:spPr/>
        <p:txBody>
          <a:bodyPr/>
          <a:lstStyle/>
          <a:p>
            <a:endParaRPr lang="cs-CZ" dirty="0" smtClean="0"/>
          </a:p>
          <a:p>
            <a:pPr marL="97978" indent="0">
              <a:buNone/>
            </a:pPr>
            <a:r>
              <a:rPr lang="cs-CZ" dirty="0" smtClean="0"/>
              <a:t>V následujících textech identifikujte:</a:t>
            </a:r>
          </a:p>
          <a:p>
            <a:pPr marL="564596" indent="-466618">
              <a:buAutoNum type="alphaLcParenR"/>
            </a:pPr>
            <a:r>
              <a:rPr lang="cs-CZ" dirty="0" smtClean="0"/>
              <a:t>Vymezení výzkumné oblasti (důležitost tématu)</a:t>
            </a:r>
          </a:p>
          <a:p>
            <a:pPr marL="564596" indent="-466618">
              <a:buAutoNum type="alphaLcParenR"/>
            </a:pPr>
            <a:r>
              <a:rPr lang="cs-CZ" dirty="0" smtClean="0"/>
              <a:t>Definování mezery ve výzkumu</a:t>
            </a:r>
          </a:p>
          <a:p>
            <a:pPr marL="564596" indent="-466618">
              <a:buAutoNum type="alphaLcParenR"/>
            </a:pPr>
            <a:r>
              <a:rPr lang="cs-CZ" dirty="0" smtClean="0"/>
              <a:t>Stanovení cíle práce</a:t>
            </a:r>
          </a:p>
          <a:p>
            <a:pPr marL="564596" indent="-466618">
              <a:buAutoNum type="alphaLcParenR"/>
            </a:pPr>
            <a:endParaRPr lang="cs-CZ" dirty="0" smtClean="0"/>
          </a:p>
          <a:p>
            <a:pPr marL="564596" indent="-466618">
              <a:buAutoNum type="alphaLcParenR"/>
            </a:pPr>
            <a:endParaRPr lang="en-US" dirty="0"/>
          </a:p>
        </p:txBody>
      </p:sp>
    </p:spTree>
    <p:extLst>
      <p:ext uri="{BB962C8B-B14F-4D97-AF65-F5344CB8AC3E}">
        <p14:creationId xmlns:p14="http://schemas.microsoft.com/office/powerpoint/2010/main" val="4208031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úkolu č. 3</a:t>
            </a:r>
            <a:endParaRPr lang="cs-CZ" dirty="0"/>
          </a:p>
        </p:txBody>
      </p:sp>
      <p:sp>
        <p:nvSpPr>
          <p:cNvPr id="3" name="Zástupný symbol pro obsah 2"/>
          <p:cNvSpPr>
            <a:spLocks noGrp="1"/>
          </p:cNvSpPr>
          <p:nvPr>
            <p:ph idx="1"/>
          </p:nvPr>
        </p:nvSpPr>
        <p:spPr/>
        <p:txBody>
          <a:bodyPr/>
          <a:lstStyle/>
          <a:p>
            <a:pPr>
              <a:defRPr/>
            </a:pPr>
            <a:r>
              <a:rPr lang="cs-CZ" dirty="0"/>
              <a:t>Výběr </a:t>
            </a:r>
            <a:r>
              <a:rPr lang="cs-CZ" u="sng" dirty="0"/>
              <a:t>tématu</a:t>
            </a:r>
            <a:r>
              <a:rPr lang="cs-CZ" dirty="0"/>
              <a:t> a </a:t>
            </a:r>
            <a:r>
              <a:rPr lang="cs-CZ" u="sng" dirty="0"/>
              <a:t>názvu</a:t>
            </a:r>
            <a:r>
              <a:rPr lang="cs-CZ" dirty="0"/>
              <a:t> seminární práce</a:t>
            </a:r>
          </a:p>
          <a:p>
            <a:pPr lvl="1">
              <a:defRPr/>
            </a:pPr>
            <a:r>
              <a:rPr lang="cs-CZ" dirty="0"/>
              <a:t>Ospravedlnění – zdůvodnění volby tématu</a:t>
            </a:r>
          </a:p>
          <a:p>
            <a:pPr>
              <a:defRPr/>
            </a:pPr>
            <a:r>
              <a:rPr lang="cs-CZ" dirty="0"/>
              <a:t>Formulace </a:t>
            </a:r>
            <a:r>
              <a:rPr lang="cs-CZ" u="sng" dirty="0"/>
              <a:t>cílů</a:t>
            </a:r>
            <a:r>
              <a:rPr lang="cs-CZ" dirty="0"/>
              <a:t> </a:t>
            </a:r>
            <a:r>
              <a:rPr lang="cs-CZ" sz="2600" dirty="0"/>
              <a:t>(v kombinaci s výzkumnou otázkou)</a:t>
            </a:r>
          </a:p>
          <a:p>
            <a:pPr>
              <a:defRPr/>
            </a:pPr>
            <a:r>
              <a:rPr lang="cs-CZ" dirty="0"/>
              <a:t>5 relevantních zdrojů k tématu </a:t>
            </a:r>
            <a:r>
              <a:rPr lang="cs-CZ" sz="2600" dirty="0"/>
              <a:t>(</a:t>
            </a:r>
            <a:r>
              <a:rPr lang="cs-CZ" sz="2600" dirty="0" err="1"/>
              <a:t>zdrojovaných</a:t>
            </a:r>
            <a:r>
              <a:rPr lang="cs-CZ" sz="2600" dirty="0"/>
              <a:t> </a:t>
            </a:r>
            <a:r>
              <a:rPr lang="cs-CZ" sz="2600" dirty="0" smtClean="0"/>
              <a:t>podle </a:t>
            </a:r>
            <a:r>
              <a:rPr lang="cs-CZ" sz="2600" dirty="0"/>
              <a:t>jedné normy)</a:t>
            </a:r>
          </a:p>
          <a:p>
            <a:pPr>
              <a:defRPr/>
            </a:pPr>
            <a:r>
              <a:rPr lang="cs-CZ" sz="2000" dirty="0"/>
              <a:t>Doporučuji rovněž pořádně promyslet strukturu práce, resp. promyslet, jakým způsobem otázku zodpovíte. Ne výsledek, ale spíš postup. Jestli toho budete schopni, co k tomu budete potřebovat, atp. Prostě udělat si předběžný </a:t>
            </a:r>
            <a:r>
              <a:rPr lang="cs-CZ" sz="2000" b="1" dirty="0"/>
              <a:t>návrh výzkumu </a:t>
            </a:r>
            <a:r>
              <a:rPr lang="cs-CZ" sz="2000" dirty="0"/>
              <a:t>(viz výše).</a:t>
            </a:r>
          </a:p>
          <a:p>
            <a:pPr>
              <a:defRPr/>
            </a:pPr>
            <a:r>
              <a:rPr lang="cs-CZ" sz="2000" dirty="0"/>
              <a:t>S jasným návrhem práce se bude lépe (a mnohem rychleji) psát úvod. Dobrý úvod vám příště vhodně zaměří a strukturuje práci. Práce pak bude mnohem kvalitnější!</a:t>
            </a:r>
          </a:p>
          <a:p>
            <a:endParaRPr lang="cs-CZ" dirty="0"/>
          </a:p>
        </p:txBody>
      </p:sp>
    </p:spTree>
    <p:extLst>
      <p:ext uri="{BB962C8B-B14F-4D97-AF65-F5344CB8AC3E}">
        <p14:creationId xmlns:p14="http://schemas.microsoft.com/office/powerpoint/2010/main" val="1234784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Jakým způsobem jste informaci hledali/našli?</a:t>
            </a:r>
            <a:endParaRPr lang="cs-CZ" dirty="0"/>
          </a:p>
        </p:txBody>
      </p:sp>
    </p:spTree>
    <p:extLst>
      <p:ext uri="{BB962C8B-B14F-4D97-AF65-F5344CB8AC3E}">
        <p14:creationId xmlns:p14="http://schemas.microsoft.com/office/powerpoint/2010/main" val="15922153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1825625" y="225425"/>
            <a:ext cx="8534400" cy="852488"/>
          </a:xfrm>
          <a:prstGeom prst="rect">
            <a:avLst/>
          </a:prstGeom>
          <a:noFill/>
          <a:ln w="9525">
            <a:noFill/>
            <a:round/>
            <a:headEnd/>
            <a:tailEnd/>
          </a:ln>
          <a:effectLst/>
        </p:spPr>
        <p:txBody>
          <a:bodyPr wrap="none" anchor="ctr"/>
          <a:lstStyle/>
          <a:p>
            <a:endParaRPr lang="cs-CZ"/>
          </a:p>
        </p:txBody>
      </p:sp>
      <p:sp>
        <p:nvSpPr>
          <p:cNvPr id="38914" name="Text Box 2"/>
          <p:cNvSpPr txBox="1">
            <a:spLocks noChangeArrowheads="1"/>
          </p:cNvSpPr>
          <p:nvPr/>
        </p:nvSpPr>
        <p:spPr bwMode="auto">
          <a:xfrm>
            <a:off x="1825625" y="1524000"/>
            <a:ext cx="8534400" cy="4598988"/>
          </a:xfrm>
          <a:prstGeom prst="rect">
            <a:avLst/>
          </a:prstGeom>
          <a:noFill/>
          <a:ln w="9525">
            <a:noFill/>
            <a:round/>
            <a:headEnd/>
            <a:tailEnd/>
          </a:ln>
          <a:effectLst/>
        </p:spPr>
        <p:txBody>
          <a:bodyPr lIns="90000" tIns="46800" rIns="90000" bIns="46800"/>
          <a:lstStyle/>
          <a:p>
            <a:pPr marL="266700" indent="-266700" algn="ctr">
              <a:spcBef>
                <a:spcPts val="675"/>
              </a:spcBef>
              <a:buClr>
                <a:srgbClr val="FE8637"/>
              </a:buClr>
              <a:buSzPct val="8500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endParaRPr lang="cs-CZ" sz="2700" dirty="0">
              <a:solidFill>
                <a:srgbClr val="000000"/>
              </a:solidFill>
            </a:endParaRPr>
          </a:p>
          <a:p>
            <a:pPr marL="266700" indent="-266700" algn="ctr">
              <a:spcBef>
                <a:spcPts val="675"/>
              </a:spcBef>
              <a:buClr>
                <a:srgbClr val="FE8637"/>
              </a:buClr>
              <a:buSzPct val="8500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endParaRPr lang="cs-CZ" sz="2700" dirty="0">
              <a:solidFill>
                <a:srgbClr val="000000"/>
              </a:solidFill>
            </a:endParaRPr>
          </a:p>
          <a:p>
            <a:pPr marL="266700" indent="-266700" algn="ctr">
              <a:spcBef>
                <a:spcPts val="675"/>
              </a:spcBef>
              <a:buClr>
                <a:srgbClr val="FE8637"/>
              </a:buClr>
              <a:buSzPct val="8500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r>
              <a:rPr lang="cs-CZ" sz="4500" dirty="0">
                <a:solidFill>
                  <a:srgbClr val="000000"/>
                </a:solidFill>
              </a:rPr>
              <a:t>Děkuji za pozornost.</a:t>
            </a:r>
          </a:p>
        </p:txBody>
      </p:sp>
    </p:spTree>
    <p:extLst>
      <p:ext uri="{BB962C8B-B14F-4D97-AF65-F5344CB8AC3E}">
        <p14:creationId xmlns:p14="http://schemas.microsoft.com/office/powerpoint/2010/main" val="29573569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38914">
                                            <p:txEl>
                                              <p:pRg st="2" end="2"/>
                                            </p:txEl>
                                          </p:spTgt>
                                        </p:tgtEl>
                                        <p:attrNameLst>
                                          <p:attrName>style.visibility</p:attrName>
                                        </p:attrNameLst>
                                      </p:cBhvr>
                                      <p:to>
                                        <p:strVal val="visible"/>
                                      </p:to>
                                    </p:set>
                                    <p:anim calcmode="lin" valueType="num">
                                      <p:cBhvr additive="repl">
                                        <p:cTn id="7" dur="500" fill="hold"/>
                                        <p:tgtEl>
                                          <p:spTgt spid="38914">
                                            <p:txEl>
                                              <p:pRg st="2" end="2"/>
                                            </p:txEl>
                                          </p:spTgt>
                                        </p:tgtEl>
                                        <p:attrNameLst>
                                          <p:attrName>ppt_x</p:attrName>
                                        </p:attrNameLst>
                                      </p:cBhvr>
                                      <p:tavLst>
                                        <p:tav>
                                          <p:val>
                                            <p:strVal val="#ppt_x"/>
                                          </p:val>
                                        </p:tav>
                                        <p:tav>
                                          <p:val>
                                            <p:strVal val="#ppt_x"/>
                                          </p:val>
                                        </p:tav>
                                      </p:tavLst>
                                    </p:anim>
                                    <p:anim calcmode="lin" valueType="num">
                                      <p:cBhvr additive="repl">
                                        <p:cTn id="8" dur="500" fill="hold"/>
                                        <p:tgtEl>
                                          <p:spTgt spid="38914">
                                            <p:txEl>
                                              <p:pRg st="2" end="2"/>
                                            </p:txEl>
                                          </p:spTgt>
                                        </p:tgtEl>
                                        <p:attrNameLst>
                                          <p:attrName>ppt_y</p:attrName>
                                        </p:attrNameLst>
                                      </p:cBhvr>
                                      <p:tavLst>
                                        <p:tav>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Skoro nikdy nebudete muset číst celý odborný text aneb</a:t>
            </a:r>
            <a:br>
              <a:rPr lang="cs-CZ" dirty="0" smtClean="0"/>
            </a:br>
            <a:r>
              <a:rPr lang="cs-CZ" dirty="0" smtClean="0"/>
              <a:t>Účelné a efektivní čtení akademického textu (</a:t>
            </a:r>
            <a:r>
              <a:rPr lang="cs-CZ" dirty="0" err="1" smtClean="0"/>
              <a:t>Gillet</a:t>
            </a:r>
            <a:r>
              <a:rPr lang="cs-CZ" dirty="0" smtClean="0"/>
              <a:t> et al. 2009)</a:t>
            </a:r>
            <a:endParaRPr lang="cs-CZ" dirty="0"/>
          </a:p>
        </p:txBody>
      </p:sp>
    </p:spTree>
    <p:extLst>
      <p:ext uri="{BB962C8B-B14F-4D97-AF65-F5344CB8AC3E}">
        <p14:creationId xmlns:p14="http://schemas.microsoft.com/office/powerpoint/2010/main" val="2910838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1884364" y="1979614"/>
            <a:ext cx="8783637" cy="4321175"/>
          </a:xfrm>
          <a:ln/>
        </p:spPr>
        <p:txBody>
          <a:bodyPr vert="horz" lIns="0" tIns="28080" rIns="0" bIns="0" rtlCol="0">
            <a:normAutofit lnSpcReduction="10000"/>
          </a:bodyPr>
          <a:lstStyle/>
          <a:p>
            <a:pPr marL="431800" indent="-315913">
              <a:lnSpc>
                <a:spcPct val="93000"/>
              </a:lnSpc>
              <a:spcBef>
                <a:spcPct val="0"/>
              </a:spcBef>
              <a:spcAft>
                <a:spcPts val="1413"/>
              </a:spcAft>
              <a:buSzPct val="45000"/>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b="1" dirty="0" smtClean="0">
                <a:latin typeface="Georgia" pitchFamily="18" charset="0"/>
              </a:rPr>
              <a:t>Účelné čtení</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latin typeface="Georgia" pitchFamily="18" charset="0"/>
              </a:rPr>
              <a:t>Cíle čtení konkrétního textu: </a:t>
            </a:r>
          </a:p>
          <a:p>
            <a:pPr marL="687832" lvl="1"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200" i="1" dirty="0">
                <a:latin typeface="Georgia" pitchFamily="18" charset="0"/>
              </a:rPr>
              <a:t>Proč čtu zrovna tento text</a:t>
            </a:r>
            <a:r>
              <a:rPr lang="pl-PL" sz="2200" dirty="0">
                <a:latin typeface="Georgia" pitchFamily="18" charset="0"/>
              </a:rPr>
              <a:t>?</a:t>
            </a:r>
          </a:p>
          <a:p>
            <a:pPr marL="687832" lvl="1"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200" dirty="0">
                <a:latin typeface="Georgia" pitchFamily="18" charset="0"/>
              </a:rPr>
              <a:t>Co se potřebuji dozvědět?</a:t>
            </a:r>
          </a:p>
          <a:p>
            <a:pPr marL="687832" lvl="1"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200" dirty="0">
                <a:latin typeface="Georgia" pitchFamily="18" charset="0"/>
              </a:rPr>
              <a:t>Jak mi to pomůže s úkolem?</a:t>
            </a:r>
          </a:p>
          <a:p>
            <a:pPr marL="687832" lvl="1"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200" dirty="0">
                <a:latin typeface="Georgia" pitchFamily="18" charset="0"/>
              </a:rPr>
              <a:t>Kde v textu najdu danou informaci?</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pl-PL" sz="2400" dirty="0">
              <a:latin typeface="Georgia" pitchFamily="18" charset="0"/>
            </a:endParaRP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latin typeface="Georgia" pitchFamily="18" charset="0"/>
              </a:rPr>
              <a:t>Učení se, příprava prezentace, příprava seminární práce</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latin typeface="Georgia" pitchFamily="18" charset="0"/>
              </a:rPr>
              <a:t>Hledání určitých informací, odlišná strategie čtení </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pl-PL" sz="2400" dirty="0">
              <a:latin typeface="Georgia" pitchFamily="18" charset="0"/>
            </a:endParaRPr>
          </a:p>
        </p:txBody>
      </p:sp>
      <p:sp>
        <p:nvSpPr>
          <p:cNvPr id="29697" name="Rectangle 1"/>
          <p:cNvSpPr>
            <a:spLocks noGrp="1" noChangeArrowheads="1"/>
          </p:cNvSpPr>
          <p:nvPr>
            <p:ph type="title"/>
          </p:nvPr>
        </p:nvSpPr>
        <p:spPr>
          <a:xfrm>
            <a:off x="2063750" y="598488"/>
            <a:ext cx="8999538" cy="976312"/>
          </a:xfrm>
          <a:ln/>
        </p:spPr>
        <p:txBody>
          <a:bodyPr vert="horz" lIns="0" tIns="38880" rIns="0" bIns="0" rtlCol="0" anchor="ctr">
            <a:norm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800" dirty="0">
                <a:solidFill>
                  <a:srgbClr val="99284C"/>
                </a:solidFill>
              </a:rPr>
              <a:t>Strategie čtení akademického textu</a:t>
            </a:r>
          </a:p>
        </p:txBody>
      </p:sp>
    </p:spTree>
    <p:extLst>
      <p:ext uri="{BB962C8B-B14F-4D97-AF65-F5344CB8AC3E}">
        <p14:creationId xmlns:p14="http://schemas.microsoft.com/office/powerpoint/2010/main" val="375961454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idx="1"/>
          </p:nvPr>
        </p:nvSpPr>
        <p:spPr>
          <a:xfrm>
            <a:off x="1884364" y="1556793"/>
            <a:ext cx="8783637" cy="4743996"/>
          </a:xfrm>
          <a:ln/>
        </p:spPr>
        <p:txBody>
          <a:bodyPr vert="horz" lIns="0" tIns="28080" rIns="0" bIns="0" rtlCol="0">
            <a:normAutofit fontScale="92500" lnSpcReduction="20000"/>
          </a:bodyPr>
          <a:lstStyle/>
          <a:p>
            <a:pPr marL="431800" indent="-315913">
              <a:lnSpc>
                <a:spcPct val="93000"/>
              </a:lnSpc>
              <a:spcBef>
                <a:spcPct val="0"/>
              </a:spcBef>
              <a:spcAft>
                <a:spcPts val="1413"/>
              </a:spcAft>
              <a:buSzPct val="45000"/>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b="1" dirty="0">
                <a:latin typeface="Georgia" pitchFamily="18" charset="0"/>
              </a:rPr>
              <a:t>Jak číst „efektivně“?</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smtClean="0">
                <a:latin typeface="Georgia" pitchFamily="18" charset="0"/>
              </a:rPr>
              <a:t>Úspornost čtení – potřebuji to číst? Potřebuji to číst celé? Můžu něco vynechat?</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smtClean="0">
                <a:latin typeface="Georgia" pitchFamily="18" charset="0"/>
              </a:rPr>
              <a:t>Název</a:t>
            </a:r>
            <a:endParaRPr lang="pl-PL" dirty="0">
              <a:latin typeface="Georgia" pitchFamily="18" charset="0"/>
            </a:endParaRP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Struktura textu</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Scanning – rychlé vyhledávání informací (detailů) v textu</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Skimming – zjištění hlavních myšlenek textu, nikoli </a:t>
            </a:r>
            <a:r>
              <a:rPr lang="pl-PL" dirty="0" smtClean="0">
                <a:latin typeface="Georgia" pitchFamily="18" charset="0"/>
              </a:rPr>
              <a:t>detailů</a:t>
            </a:r>
            <a:endParaRPr lang="pl-PL" dirty="0">
              <a:latin typeface="Georgia" pitchFamily="18" charset="0"/>
            </a:endParaRP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smtClean="0">
                <a:latin typeface="Georgia" pitchFamily="18" charset="0"/>
              </a:rPr>
              <a:t>Přečtení relevantních pasáží</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smtClean="0">
                <a:latin typeface="Georgia" pitchFamily="18" charset="0"/>
              </a:rPr>
              <a:t>Detailní (opakované)  čtení a poznámky</a:t>
            </a:r>
            <a:endParaRPr lang="pl-PL" dirty="0">
              <a:latin typeface="Georgia" pitchFamily="18" charset="0"/>
            </a:endParaRPr>
          </a:p>
        </p:txBody>
      </p:sp>
      <p:sp>
        <p:nvSpPr>
          <p:cNvPr id="30721" name="Rectangle 1"/>
          <p:cNvSpPr>
            <a:spLocks noGrp="1" noChangeArrowheads="1"/>
          </p:cNvSpPr>
          <p:nvPr>
            <p:ph type="title"/>
          </p:nvPr>
        </p:nvSpPr>
        <p:spPr>
          <a:xfrm>
            <a:off x="1775520" y="598488"/>
            <a:ext cx="9287768" cy="976312"/>
          </a:xfrm>
          <a:ln/>
        </p:spPr>
        <p:txBody>
          <a:bodyPr vert="horz" lIns="0" tIns="38880" rIns="0" bIns="0" rtlCol="0" anchor="ctr">
            <a:norm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800" dirty="0">
                <a:solidFill>
                  <a:srgbClr val="99284C"/>
                </a:solidFill>
              </a:rPr>
              <a:t>Strategie čtení akademického textu</a:t>
            </a:r>
          </a:p>
        </p:txBody>
      </p:sp>
    </p:spTree>
    <p:extLst>
      <p:ext uri="{BB962C8B-B14F-4D97-AF65-F5344CB8AC3E}">
        <p14:creationId xmlns:p14="http://schemas.microsoft.com/office/powerpoint/2010/main" val="19777068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1524000" y="2252663"/>
            <a:ext cx="9144000" cy="2387600"/>
          </a:xfrm>
        </p:spPr>
        <p:txBody>
          <a:bodyPr>
            <a:normAutofit fontScale="90000"/>
          </a:bodyPr>
          <a:lstStyle/>
          <a:p>
            <a:r>
              <a:rPr lang="cs-CZ" dirty="0" smtClean="0"/>
              <a:t>Jak poznám, že je informace kvalitní aneb</a:t>
            </a:r>
            <a:br>
              <a:rPr lang="cs-CZ" dirty="0" smtClean="0"/>
            </a:br>
            <a:r>
              <a:rPr lang="cs-CZ" dirty="0" smtClean="0"/>
              <a:t>Aktivní a kritické čtení (</a:t>
            </a:r>
            <a:r>
              <a:rPr lang="cs-CZ" dirty="0" err="1" smtClean="0"/>
              <a:t>Gillet</a:t>
            </a:r>
            <a:r>
              <a:rPr lang="cs-CZ" dirty="0" smtClean="0"/>
              <a:t> et al. 2009)</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4111277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normAutofit fontScale="90000"/>
          </a:bodyPr>
          <a:lstStyle/>
          <a:p>
            <a:r>
              <a:rPr lang="cs-CZ" dirty="0" smtClean="0"/>
              <a:t>Kde jste našli „dobrou“ definici populismu a proč si myslíte, že je pro vás použitelná?</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81824039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814</Words>
  <Application>Microsoft Office PowerPoint</Application>
  <PresentationFormat>Širokoúhlá obrazovka</PresentationFormat>
  <Paragraphs>123</Paragraphs>
  <Slides>40</Slides>
  <Notes>15</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40</vt:i4>
      </vt:variant>
    </vt:vector>
  </HeadingPairs>
  <TitlesOfParts>
    <vt:vector size="47" baseType="lpstr">
      <vt:lpstr>Arial</vt:lpstr>
      <vt:lpstr>Calibri</vt:lpstr>
      <vt:lpstr>Calibri Light</vt:lpstr>
      <vt:lpstr>Georgia</vt:lpstr>
      <vt:lpstr>Symbol</vt:lpstr>
      <vt:lpstr>Wingdings</vt:lpstr>
      <vt:lpstr>Motiv Office</vt:lpstr>
      <vt:lpstr>Čtení textu, výběr tématu</vt:lpstr>
      <vt:lpstr>Proč číst akademický text?</vt:lpstr>
      <vt:lpstr>Jak číst akademický text? Cvičení: V zadaných textech najděte informaci o tom, jak definovat populismus. Pracujte ve dvojicích.</vt:lpstr>
      <vt:lpstr>Jakým způsobem jste informaci hledali/našli?</vt:lpstr>
      <vt:lpstr>Skoro nikdy nebudete muset číst celý odborný text aneb Účelné a efektivní čtení akademického textu (Gillet et al. 2009)</vt:lpstr>
      <vt:lpstr>Strategie čtení akademického textu</vt:lpstr>
      <vt:lpstr>Strategie čtení akademického textu</vt:lpstr>
      <vt:lpstr>Jak poznám, že je informace kvalitní aneb Aktivní a kritické čtení (Gillet et al. 2009)</vt:lpstr>
      <vt:lpstr>Kde jste našli „dobrou“ definici populismu a proč si myslíte, že je pro vás použitelná?</vt:lpstr>
      <vt:lpstr>Strategie čtení akademického textu</vt:lpstr>
      <vt:lpstr>Strategie čtení akademického textu</vt:lpstr>
      <vt:lpstr>Jaké mohou být problémy se čtením akademického textu a jak je (vy)řešit?</vt:lpstr>
      <vt:lpstr>Problémy s odborným textem</vt:lpstr>
      <vt:lpstr>Problém s odborným textem</vt:lpstr>
      <vt:lpstr>Problém s odborným textem</vt:lpstr>
      <vt:lpstr>Strategie výběru tématu a názvu SP</vt:lpstr>
      <vt:lpstr>Příklady</vt:lpstr>
      <vt:lpstr>Ne nutně politologické</vt:lpstr>
      <vt:lpstr>Prezentace aplikace PowerPoint</vt:lpstr>
      <vt:lpstr>Čokoláda</vt:lpstr>
      <vt:lpstr>Konzumace čokolády</vt:lpstr>
      <vt:lpstr>Která čokoláda je nejoblíbenější (a proč?)</vt:lpstr>
      <vt:lpstr>Prezentace aplikace PowerPoint</vt:lpstr>
      <vt:lpstr>Pes</vt:lpstr>
      <vt:lpstr>Pes jako domácí zvíře</vt:lpstr>
      <vt:lpstr>Motivace pro pořízení psa jako domácího mazlíčka</vt:lpstr>
      <vt:lpstr>“Populistické strany v Evropě”</vt:lpstr>
      <vt:lpstr>“Vzestup populistických stran v Evropě”</vt:lpstr>
      <vt:lpstr>Kdo volí populistické strany?</vt:lpstr>
      <vt:lpstr>Prezentace aplikace PowerPoint</vt:lpstr>
      <vt:lpstr>“Volební systémy”</vt:lpstr>
      <vt:lpstr>“Prefereční hlasování”</vt:lpstr>
      <vt:lpstr>„Preferenční hlasy dle charakteristiky kandidátů“</vt:lpstr>
      <vt:lpstr>“ANO 2011”</vt:lpstr>
      <vt:lpstr>„Byla volební kampaň ANO personalizovaná?“</vt:lpstr>
      <vt:lpstr>Cíl práce = zodpovězení výzkumné otázky</vt:lpstr>
      <vt:lpstr>Typy výzkumných otázek</vt:lpstr>
      <vt:lpstr>Cvičení </vt:lpstr>
      <vt:lpstr>Zadání úkolu č. 3</vt:lpstr>
      <vt:lpstr>Prezentace aplikace PowerPoint</vt:lpstr>
    </vt:vector>
  </TitlesOfParts>
  <Company>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Vlastimil Havlík</dc:creator>
  <cp:lastModifiedBy>Vlastimil Havlík</cp:lastModifiedBy>
  <cp:revision>14</cp:revision>
  <dcterms:created xsi:type="dcterms:W3CDTF">2015-10-26T13:23:54Z</dcterms:created>
  <dcterms:modified xsi:type="dcterms:W3CDTF">2016-10-10T05:59:52Z</dcterms:modified>
</cp:coreProperties>
</file>