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83" r:id="rId4"/>
    <p:sldId id="285" r:id="rId5"/>
    <p:sldId id="28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Xample2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93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EAF23D-589E-48F3-ADA7-CE785A95FC07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16813969-B167-47FC-AEA6-7694F820FC85}">
      <dgm:prSet phldrT="[Text]"/>
      <dgm:spPr/>
      <dgm:t>
        <a:bodyPr/>
        <a:lstStyle/>
        <a:p>
          <a:r>
            <a:rPr lang="cs-CZ" dirty="0" smtClean="0"/>
            <a:t>Téma</a:t>
          </a:r>
          <a:endParaRPr lang="cs-CZ" dirty="0"/>
        </a:p>
      </dgm:t>
    </dgm:pt>
    <dgm:pt modelId="{F66DF78E-0B4E-47D6-9A16-6553C73515A4}" type="parTrans" cxnId="{B5470116-56F4-4048-AD7E-25945086E40E}">
      <dgm:prSet/>
      <dgm:spPr/>
      <dgm:t>
        <a:bodyPr/>
        <a:lstStyle/>
        <a:p>
          <a:endParaRPr lang="cs-CZ"/>
        </a:p>
      </dgm:t>
    </dgm:pt>
    <dgm:pt modelId="{DEAFBEBF-982A-413A-99AE-41F7A46F26A0}" type="sibTrans" cxnId="{B5470116-56F4-4048-AD7E-25945086E40E}">
      <dgm:prSet/>
      <dgm:spPr/>
      <dgm:t>
        <a:bodyPr/>
        <a:lstStyle/>
        <a:p>
          <a:endParaRPr lang="cs-CZ"/>
        </a:p>
      </dgm:t>
    </dgm:pt>
    <dgm:pt modelId="{5B1C6D0B-CBC9-4708-ADFE-56B0F98D06E9}">
      <dgm:prSet phldrT="[Text]"/>
      <dgm:spPr/>
      <dgm:t>
        <a:bodyPr/>
        <a:lstStyle/>
        <a:p>
          <a:r>
            <a:rPr lang="cs-CZ" dirty="0" smtClean="0"/>
            <a:t>Název</a:t>
          </a:r>
          <a:endParaRPr lang="cs-CZ" dirty="0"/>
        </a:p>
      </dgm:t>
    </dgm:pt>
    <dgm:pt modelId="{64F30891-4EB1-46EB-97ED-6EAE8588A80B}" type="parTrans" cxnId="{7C08FC29-C05C-402B-AC36-E68BB20A5889}">
      <dgm:prSet/>
      <dgm:spPr/>
      <dgm:t>
        <a:bodyPr/>
        <a:lstStyle/>
        <a:p>
          <a:endParaRPr lang="cs-CZ"/>
        </a:p>
      </dgm:t>
    </dgm:pt>
    <dgm:pt modelId="{EF9DAEBD-EE3F-432B-BF6A-3B0B3557C2B1}" type="sibTrans" cxnId="{7C08FC29-C05C-402B-AC36-E68BB20A5889}">
      <dgm:prSet/>
      <dgm:spPr/>
      <dgm:t>
        <a:bodyPr/>
        <a:lstStyle/>
        <a:p>
          <a:endParaRPr lang="cs-CZ"/>
        </a:p>
      </dgm:t>
    </dgm:pt>
    <dgm:pt modelId="{0CA3FA6A-A585-4889-80F4-B08B83301634}">
      <dgm:prSet phldrT="[Text]"/>
      <dgm:spPr/>
      <dgm:t>
        <a:bodyPr/>
        <a:lstStyle/>
        <a:p>
          <a:r>
            <a:rPr lang="cs-CZ" dirty="0" smtClean="0"/>
            <a:t>Výzkumná otázka</a:t>
          </a:r>
        </a:p>
        <a:p>
          <a:endParaRPr lang="cs-CZ" dirty="0" smtClean="0"/>
        </a:p>
        <a:p>
          <a:r>
            <a:rPr lang="cs-CZ" dirty="0" smtClean="0"/>
            <a:t>…</a:t>
          </a:r>
          <a:endParaRPr lang="cs-CZ" dirty="0"/>
        </a:p>
      </dgm:t>
    </dgm:pt>
    <dgm:pt modelId="{150D65EE-F0A0-4869-B654-E7E546B9A44D}" type="parTrans" cxnId="{19E57824-B28C-4A4D-97FE-E2FB151E4AFD}">
      <dgm:prSet/>
      <dgm:spPr/>
      <dgm:t>
        <a:bodyPr/>
        <a:lstStyle/>
        <a:p>
          <a:endParaRPr lang="cs-CZ"/>
        </a:p>
      </dgm:t>
    </dgm:pt>
    <dgm:pt modelId="{9AF9E479-F856-4FD2-BB65-D7954EDA6BE3}" type="sibTrans" cxnId="{19E57824-B28C-4A4D-97FE-E2FB151E4AFD}">
      <dgm:prSet/>
      <dgm:spPr/>
      <dgm:t>
        <a:bodyPr/>
        <a:lstStyle/>
        <a:p>
          <a:endParaRPr lang="cs-CZ"/>
        </a:p>
      </dgm:t>
    </dgm:pt>
    <dgm:pt modelId="{5779850C-0842-46D4-AAB0-B9D0E62F2E30}">
      <dgm:prSet/>
      <dgm:spPr/>
      <dgm:t>
        <a:bodyPr/>
        <a:lstStyle/>
        <a:p>
          <a:r>
            <a:rPr lang="cs-CZ" dirty="0" smtClean="0"/>
            <a:t>Cíl práce</a:t>
          </a:r>
          <a:endParaRPr lang="cs-CZ" dirty="0"/>
        </a:p>
      </dgm:t>
    </dgm:pt>
    <dgm:pt modelId="{6E4FE2DD-B493-4F94-9B5E-B06CF72FE519}" type="parTrans" cxnId="{ECB7A5A1-CB1A-420B-9305-3735553CE4F6}">
      <dgm:prSet/>
      <dgm:spPr/>
      <dgm:t>
        <a:bodyPr/>
        <a:lstStyle/>
        <a:p>
          <a:endParaRPr lang="cs-CZ"/>
        </a:p>
      </dgm:t>
    </dgm:pt>
    <dgm:pt modelId="{92210068-FA6B-4C5B-A7BD-B2BF5B12130E}" type="sibTrans" cxnId="{ECB7A5A1-CB1A-420B-9305-3735553CE4F6}">
      <dgm:prSet/>
      <dgm:spPr/>
      <dgm:t>
        <a:bodyPr/>
        <a:lstStyle/>
        <a:p>
          <a:endParaRPr lang="cs-CZ"/>
        </a:p>
      </dgm:t>
    </dgm:pt>
    <dgm:pt modelId="{9410A194-8532-454A-A94B-1AB25A14AD7E}" type="pres">
      <dgm:prSet presAssocID="{44EAF23D-589E-48F3-ADA7-CE785A95FC07}" presName="Name0" presStyleCnt="0">
        <dgm:presLayoutVars>
          <dgm:dir/>
          <dgm:animLvl val="lvl"/>
          <dgm:resizeHandles val="exact"/>
        </dgm:presLayoutVars>
      </dgm:prSet>
      <dgm:spPr/>
    </dgm:pt>
    <dgm:pt modelId="{032F1D8F-2816-42A7-9A4C-EA8F389FB3DD}" type="pres">
      <dgm:prSet presAssocID="{16813969-B167-47FC-AEA6-7694F820FC85}" presName="Name8" presStyleCnt="0"/>
      <dgm:spPr/>
    </dgm:pt>
    <dgm:pt modelId="{2914CCE1-CA92-45E4-83DD-737E7DF311D9}" type="pres">
      <dgm:prSet presAssocID="{16813969-B167-47FC-AEA6-7694F820FC85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A05B1A-7D61-4BD1-AFE5-47F65889369D}" type="pres">
      <dgm:prSet presAssocID="{16813969-B167-47FC-AEA6-7694F820FC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F72997-0970-4B2B-A51F-55D2222F8F90}" type="pres">
      <dgm:prSet presAssocID="{5B1C6D0B-CBC9-4708-ADFE-56B0F98D06E9}" presName="Name8" presStyleCnt="0"/>
      <dgm:spPr/>
    </dgm:pt>
    <dgm:pt modelId="{FCC9C1AF-8720-475B-94F1-AE8354C86068}" type="pres">
      <dgm:prSet presAssocID="{5B1C6D0B-CBC9-4708-ADFE-56B0F98D06E9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8417CF-E952-42FB-84F1-3044FF151755}" type="pres">
      <dgm:prSet presAssocID="{5B1C6D0B-CBC9-4708-ADFE-56B0F98D06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DF1509-E435-4BA9-9D5E-65FA426970F4}" type="pres">
      <dgm:prSet presAssocID="{5779850C-0842-46D4-AAB0-B9D0E62F2E30}" presName="Name8" presStyleCnt="0"/>
      <dgm:spPr/>
    </dgm:pt>
    <dgm:pt modelId="{20C83D99-D006-43F8-A3BE-9DF08B70AF23}" type="pres">
      <dgm:prSet presAssocID="{5779850C-0842-46D4-AAB0-B9D0E62F2E3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3023AB-6A31-430F-9326-06A29B59142D}" type="pres">
      <dgm:prSet presAssocID="{5779850C-0842-46D4-AAB0-B9D0E62F2E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0A48B8-E884-4C95-A5E0-84350DE58FA6}" type="pres">
      <dgm:prSet presAssocID="{0CA3FA6A-A585-4889-80F4-B08B83301634}" presName="Name8" presStyleCnt="0"/>
      <dgm:spPr/>
    </dgm:pt>
    <dgm:pt modelId="{A32220D7-5BAC-4652-8713-C5DEC70D7FEC}" type="pres">
      <dgm:prSet presAssocID="{0CA3FA6A-A585-4889-80F4-B08B83301634}" presName="level" presStyleLbl="node1" presStyleIdx="3" presStyleCnt="4" custScaleX="9872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56901-DC54-48F3-8CD9-F5E00DF2B67D}" type="pres">
      <dgm:prSet presAssocID="{0CA3FA6A-A585-4889-80F4-B08B8330163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21D00D0-1490-4246-ABA0-9D8723EF5A77}" type="presOf" srcId="{5779850C-0842-46D4-AAB0-B9D0E62F2E30}" destId="{20C83D99-D006-43F8-A3BE-9DF08B70AF23}" srcOrd="0" destOrd="0" presId="urn:microsoft.com/office/officeart/2005/8/layout/pyramid3"/>
    <dgm:cxn modelId="{61AC09EA-B50C-4B6E-91AE-DCB35A2BFECA}" type="presOf" srcId="{5B1C6D0B-CBC9-4708-ADFE-56B0F98D06E9}" destId="{FCC9C1AF-8720-475B-94F1-AE8354C86068}" srcOrd="0" destOrd="0" presId="urn:microsoft.com/office/officeart/2005/8/layout/pyramid3"/>
    <dgm:cxn modelId="{7C08FC29-C05C-402B-AC36-E68BB20A5889}" srcId="{44EAF23D-589E-48F3-ADA7-CE785A95FC07}" destId="{5B1C6D0B-CBC9-4708-ADFE-56B0F98D06E9}" srcOrd="1" destOrd="0" parTransId="{64F30891-4EB1-46EB-97ED-6EAE8588A80B}" sibTransId="{EF9DAEBD-EE3F-432B-BF6A-3B0B3557C2B1}"/>
    <dgm:cxn modelId="{19E57824-B28C-4A4D-97FE-E2FB151E4AFD}" srcId="{44EAF23D-589E-48F3-ADA7-CE785A95FC07}" destId="{0CA3FA6A-A585-4889-80F4-B08B83301634}" srcOrd="3" destOrd="0" parTransId="{150D65EE-F0A0-4869-B654-E7E546B9A44D}" sibTransId="{9AF9E479-F856-4FD2-BB65-D7954EDA6BE3}"/>
    <dgm:cxn modelId="{A9A7AC33-8853-4519-AC1D-3B95A7BA9231}" type="presOf" srcId="{16813969-B167-47FC-AEA6-7694F820FC85}" destId="{2914CCE1-CA92-45E4-83DD-737E7DF311D9}" srcOrd="0" destOrd="0" presId="urn:microsoft.com/office/officeart/2005/8/layout/pyramid3"/>
    <dgm:cxn modelId="{7609C34E-E1A3-4F58-9041-E62CF92157E6}" type="presOf" srcId="{44EAF23D-589E-48F3-ADA7-CE785A95FC07}" destId="{9410A194-8532-454A-A94B-1AB25A14AD7E}" srcOrd="0" destOrd="0" presId="urn:microsoft.com/office/officeart/2005/8/layout/pyramid3"/>
    <dgm:cxn modelId="{6CB1605B-1F7A-43AE-A1D0-D27E642CCFA3}" type="presOf" srcId="{5779850C-0842-46D4-AAB0-B9D0E62F2E30}" destId="{6D3023AB-6A31-430F-9326-06A29B59142D}" srcOrd="1" destOrd="0" presId="urn:microsoft.com/office/officeart/2005/8/layout/pyramid3"/>
    <dgm:cxn modelId="{A3C3DF79-1168-405F-8E16-2F2D6A80D891}" type="presOf" srcId="{16813969-B167-47FC-AEA6-7694F820FC85}" destId="{8FA05B1A-7D61-4BD1-AFE5-47F65889369D}" srcOrd="1" destOrd="0" presId="urn:microsoft.com/office/officeart/2005/8/layout/pyramid3"/>
    <dgm:cxn modelId="{B5470116-56F4-4048-AD7E-25945086E40E}" srcId="{44EAF23D-589E-48F3-ADA7-CE785A95FC07}" destId="{16813969-B167-47FC-AEA6-7694F820FC85}" srcOrd="0" destOrd="0" parTransId="{F66DF78E-0B4E-47D6-9A16-6553C73515A4}" sibTransId="{DEAFBEBF-982A-413A-99AE-41F7A46F26A0}"/>
    <dgm:cxn modelId="{ECB7A5A1-CB1A-420B-9305-3735553CE4F6}" srcId="{44EAF23D-589E-48F3-ADA7-CE785A95FC07}" destId="{5779850C-0842-46D4-AAB0-B9D0E62F2E30}" srcOrd="2" destOrd="0" parTransId="{6E4FE2DD-B493-4F94-9B5E-B06CF72FE519}" sibTransId="{92210068-FA6B-4C5B-A7BD-B2BF5B12130E}"/>
    <dgm:cxn modelId="{AB399421-5079-426A-B5F0-8A16DF07ED2B}" type="presOf" srcId="{0CA3FA6A-A585-4889-80F4-B08B83301634}" destId="{A32220D7-5BAC-4652-8713-C5DEC70D7FEC}" srcOrd="0" destOrd="0" presId="urn:microsoft.com/office/officeart/2005/8/layout/pyramid3"/>
    <dgm:cxn modelId="{02983604-40C7-4B44-9969-B498CE07128D}" type="presOf" srcId="{0CA3FA6A-A585-4889-80F4-B08B83301634}" destId="{0A356901-DC54-48F3-8CD9-F5E00DF2B67D}" srcOrd="1" destOrd="0" presId="urn:microsoft.com/office/officeart/2005/8/layout/pyramid3"/>
    <dgm:cxn modelId="{1DA05568-CBFA-4758-BD51-9E795880D0E4}" type="presOf" srcId="{5B1C6D0B-CBC9-4708-ADFE-56B0F98D06E9}" destId="{588417CF-E952-42FB-84F1-3044FF151755}" srcOrd="1" destOrd="0" presId="urn:microsoft.com/office/officeart/2005/8/layout/pyramid3"/>
    <dgm:cxn modelId="{E5F90D79-812F-4AA1-A723-CDCE7C700ED2}" type="presParOf" srcId="{9410A194-8532-454A-A94B-1AB25A14AD7E}" destId="{032F1D8F-2816-42A7-9A4C-EA8F389FB3DD}" srcOrd="0" destOrd="0" presId="urn:microsoft.com/office/officeart/2005/8/layout/pyramid3"/>
    <dgm:cxn modelId="{011E39B8-2774-4247-8DE5-D6504007D561}" type="presParOf" srcId="{032F1D8F-2816-42A7-9A4C-EA8F389FB3DD}" destId="{2914CCE1-CA92-45E4-83DD-737E7DF311D9}" srcOrd="0" destOrd="0" presId="urn:microsoft.com/office/officeart/2005/8/layout/pyramid3"/>
    <dgm:cxn modelId="{67C21E72-2E4D-4AA0-87BA-0C766C3DFBA9}" type="presParOf" srcId="{032F1D8F-2816-42A7-9A4C-EA8F389FB3DD}" destId="{8FA05B1A-7D61-4BD1-AFE5-47F65889369D}" srcOrd="1" destOrd="0" presId="urn:microsoft.com/office/officeart/2005/8/layout/pyramid3"/>
    <dgm:cxn modelId="{F7795557-2AE4-4382-8241-3F953984A636}" type="presParOf" srcId="{9410A194-8532-454A-A94B-1AB25A14AD7E}" destId="{FBF72997-0970-4B2B-A51F-55D2222F8F90}" srcOrd="1" destOrd="0" presId="urn:microsoft.com/office/officeart/2005/8/layout/pyramid3"/>
    <dgm:cxn modelId="{363D80AE-34DC-4A3A-A8B5-66340CB30B6A}" type="presParOf" srcId="{FBF72997-0970-4B2B-A51F-55D2222F8F90}" destId="{FCC9C1AF-8720-475B-94F1-AE8354C86068}" srcOrd="0" destOrd="0" presId="urn:microsoft.com/office/officeart/2005/8/layout/pyramid3"/>
    <dgm:cxn modelId="{6764F73D-2C5D-44E0-863C-22573D983E51}" type="presParOf" srcId="{FBF72997-0970-4B2B-A51F-55D2222F8F90}" destId="{588417CF-E952-42FB-84F1-3044FF151755}" srcOrd="1" destOrd="0" presId="urn:microsoft.com/office/officeart/2005/8/layout/pyramid3"/>
    <dgm:cxn modelId="{6CE36DEE-7F48-433F-B523-DEEB405BA3B0}" type="presParOf" srcId="{9410A194-8532-454A-A94B-1AB25A14AD7E}" destId="{77DF1509-E435-4BA9-9D5E-65FA426970F4}" srcOrd="2" destOrd="0" presId="urn:microsoft.com/office/officeart/2005/8/layout/pyramid3"/>
    <dgm:cxn modelId="{4BCE1357-4251-452D-93D8-4C793BD01278}" type="presParOf" srcId="{77DF1509-E435-4BA9-9D5E-65FA426970F4}" destId="{20C83D99-D006-43F8-A3BE-9DF08B70AF23}" srcOrd="0" destOrd="0" presId="urn:microsoft.com/office/officeart/2005/8/layout/pyramid3"/>
    <dgm:cxn modelId="{0CF48605-DF39-44A3-9303-78D3B1838B1E}" type="presParOf" srcId="{77DF1509-E435-4BA9-9D5E-65FA426970F4}" destId="{6D3023AB-6A31-430F-9326-06A29B59142D}" srcOrd="1" destOrd="0" presId="urn:microsoft.com/office/officeart/2005/8/layout/pyramid3"/>
    <dgm:cxn modelId="{E3F0B925-FB47-4788-B232-47E8FCB30C16}" type="presParOf" srcId="{9410A194-8532-454A-A94B-1AB25A14AD7E}" destId="{D80A48B8-E884-4C95-A5E0-84350DE58FA6}" srcOrd="3" destOrd="0" presId="urn:microsoft.com/office/officeart/2005/8/layout/pyramid3"/>
    <dgm:cxn modelId="{561B93CF-C925-42C2-BC64-AF46C2C1FA22}" type="presParOf" srcId="{D80A48B8-E884-4C95-A5E0-84350DE58FA6}" destId="{A32220D7-5BAC-4652-8713-C5DEC70D7FEC}" srcOrd="0" destOrd="0" presId="urn:microsoft.com/office/officeart/2005/8/layout/pyramid3"/>
    <dgm:cxn modelId="{8779BCA5-D7CA-4EDF-BD6D-257C10E33216}" type="presParOf" srcId="{D80A48B8-E884-4C95-A5E0-84350DE58FA6}" destId="{0A356901-DC54-48F3-8CD9-F5E00DF2B67D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EAF23D-589E-48F3-ADA7-CE785A95FC07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16813969-B167-47FC-AEA6-7694F820FC85}">
      <dgm:prSet phldrT="[Text]" custT="1"/>
      <dgm:spPr/>
      <dgm:t>
        <a:bodyPr/>
        <a:lstStyle/>
        <a:p>
          <a:r>
            <a:rPr lang="cs-CZ" sz="1500" dirty="0" smtClean="0"/>
            <a:t>Financování politických stran</a:t>
          </a:r>
          <a:endParaRPr lang="cs-CZ" sz="1500" dirty="0"/>
        </a:p>
      </dgm:t>
    </dgm:pt>
    <dgm:pt modelId="{F66DF78E-0B4E-47D6-9A16-6553C73515A4}" type="parTrans" cxnId="{B5470116-56F4-4048-AD7E-25945086E40E}">
      <dgm:prSet/>
      <dgm:spPr/>
      <dgm:t>
        <a:bodyPr/>
        <a:lstStyle/>
        <a:p>
          <a:endParaRPr lang="cs-CZ"/>
        </a:p>
      </dgm:t>
    </dgm:pt>
    <dgm:pt modelId="{DEAFBEBF-982A-413A-99AE-41F7A46F26A0}" type="sibTrans" cxnId="{B5470116-56F4-4048-AD7E-25945086E40E}">
      <dgm:prSet/>
      <dgm:spPr/>
      <dgm:t>
        <a:bodyPr/>
        <a:lstStyle/>
        <a:p>
          <a:endParaRPr lang="cs-CZ"/>
        </a:p>
      </dgm:t>
    </dgm:pt>
    <dgm:pt modelId="{5B1C6D0B-CBC9-4708-ADFE-56B0F98D06E9}">
      <dgm:prSet phldrT="[Text]" custT="1"/>
      <dgm:spPr/>
      <dgm:t>
        <a:bodyPr/>
        <a:lstStyle/>
        <a:p>
          <a:r>
            <a:rPr lang="cs-CZ" sz="1500" dirty="0" smtClean="0"/>
            <a:t>Veřejné financování politických stran v ČR</a:t>
          </a:r>
          <a:endParaRPr lang="cs-CZ" sz="1500" dirty="0"/>
        </a:p>
      </dgm:t>
    </dgm:pt>
    <dgm:pt modelId="{64F30891-4EB1-46EB-97ED-6EAE8588A80B}" type="parTrans" cxnId="{7C08FC29-C05C-402B-AC36-E68BB20A5889}">
      <dgm:prSet/>
      <dgm:spPr/>
      <dgm:t>
        <a:bodyPr/>
        <a:lstStyle/>
        <a:p>
          <a:endParaRPr lang="cs-CZ"/>
        </a:p>
      </dgm:t>
    </dgm:pt>
    <dgm:pt modelId="{EF9DAEBD-EE3F-432B-BF6A-3B0B3557C2B1}" type="sibTrans" cxnId="{7C08FC29-C05C-402B-AC36-E68BB20A5889}">
      <dgm:prSet/>
      <dgm:spPr/>
      <dgm:t>
        <a:bodyPr/>
        <a:lstStyle/>
        <a:p>
          <a:endParaRPr lang="cs-CZ"/>
        </a:p>
      </dgm:t>
    </dgm:pt>
    <dgm:pt modelId="{0CA3FA6A-A585-4889-80F4-B08B83301634}">
      <dgm:prSet phldrT="[Text]"/>
      <dgm:spPr/>
      <dgm:t>
        <a:bodyPr/>
        <a:lstStyle/>
        <a:p>
          <a:r>
            <a:rPr lang="cs-CZ" dirty="0" smtClean="0"/>
            <a:t>Jaký je objem a struktura veřejného financování politických stran v ČR? </a:t>
          </a:r>
          <a:endParaRPr lang="cs-CZ" dirty="0"/>
        </a:p>
      </dgm:t>
    </dgm:pt>
    <dgm:pt modelId="{150D65EE-F0A0-4869-B654-E7E546B9A44D}" type="parTrans" cxnId="{19E57824-B28C-4A4D-97FE-E2FB151E4AFD}">
      <dgm:prSet/>
      <dgm:spPr/>
      <dgm:t>
        <a:bodyPr/>
        <a:lstStyle/>
        <a:p>
          <a:endParaRPr lang="cs-CZ"/>
        </a:p>
      </dgm:t>
    </dgm:pt>
    <dgm:pt modelId="{9AF9E479-F856-4FD2-BB65-D7954EDA6BE3}" type="sibTrans" cxnId="{19E57824-B28C-4A4D-97FE-E2FB151E4AFD}">
      <dgm:prSet/>
      <dgm:spPr/>
      <dgm:t>
        <a:bodyPr/>
        <a:lstStyle/>
        <a:p>
          <a:endParaRPr lang="cs-CZ"/>
        </a:p>
      </dgm:t>
    </dgm:pt>
    <dgm:pt modelId="{15B290AA-C84C-4BDD-BE58-252892227E48}">
      <dgm:prSet/>
      <dgm:spPr/>
      <dgm:t>
        <a:bodyPr/>
        <a:lstStyle/>
        <a:p>
          <a:r>
            <a:rPr lang="cs-CZ" dirty="0" smtClean="0"/>
            <a:t>Cílem práce je popsat strukturu financování politických stran v ČR z veřejných zdrojů</a:t>
          </a:r>
          <a:endParaRPr lang="cs-CZ" dirty="0"/>
        </a:p>
      </dgm:t>
    </dgm:pt>
    <dgm:pt modelId="{7654BAAB-17ED-46B4-9A25-A1E9005CD676}" type="parTrans" cxnId="{18F09DF4-79B9-44F9-9E9A-2177B92F912A}">
      <dgm:prSet/>
      <dgm:spPr/>
      <dgm:t>
        <a:bodyPr/>
        <a:lstStyle/>
        <a:p>
          <a:endParaRPr lang="cs-CZ"/>
        </a:p>
      </dgm:t>
    </dgm:pt>
    <dgm:pt modelId="{D5759A07-EB1F-42C1-B755-D68EAF802E09}" type="sibTrans" cxnId="{18F09DF4-79B9-44F9-9E9A-2177B92F912A}">
      <dgm:prSet/>
      <dgm:spPr/>
      <dgm:t>
        <a:bodyPr/>
        <a:lstStyle/>
        <a:p>
          <a:endParaRPr lang="cs-CZ"/>
        </a:p>
      </dgm:t>
    </dgm:pt>
    <dgm:pt modelId="{9410A194-8532-454A-A94B-1AB25A14AD7E}" type="pres">
      <dgm:prSet presAssocID="{44EAF23D-589E-48F3-ADA7-CE785A95FC07}" presName="Name0" presStyleCnt="0">
        <dgm:presLayoutVars>
          <dgm:dir/>
          <dgm:animLvl val="lvl"/>
          <dgm:resizeHandles val="exact"/>
        </dgm:presLayoutVars>
      </dgm:prSet>
      <dgm:spPr/>
    </dgm:pt>
    <dgm:pt modelId="{032F1D8F-2816-42A7-9A4C-EA8F389FB3DD}" type="pres">
      <dgm:prSet presAssocID="{16813969-B167-47FC-AEA6-7694F820FC85}" presName="Name8" presStyleCnt="0"/>
      <dgm:spPr/>
    </dgm:pt>
    <dgm:pt modelId="{2914CCE1-CA92-45E4-83DD-737E7DF311D9}" type="pres">
      <dgm:prSet presAssocID="{16813969-B167-47FC-AEA6-7694F820FC85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A05B1A-7D61-4BD1-AFE5-47F65889369D}" type="pres">
      <dgm:prSet presAssocID="{16813969-B167-47FC-AEA6-7694F820FC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F72997-0970-4B2B-A51F-55D2222F8F90}" type="pres">
      <dgm:prSet presAssocID="{5B1C6D0B-CBC9-4708-ADFE-56B0F98D06E9}" presName="Name8" presStyleCnt="0"/>
      <dgm:spPr/>
    </dgm:pt>
    <dgm:pt modelId="{FCC9C1AF-8720-475B-94F1-AE8354C86068}" type="pres">
      <dgm:prSet presAssocID="{5B1C6D0B-CBC9-4708-ADFE-56B0F98D06E9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8417CF-E952-42FB-84F1-3044FF151755}" type="pres">
      <dgm:prSet presAssocID="{5B1C6D0B-CBC9-4708-ADFE-56B0F98D06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98294C-5926-467D-AB1B-FA57BA2C22CB}" type="pres">
      <dgm:prSet presAssocID="{15B290AA-C84C-4BDD-BE58-252892227E48}" presName="Name8" presStyleCnt="0"/>
      <dgm:spPr/>
    </dgm:pt>
    <dgm:pt modelId="{44E6F257-411F-4372-AD0B-24C5A1CD09C0}" type="pres">
      <dgm:prSet presAssocID="{15B290AA-C84C-4BDD-BE58-252892227E48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E5DD0B-1ACB-4293-9B82-B46D75A6E83C}" type="pres">
      <dgm:prSet presAssocID="{15B290AA-C84C-4BDD-BE58-252892227E4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0A48B8-E884-4C95-A5E0-84350DE58FA6}" type="pres">
      <dgm:prSet presAssocID="{0CA3FA6A-A585-4889-80F4-B08B83301634}" presName="Name8" presStyleCnt="0"/>
      <dgm:spPr/>
    </dgm:pt>
    <dgm:pt modelId="{A32220D7-5BAC-4652-8713-C5DEC70D7FEC}" type="pres">
      <dgm:prSet presAssocID="{0CA3FA6A-A585-4889-80F4-B08B83301634}" presName="level" presStyleLbl="node1" presStyleIdx="3" presStyleCnt="4" custScaleX="9872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56901-DC54-48F3-8CD9-F5E00DF2B67D}" type="pres">
      <dgm:prSet presAssocID="{0CA3FA6A-A585-4889-80F4-B08B8330163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A721C78-6FEE-4B9B-B2D7-459132348322}" type="presOf" srcId="{0CA3FA6A-A585-4889-80F4-B08B83301634}" destId="{0A356901-DC54-48F3-8CD9-F5E00DF2B67D}" srcOrd="1" destOrd="0" presId="urn:microsoft.com/office/officeart/2005/8/layout/pyramid3"/>
    <dgm:cxn modelId="{CF99F9C9-800D-489D-B830-D38842F343C9}" type="presOf" srcId="{5B1C6D0B-CBC9-4708-ADFE-56B0F98D06E9}" destId="{588417CF-E952-42FB-84F1-3044FF151755}" srcOrd="1" destOrd="0" presId="urn:microsoft.com/office/officeart/2005/8/layout/pyramid3"/>
    <dgm:cxn modelId="{5B221BDA-CF3E-46BA-B201-6FDAFA33874A}" type="presOf" srcId="{15B290AA-C84C-4BDD-BE58-252892227E48}" destId="{AFE5DD0B-1ACB-4293-9B82-B46D75A6E83C}" srcOrd="1" destOrd="0" presId="urn:microsoft.com/office/officeart/2005/8/layout/pyramid3"/>
    <dgm:cxn modelId="{18F09DF4-79B9-44F9-9E9A-2177B92F912A}" srcId="{44EAF23D-589E-48F3-ADA7-CE785A95FC07}" destId="{15B290AA-C84C-4BDD-BE58-252892227E48}" srcOrd="2" destOrd="0" parTransId="{7654BAAB-17ED-46B4-9A25-A1E9005CD676}" sibTransId="{D5759A07-EB1F-42C1-B755-D68EAF802E09}"/>
    <dgm:cxn modelId="{C7117B87-1EE0-4D8D-855D-8D69BC424F38}" type="presOf" srcId="{16813969-B167-47FC-AEA6-7694F820FC85}" destId="{2914CCE1-CA92-45E4-83DD-737E7DF311D9}" srcOrd="0" destOrd="0" presId="urn:microsoft.com/office/officeart/2005/8/layout/pyramid3"/>
    <dgm:cxn modelId="{19E57824-B28C-4A4D-97FE-E2FB151E4AFD}" srcId="{44EAF23D-589E-48F3-ADA7-CE785A95FC07}" destId="{0CA3FA6A-A585-4889-80F4-B08B83301634}" srcOrd="3" destOrd="0" parTransId="{150D65EE-F0A0-4869-B654-E7E546B9A44D}" sibTransId="{9AF9E479-F856-4FD2-BB65-D7954EDA6BE3}"/>
    <dgm:cxn modelId="{B5470116-56F4-4048-AD7E-25945086E40E}" srcId="{44EAF23D-589E-48F3-ADA7-CE785A95FC07}" destId="{16813969-B167-47FC-AEA6-7694F820FC85}" srcOrd="0" destOrd="0" parTransId="{F66DF78E-0B4E-47D6-9A16-6553C73515A4}" sibTransId="{DEAFBEBF-982A-413A-99AE-41F7A46F26A0}"/>
    <dgm:cxn modelId="{7C08FC29-C05C-402B-AC36-E68BB20A5889}" srcId="{44EAF23D-589E-48F3-ADA7-CE785A95FC07}" destId="{5B1C6D0B-CBC9-4708-ADFE-56B0F98D06E9}" srcOrd="1" destOrd="0" parTransId="{64F30891-4EB1-46EB-97ED-6EAE8588A80B}" sibTransId="{EF9DAEBD-EE3F-432B-BF6A-3B0B3557C2B1}"/>
    <dgm:cxn modelId="{FBE0F7CF-CFC2-4EE9-B612-2E1A0F93C6E0}" type="presOf" srcId="{15B290AA-C84C-4BDD-BE58-252892227E48}" destId="{44E6F257-411F-4372-AD0B-24C5A1CD09C0}" srcOrd="0" destOrd="0" presId="urn:microsoft.com/office/officeart/2005/8/layout/pyramid3"/>
    <dgm:cxn modelId="{ABA90DB9-505A-4873-AA74-2B728C9F1CE5}" type="presOf" srcId="{0CA3FA6A-A585-4889-80F4-B08B83301634}" destId="{A32220D7-5BAC-4652-8713-C5DEC70D7FEC}" srcOrd="0" destOrd="0" presId="urn:microsoft.com/office/officeart/2005/8/layout/pyramid3"/>
    <dgm:cxn modelId="{587B90DB-75AF-4D1F-8DB8-8904981D5FF5}" type="presOf" srcId="{16813969-B167-47FC-AEA6-7694F820FC85}" destId="{8FA05B1A-7D61-4BD1-AFE5-47F65889369D}" srcOrd="1" destOrd="0" presId="urn:microsoft.com/office/officeart/2005/8/layout/pyramid3"/>
    <dgm:cxn modelId="{45F1F3CC-CE6B-4457-8F7F-AC7F612B46CA}" type="presOf" srcId="{44EAF23D-589E-48F3-ADA7-CE785A95FC07}" destId="{9410A194-8532-454A-A94B-1AB25A14AD7E}" srcOrd="0" destOrd="0" presId="urn:microsoft.com/office/officeart/2005/8/layout/pyramid3"/>
    <dgm:cxn modelId="{21A4B749-73A9-49DC-B4D6-A15CA14817AA}" type="presOf" srcId="{5B1C6D0B-CBC9-4708-ADFE-56B0F98D06E9}" destId="{FCC9C1AF-8720-475B-94F1-AE8354C86068}" srcOrd="0" destOrd="0" presId="urn:microsoft.com/office/officeart/2005/8/layout/pyramid3"/>
    <dgm:cxn modelId="{B15309F3-8A0F-4616-9DBF-44059621DFD0}" type="presParOf" srcId="{9410A194-8532-454A-A94B-1AB25A14AD7E}" destId="{032F1D8F-2816-42A7-9A4C-EA8F389FB3DD}" srcOrd="0" destOrd="0" presId="urn:microsoft.com/office/officeart/2005/8/layout/pyramid3"/>
    <dgm:cxn modelId="{1B76ED72-B9AB-4F30-AB07-882D09D5B6B2}" type="presParOf" srcId="{032F1D8F-2816-42A7-9A4C-EA8F389FB3DD}" destId="{2914CCE1-CA92-45E4-83DD-737E7DF311D9}" srcOrd="0" destOrd="0" presId="urn:microsoft.com/office/officeart/2005/8/layout/pyramid3"/>
    <dgm:cxn modelId="{C5930214-D4DC-4355-A339-3BCFC77907CC}" type="presParOf" srcId="{032F1D8F-2816-42A7-9A4C-EA8F389FB3DD}" destId="{8FA05B1A-7D61-4BD1-AFE5-47F65889369D}" srcOrd="1" destOrd="0" presId="urn:microsoft.com/office/officeart/2005/8/layout/pyramid3"/>
    <dgm:cxn modelId="{5E16236A-64B3-4799-B8F2-3F2E638AB7AC}" type="presParOf" srcId="{9410A194-8532-454A-A94B-1AB25A14AD7E}" destId="{FBF72997-0970-4B2B-A51F-55D2222F8F90}" srcOrd="1" destOrd="0" presId="urn:microsoft.com/office/officeart/2005/8/layout/pyramid3"/>
    <dgm:cxn modelId="{B4130752-7C3D-42B9-BB08-D1B3B8BA51AD}" type="presParOf" srcId="{FBF72997-0970-4B2B-A51F-55D2222F8F90}" destId="{FCC9C1AF-8720-475B-94F1-AE8354C86068}" srcOrd="0" destOrd="0" presId="urn:microsoft.com/office/officeart/2005/8/layout/pyramid3"/>
    <dgm:cxn modelId="{19BA5525-748D-4B78-AA84-BCA83437F2D8}" type="presParOf" srcId="{FBF72997-0970-4B2B-A51F-55D2222F8F90}" destId="{588417CF-E952-42FB-84F1-3044FF151755}" srcOrd="1" destOrd="0" presId="urn:microsoft.com/office/officeart/2005/8/layout/pyramid3"/>
    <dgm:cxn modelId="{3FB48192-BEA7-4A52-B7BE-0BC209FCDE42}" type="presParOf" srcId="{9410A194-8532-454A-A94B-1AB25A14AD7E}" destId="{5098294C-5926-467D-AB1B-FA57BA2C22CB}" srcOrd="2" destOrd="0" presId="urn:microsoft.com/office/officeart/2005/8/layout/pyramid3"/>
    <dgm:cxn modelId="{88136B2F-9DA9-40E9-9792-4EDA581F8489}" type="presParOf" srcId="{5098294C-5926-467D-AB1B-FA57BA2C22CB}" destId="{44E6F257-411F-4372-AD0B-24C5A1CD09C0}" srcOrd="0" destOrd="0" presId="urn:microsoft.com/office/officeart/2005/8/layout/pyramid3"/>
    <dgm:cxn modelId="{4B8DE026-1DFD-4E40-8027-A4DE7857BC4B}" type="presParOf" srcId="{5098294C-5926-467D-AB1B-FA57BA2C22CB}" destId="{AFE5DD0B-1ACB-4293-9B82-B46D75A6E83C}" srcOrd="1" destOrd="0" presId="urn:microsoft.com/office/officeart/2005/8/layout/pyramid3"/>
    <dgm:cxn modelId="{23C1B1F9-069D-4239-A6AB-D957163DE879}" type="presParOf" srcId="{9410A194-8532-454A-A94B-1AB25A14AD7E}" destId="{D80A48B8-E884-4C95-A5E0-84350DE58FA6}" srcOrd="3" destOrd="0" presId="urn:microsoft.com/office/officeart/2005/8/layout/pyramid3"/>
    <dgm:cxn modelId="{613EF9CA-223C-43C3-AF06-129C551EF45C}" type="presParOf" srcId="{D80A48B8-E884-4C95-A5E0-84350DE58FA6}" destId="{A32220D7-5BAC-4652-8713-C5DEC70D7FEC}" srcOrd="0" destOrd="0" presId="urn:microsoft.com/office/officeart/2005/8/layout/pyramid3"/>
    <dgm:cxn modelId="{DEF6763F-AEEE-4B55-ADD6-585C323B6EC7}" type="presParOf" srcId="{D80A48B8-E884-4C95-A5E0-84350DE58FA6}" destId="{0A356901-DC54-48F3-8CD9-F5E00DF2B67D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14CCE1-CA92-45E4-83DD-737E7DF311D9}">
      <dsp:nvSpPr>
        <dsp:cNvPr id="0" name=""/>
        <dsp:cNvSpPr/>
      </dsp:nvSpPr>
      <dsp:spPr>
        <a:xfrm rot="10800000">
          <a:off x="0" y="0"/>
          <a:ext cx="3815209" cy="1379308"/>
        </a:xfrm>
        <a:prstGeom prst="trapezoid">
          <a:avLst>
            <a:gd name="adj" fmla="val 34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Téma</a:t>
          </a:r>
          <a:endParaRPr lang="cs-CZ" sz="1700" kern="1200" dirty="0"/>
        </a:p>
      </dsp:txBody>
      <dsp:txXfrm>
        <a:off x="667661" y="0"/>
        <a:ext cx="2479885" cy="1379308"/>
      </dsp:txXfrm>
    </dsp:sp>
    <dsp:sp modelId="{FCC9C1AF-8720-475B-94F1-AE8354C86068}">
      <dsp:nvSpPr>
        <dsp:cNvPr id="0" name=""/>
        <dsp:cNvSpPr/>
      </dsp:nvSpPr>
      <dsp:spPr>
        <a:xfrm rot="10800000">
          <a:off x="476901" y="1379308"/>
          <a:ext cx="2861406" cy="1379308"/>
        </a:xfrm>
        <a:prstGeom prst="trapezoid">
          <a:avLst>
            <a:gd name="adj" fmla="val 34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Název</a:t>
          </a:r>
          <a:endParaRPr lang="cs-CZ" sz="1700" kern="1200" dirty="0"/>
        </a:p>
      </dsp:txBody>
      <dsp:txXfrm>
        <a:off x="977647" y="1379308"/>
        <a:ext cx="1859914" cy="1379308"/>
      </dsp:txXfrm>
    </dsp:sp>
    <dsp:sp modelId="{20C83D99-D006-43F8-A3BE-9DF08B70AF23}">
      <dsp:nvSpPr>
        <dsp:cNvPr id="0" name=""/>
        <dsp:cNvSpPr/>
      </dsp:nvSpPr>
      <dsp:spPr>
        <a:xfrm rot="10800000">
          <a:off x="953802" y="2758616"/>
          <a:ext cx="1907604" cy="1379308"/>
        </a:xfrm>
        <a:prstGeom prst="trapezoid">
          <a:avLst>
            <a:gd name="adj" fmla="val 34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Cíl práce</a:t>
          </a:r>
          <a:endParaRPr lang="cs-CZ" sz="1700" kern="1200" dirty="0"/>
        </a:p>
      </dsp:txBody>
      <dsp:txXfrm>
        <a:off x="1287633" y="2758616"/>
        <a:ext cx="1239942" cy="1379308"/>
      </dsp:txXfrm>
    </dsp:sp>
    <dsp:sp modelId="{A32220D7-5BAC-4652-8713-C5DEC70D7FEC}">
      <dsp:nvSpPr>
        <dsp:cNvPr id="0" name=""/>
        <dsp:cNvSpPr/>
      </dsp:nvSpPr>
      <dsp:spPr>
        <a:xfrm rot="10800000">
          <a:off x="1436769" y="4137924"/>
          <a:ext cx="941669" cy="1379308"/>
        </a:xfrm>
        <a:prstGeom prst="trapezoid">
          <a:avLst>
            <a:gd name="adj" fmla="val 5064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Výzkumná otázka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…</a:t>
          </a:r>
          <a:endParaRPr lang="cs-CZ" sz="1700" kern="1200" dirty="0"/>
        </a:p>
      </dsp:txBody>
      <dsp:txXfrm>
        <a:off x="1436769" y="4137924"/>
        <a:ext cx="941669" cy="13793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14CCE1-CA92-45E4-83DD-737E7DF311D9}">
      <dsp:nvSpPr>
        <dsp:cNvPr id="0" name=""/>
        <dsp:cNvSpPr/>
      </dsp:nvSpPr>
      <dsp:spPr>
        <a:xfrm rot="10800000">
          <a:off x="0" y="0"/>
          <a:ext cx="3815209" cy="1379308"/>
        </a:xfrm>
        <a:prstGeom prst="trapezoid">
          <a:avLst>
            <a:gd name="adj" fmla="val 34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Financování politických stran</a:t>
          </a:r>
          <a:endParaRPr lang="cs-CZ" sz="1500" kern="1200" dirty="0"/>
        </a:p>
      </dsp:txBody>
      <dsp:txXfrm>
        <a:off x="667661" y="0"/>
        <a:ext cx="2479885" cy="1379308"/>
      </dsp:txXfrm>
    </dsp:sp>
    <dsp:sp modelId="{FCC9C1AF-8720-475B-94F1-AE8354C86068}">
      <dsp:nvSpPr>
        <dsp:cNvPr id="0" name=""/>
        <dsp:cNvSpPr/>
      </dsp:nvSpPr>
      <dsp:spPr>
        <a:xfrm rot="10800000">
          <a:off x="476901" y="1379308"/>
          <a:ext cx="2861406" cy="1379308"/>
        </a:xfrm>
        <a:prstGeom prst="trapezoid">
          <a:avLst>
            <a:gd name="adj" fmla="val 34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Veřejné financování politických stran v ČR</a:t>
          </a:r>
          <a:endParaRPr lang="cs-CZ" sz="1500" kern="1200" dirty="0"/>
        </a:p>
      </dsp:txBody>
      <dsp:txXfrm>
        <a:off x="977647" y="1379308"/>
        <a:ext cx="1859914" cy="1379308"/>
      </dsp:txXfrm>
    </dsp:sp>
    <dsp:sp modelId="{44E6F257-411F-4372-AD0B-24C5A1CD09C0}">
      <dsp:nvSpPr>
        <dsp:cNvPr id="0" name=""/>
        <dsp:cNvSpPr/>
      </dsp:nvSpPr>
      <dsp:spPr>
        <a:xfrm rot="10800000">
          <a:off x="953802" y="2758616"/>
          <a:ext cx="1907604" cy="1379308"/>
        </a:xfrm>
        <a:prstGeom prst="trapezoid">
          <a:avLst>
            <a:gd name="adj" fmla="val 34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Cílem práce je popsat strukturu financování politických stran v ČR z veřejných zdrojů</a:t>
          </a:r>
          <a:endParaRPr lang="cs-CZ" sz="1400" kern="1200" dirty="0"/>
        </a:p>
      </dsp:txBody>
      <dsp:txXfrm>
        <a:off x="1287633" y="2758616"/>
        <a:ext cx="1239942" cy="1379308"/>
      </dsp:txXfrm>
    </dsp:sp>
    <dsp:sp modelId="{A32220D7-5BAC-4652-8713-C5DEC70D7FEC}">
      <dsp:nvSpPr>
        <dsp:cNvPr id="0" name=""/>
        <dsp:cNvSpPr/>
      </dsp:nvSpPr>
      <dsp:spPr>
        <a:xfrm rot="10800000">
          <a:off x="1436769" y="4137924"/>
          <a:ext cx="941669" cy="1379308"/>
        </a:xfrm>
        <a:prstGeom prst="trapezoid">
          <a:avLst>
            <a:gd name="adj" fmla="val 5064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Jaký je objem a struktura veřejného financování politických stran v ČR? </a:t>
          </a:r>
          <a:endParaRPr lang="cs-CZ" sz="1400" kern="1200" dirty="0"/>
        </a:p>
      </dsp:txBody>
      <dsp:txXfrm>
        <a:off x="1436769" y="4137924"/>
        <a:ext cx="941669" cy="1379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F1EC7-154B-4530-ABF7-B842A9488ADF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B63C5-3FFF-4C58-B1D3-B8A1FBCA9C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E9AB76-21F3-43D2-9277-FC0718784AA6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08CBD5-13FE-45D8-B95D-EE182F1BAE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Seminář 3 – Téma a úvod odborného 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Staří, noví, radikální: politický aktivismus v České republice očima teorie sociálních hnutí </a:t>
            </a:r>
            <a:r>
              <a:rPr lang="cs-CZ" sz="2200" dirty="0" smtClean="0"/>
              <a:t>(Císař, Navrátil, </a:t>
            </a:r>
            <a:r>
              <a:rPr lang="cs-CZ" sz="2200" dirty="0" err="1" smtClean="0"/>
              <a:t>Vráblíková</a:t>
            </a:r>
            <a:r>
              <a:rPr lang="cs-CZ" sz="2200" dirty="0" smtClean="0"/>
              <a:t> 2011)</a:t>
            </a:r>
            <a:endParaRPr lang="cs-CZ" sz="2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6624736" cy="371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236296" y="1988840"/>
            <a:ext cx="1907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Přínos / ospravedlnění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236296" y="3068960"/>
            <a:ext cx="1907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Obsahové vymezení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51520" y="1988840"/>
            <a:ext cx="6624736" cy="432048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51520" y="2420888"/>
            <a:ext cx="2952328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236296" y="1988840"/>
            <a:ext cx="1512168" cy="792088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267744" y="2852936"/>
            <a:ext cx="4608512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51520" y="3068960"/>
            <a:ext cx="6624736" cy="2592288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236296" y="2996952"/>
            <a:ext cx="1404664" cy="792088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Staří, noví, radikální: politický aktivismus v České republice očima teorie sociálních hnutí </a:t>
            </a:r>
            <a:r>
              <a:rPr lang="cs-CZ" sz="2200" dirty="0" smtClean="0"/>
              <a:t>(Císař, Navrátil, </a:t>
            </a:r>
            <a:r>
              <a:rPr lang="cs-CZ" sz="2200" dirty="0" err="1" smtClean="0"/>
              <a:t>Vráblíková</a:t>
            </a:r>
            <a:r>
              <a:rPr lang="cs-CZ" sz="2200" dirty="0" smtClean="0"/>
              <a:t> 2011)</a:t>
            </a:r>
            <a:endParaRPr lang="cs-CZ" sz="2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665353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164288" y="1988840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Členění práce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1988840"/>
            <a:ext cx="6624736" cy="1512168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164288" y="1988840"/>
            <a:ext cx="1512168" cy="576064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Staří, noví, radikální: politický aktivismus v České republice očima teorie sociálních hnutí</a:t>
            </a:r>
            <a:r>
              <a:rPr lang="cs-CZ" sz="3200" dirty="0" smtClean="0"/>
              <a:t> </a:t>
            </a:r>
            <a:r>
              <a:rPr lang="cs-CZ" sz="2200" dirty="0" smtClean="0"/>
              <a:t>(Císař, Navrátil, </a:t>
            </a:r>
            <a:r>
              <a:rPr lang="cs-CZ" sz="2200" dirty="0" err="1" smtClean="0"/>
              <a:t>Vráblíková</a:t>
            </a:r>
            <a:r>
              <a:rPr lang="cs-CZ" sz="2200" dirty="0" smtClean="0"/>
              <a:t> 2011)</a:t>
            </a:r>
            <a:endParaRPr lang="cs-CZ" sz="2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0940" y="1856559"/>
            <a:ext cx="8820037" cy="4308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Vypracování </a:t>
            </a:r>
            <a:r>
              <a:rPr lang="cs-CZ" dirty="0" smtClean="0">
                <a:solidFill>
                  <a:srgbClr val="FF0000"/>
                </a:solidFill>
              </a:rPr>
              <a:t>úvodu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struktury</a:t>
            </a:r>
            <a:r>
              <a:rPr lang="cs-CZ" dirty="0" smtClean="0"/>
              <a:t> seminární práce s navržením </a:t>
            </a:r>
            <a:r>
              <a:rPr lang="cs-CZ" dirty="0" smtClean="0">
                <a:solidFill>
                  <a:srgbClr val="FF0000"/>
                </a:solidFill>
              </a:rPr>
              <a:t>obsahu jednotlivých kapitol</a:t>
            </a:r>
          </a:p>
          <a:p>
            <a:pPr lvl="1"/>
            <a:r>
              <a:rPr lang="cs-CZ" dirty="0" smtClean="0"/>
              <a:t>Vypsat si jednotlivé body úvodu, které budete prezentovat na příštím semináři</a:t>
            </a:r>
          </a:p>
          <a:p>
            <a:pPr lvl="1"/>
            <a:r>
              <a:rPr lang="cs-CZ" dirty="0" smtClean="0"/>
              <a:t>Rozsah úvodu: 200-350 slov</a:t>
            </a:r>
          </a:p>
          <a:p>
            <a:pPr lvl="1"/>
            <a:r>
              <a:rPr lang="cs-CZ" dirty="0" smtClean="0"/>
              <a:t>Rozsah návrhu struktury a obsahu kapitol: 250-500 slov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Deadline</a:t>
            </a:r>
            <a:r>
              <a:rPr lang="cs-CZ" dirty="0" smtClean="0"/>
              <a:t>: pátek </a:t>
            </a:r>
            <a:r>
              <a:rPr lang="cs-CZ" dirty="0" smtClean="0">
                <a:solidFill>
                  <a:srgbClr val="FF0000"/>
                </a:solidFill>
              </a:rPr>
              <a:t>11.11. 23:59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Ústní prezentace písemného úkolu a diskuse </a:t>
            </a:r>
          </a:p>
          <a:p>
            <a:endParaRPr lang="cs-CZ" dirty="0"/>
          </a:p>
          <a:p>
            <a:r>
              <a:rPr lang="cs-CZ" dirty="0" smtClean="0"/>
              <a:t>Psaní úvodu seminární práce</a:t>
            </a:r>
          </a:p>
          <a:p>
            <a:endParaRPr lang="cs-CZ" dirty="0"/>
          </a:p>
          <a:p>
            <a:r>
              <a:rPr lang="cs-CZ" dirty="0" smtClean="0"/>
              <a:t>Zadání písemného úkolu č. 4 na </a:t>
            </a:r>
            <a:r>
              <a:rPr lang="cs-CZ" dirty="0"/>
              <a:t>S</a:t>
            </a:r>
            <a:r>
              <a:rPr lang="cs-CZ" dirty="0" smtClean="0"/>
              <a:t>eminář 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Pozn.: Ospravedlnění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007785"/>
          </a:xfrm>
        </p:spPr>
        <p:txBody>
          <a:bodyPr>
            <a:normAutofit/>
          </a:bodyPr>
          <a:lstStyle/>
          <a:p>
            <a:r>
              <a:rPr lang="cs-CZ" dirty="0" smtClean="0"/>
              <a:t>Nerelevantní</a:t>
            </a:r>
          </a:p>
          <a:p>
            <a:pPr lvl="1"/>
            <a:r>
              <a:rPr lang="cs-CZ" dirty="0" smtClean="0"/>
              <a:t>Zabývám se tím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Zajímá mě to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Chtěl(a) bych vědět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Aktuální téma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Relevantní pro ČR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11960" y="1589566"/>
            <a:ext cx="4932040" cy="5268434"/>
          </a:xfrm>
        </p:spPr>
        <p:txBody>
          <a:bodyPr>
            <a:normAutofit/>
          </a:bodyPr>
          <a:lstStyle/>
          <a:p>
            <a:r>
              <a:rPr lang="cs-CZ" dirty="0" smtClean="0"/>
              <a:t>Relevantní</a:t>
            </a:r>
          </a:p>
          <a:p>
            <a:pPr lvl="1"/>
            <a:r>
              <a:rPr lang="cs-CZ" dirty="0" smtClean="0"/>
              <a:t>Je to relevantní výzkumné pole – viz Zdroj (Rok).</a:t>
            </a:r>
          </a:p>
          <a:p>
            <a:pPr lvl="1"/>
            <a:r>
              <a:rPr lang="cs-CZ" dirty="0" smtClean="0"/>
              <a:t>Je to zajímavé, protože…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Proč (bych to chtěl vědět)?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 čem je aktuální? Proč?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Jak? Pozor na „</a:t>
            </a:r>
            <a:r>
              <a:rPr lang="cs-CZ" dirty="0" err="1" smtClean="0"/>
              <a:t>čechocentrismus</a:t>
            </a:r>
            <a:r>
              <a:rPr lang="cs-CZ" dirty="0" smtClean="0"/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Pozn.: Postupná specifikace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612775" y="1340768"/>
          <a:ext cx="3815209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Zástupný symbol pro obsah 6"/>
          <p:cNvGraphicFramePr>
            <a:graphicFrameLocks/>
          </p:cNvGraphicFramePr>
          <p:nvPr/>
        </p:nvGraphicFramePr>
        <p:xfrm>
          <a:off x="4572000" y="1340768"/>
          <a:ext cx="3815209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Summa</a:t>
            </a:r>
            <a:r>
              <a:rPr lang="cs-CZ" dirty="0" smtClean="0"/>
              <a:t> </a:t>
            </a:r>
            <a:r>
              <a:rPr lang="cs-CZ" dirty="0" err="1" smtClean="0"/>
              <a:t>summarum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Explicitně napište co je cílem</a:t>
            </a:r>
          </a:p>
          <a:p>
            <a:r>
              <a:rPr lang="cs-CZ" dirty="0" smtClean="0"/>
              <a:t>Vyberte si jeden cíl! (10 NS) (pozor na jeho opakování v textu, aby se nelišilo)</a:t>
            </a:r>
          </a:p>
          <a:p>
            <a:r>
              <a:rPr lang="cs-CZ" dirty="0" smtClean="0"/>
              <a:t>Jasně zaměřte nejen tematicky, ale i analyticky </a:t>
            </a:r>
          </a:p>
          <a:p>
            <a:pPr lvl="1"/>
            <a:r>
              <a:rPr lang="cs-CZ" dirty="0" smtClean="0"/>
              <a:t>Co bude mojí jednotkou analýzy?</a:t>
            </a:r>
          </a:p>
          <a:p>
            <a:r>
              <a:rPr lang="cs-CZ" dirty="0" smtClean="0"/>
              <a:t>Explicitně napište výzkumnou otázku</a:t>
            </a:r>
          </a:p>
          <a:p>
            <a:pPr lvl="1"/>
            <a:r>
              <a:rPr lang="cs-CZ" dirty="0" smtClean="0"/>
              <a:t>Nechť výzkumná otázka odpovídá cílu práce</a:t>
            </a:r>
          </a:p>
          <a:p>
            <a:r>
              <a:rPr lang="cs-CZ" dirty="0" smtClean="0"/>
              <a:t>V první řadě si najděte teoretické pozadí, na němž budete stavět analýzu -</a:t>
            </a:r>
            <a:r>
              <a:rPr lang="en-US" dirty="0" smtClean="0"/>
              <a:t>&gt;</a:t>
            </a:r>
            <a:r>
              <a:rPr lang="cs-CZ" dirty="0" smtClean="0"/>
              <a:t> její absence způsobí chaotický popis a nenaplnění cíle práce</a:t>
            </a:r>
          </a:p>
          <a:p>
            <a:r>
              <a:rPr lang="cs-CZ" dirty="0" smtClean="0"/>
              <a:t>Pozor na citační normu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Téma a vymezení cíle práce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Výzkumná otázka (VŽDY!!!) – jasně formulovaná na základě cílů práce (viz dále)</a:t>
            </a:r>
          </a:p>
          <a:p>
            <a:pPr lvl="1">
              <a:defRPr/>
            </a:pPr>
            <a:r>
              <a:rPr lang="cs-CZ" sz="4000" dirty="0"/>
              <a:t>Pozor na příliš otevřené otázky! – čtenáři musí být zřejmé, že jste je následně zodpověděli!</a:t>
            </a:r>
          </a:p>
          <a:p>
            <a:pPr lvl="1">
              <a:defRPr/>
            </a:pPr>
            <a:r>
              <a:rPr lang="cs-CZ" sz="4000" dirty="0"/>
              <a:t>Ospravedlnění tématu (proč se tomu věnuji)</a:t>
            </a:r>
          </a:p>
          <a:p>
            <a:pPr lvl="2">
              <a:defRPr/>
            </a:pPr>
            <a:r>
              <a:rPr lang="cs-CZ" sz="3600" dirty="0"/>
              <a:t>Ospravedlnění jako „Málo prozkoumaná“, „mám zájem o toto téma“ a „je „in““ jsou nedostatečná pro výzkum!!! 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Časové, obsahové, geografické vymezení tématu</a:t>
            </a:r>
          </a:p>
          <a:p>
            <a:pPr lvl="1">
              <a:defRPr/>
            </a:pPr>
            <a:r>
              <a:rPr lang="cs-CZ" sz="3800" dirty="0"/>
              <a:t>Logicky především ve vztahu k tématu a ospravedlnění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Obhajoba použité </a:t>
            </a:r>
            <a:r>
              <a:rPr lang="cs-CZ" sz="4400" dirty="0" smtClean="0"/>
              <a:t>metody/dat </a:t>
            </a:r>
            <a:r>
              <a:rPr lang="cs-CZ" sz="4400" dirty="0"/>
              <a:t>(někdy samostatná kapitola)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Stav zpracování v odborné literatuře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Analýza použitých pramenů a literatury (někdy v kapitole data)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cs-CZ" sz="4400" dirty="0"/>
              <a:t>Vysvětlení členění (struktury) práce (logicky provázat)</a:t>
            </a:r>
          </a:p>
          <a:p>
            <a:pPr>
              <a:buSzPct val="100000"/>
              <a:buFont typeface="Arial" pitchFamily="34" charset="0"/>
              <a:buChar char="–"/>
              <a:defRPr/>
            </a:pPr>
            <a:r>
              <a:rPr lang="cs-CZ" sz="4000" dirty="0"/>
              <a:t>Rozsah – cca 10 % práce</a:t>
            </a:r>
          </a:p>
          <a:p>
            <a:pPr>
              <a:buSzPct val="100000"/>
              <a:buFont typeface="Arial" pitchFamily="34" charset="0"/>
              <a:buChar char="–"/>
              <a:defRPr/>
            </a:pPr>
            <a:r>
              <a:rPr lang="cs-CZ" sz="4000" dirty="0"/>
              <a:t>Pozor na slovíčkaření – přesnost!!! Případně dodefinovat…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Staří, noví, radikální: politický aktivismus v České republice očima teorie sociálních hnutí </a:t>
            </a:r>
            <a:r>
              <a:rPr lang="cs-CZ" sz="2200" dirty="0" smtClean="0"/>
              <a:t>(Císař, Navrátil, </a:t>
            </a:r>
            <a:r>
              <a:rPr lang="cs-CZ" sz="2200" dirty="0" err="1" smtClean="0"/>
              <a:t>Vráblíková</a:t>
            </a:r>
            <a:r>
              <a:rPr lang="cs-CZ" sz="2200" dirty="0" smtClean="0"/>
              <a:t> 2011)</a:t>
            </a:r>
            <a:endParaRPr lang="cs-CZ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972" y="1633178"/>
            <a:ext cx="6632791" cy="3668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092280" y="306896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Téma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20272" y="4293096"/>
            <a:ext cx="212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Jeho vhodná/nutná konkretizace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475656" y="2060848"/>
            <a:ext cx="1728192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211960" y="3140968"/>
            <a:ext cx="2592288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51520" y="3356992"/>
            <a:ext cx="6552728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51520" y="3573016"/>
            <a:ext cx="3456384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948264" y="3140968"/>
            <a:ext cx="1944216" cy="288032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51520" y="3789040"/>
            <a:ext cx="6552728" cy="432048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51520" y="4437112"/>
            <a:ext cx="6552728" cy="432048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51520" y="4869160"/>
            <a:ext cx="4536504" cy="216024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948264" y="4293096"/>
            <a:ext cx="1944216" cy="648072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51520" y="4221088"/>
            <a:ext cx="3528392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4221088"/>
            <a:ext cx="3024336" cy="216024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1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Staří, noví, radikální: politický aktivismus v České republice očima teorie sociálních hnutí </a:t>
            </a:r>
            <a:r>
              <a:rPr lang="cs-CZ" sz="2200" dirty="0" smtClean="0"/>
              <a:t>(Císař, Navrátil, </a:t>
            </a:r>
            <a:r>
              <a:rPr lang="cs-CZ" sz="2200" dirty="0" err="1" smtClean="0"/>
              <a:t>Vráblíková</a:t>
            </a:r>
            <a:r>
              <a:rPr lang="cs-CZ" sz="2200" dirty="0" smtClean="0"/>
              <a:t> 2011)</a:t>
            </a:r>
            <a:endParaRPr lang="cs-CZ" sz="2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6711341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948264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Výzkumná otázka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20272" y="3212976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Specifikace otázky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20272" y="4437112"/>
            <a:ext cx="212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Ospravedlnění otázky/výzkumu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8264" y="2492897"/>
            <a:ext cx="219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Časové, geografické vymezení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948264" y="530120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Stav zpracování v odborné literatuře...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627784" y="2060848"/>
            <a:ext cx="4176464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51520" y="2276872"/>
            <a:ext cx="6552728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51520" y="2492896"/>
            <a:ext cx="3744416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948264" y="2060848"/>
            <a:ext cx="2016224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995936" y="2492896"/>
            <a:ext cx="2808312" cy="216024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51520" y="2708920"/>
            <a:ext cx="6552728" cy="432048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51520" y="3140968"/>
            <a:ext cx="6552728" cy="648072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51520" y="3789040"/>
            <a:ext cx="4752528" cy="216024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948264" y="3284984"/>
            <a:ext cx="2016224" cy="216024"/>
          </a:xfrm>
          <a:prstGeom prst="rect">
            <a:avLst/>
          </a:prstGeom>
          <a:solidFill>
            <a:srgbClr val="0070C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83568" y="2492896"/>
            <a:ext cx="3312368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411760" y="2276872"/>
            <a:ext cx="1368152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948264" y="2492896"/>
            <a:ext cx="2016224" cy="648072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83568" y="4437112"/>
            <a:ext cx="6120680" cy="216024"/>
          </a:xfrm>
          <a:prstGeom prst="rect">
            <a:avLst/>
          </a:prstGeom>
          <a:solidFill>
            <a:schemeClr val="accent4">
              <a:lumMod val="75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948264" y="4437112"/>
            <a:ext cx="2007840" cy="567680"/>
          </a:xfrm>
          <a:prstGeom prst="rect">
            <a:avLst/>
          </a:prstGeom>
          <a:solidFill>
            <a:schemeClr val="accent4">
              <a:lumMod val="75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251520" y="4653136"/>
            <a:ext cx="6552728" cy="216024"/>
          </a:xfrm>
          <a:prstGeom prst="rect">
            <a:avLst/>
          </a:prstGeom>
          <a:solidFill>
            <a:schemeClr val="accent4">
              <a:lumMod val="75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251520" y="4869160"/>
            <a:ext cx="3960440" cy="216024"/>
          </a:xfrm>
          <a:prstGeom prst="rect">
            <a:avLst/>
          </a:prstGeom>
          <a:solidFill>
            <a:schemeClr val="accent4">
              <a:lumMod val="75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51520" y="5085184"/>
            <a:ext cx="6552728" cy="864096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251520" y="5949280"/>
            <a:ext cx="1584176" cy="216024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012160" y="4869160"/>
            <a:ext cx="792088" cy="216024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6948264" y="5373216"/>
            <a:ext cx="2016224" cy="576064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Staří, noví, radikální: politický aktivismus v České republice očima teorie sociálních hnutí</a:t>
            </a:r>
            <a:r>
              <a:rPr lang="cs-CZ" sz="2200" dirty="0" smtClean="0"/>
              <a:t> (Císař, Navrátil, </a:t>
            </a:r>
            <a:r>
              <a:rPr lang="cs-CZ" sz="2200" dirty="0" err="1" smtClean="0"/>
              <a:t>Vráblíková</a:t>
            </a:r>
            <a:r>
              <a:rPr lang="cs-CZ" sz="2200" dirty="0" smtClean="0"/>
              <a:t> 2011)</a:t>
            </a:r>
            <a:endParaRPr lang="cs-CZ" sz="22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5756918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660232" y="1628800"/>
            <a:ext cx="2051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Stav zpracování v odborné literatuře</a:t>
            </a:r>
            <a:endParaRPr lang="cs-CZ" dirty="0"/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Analýza literatury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660232" y="4653136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Vymezení této studie vůči dosavadnímu zpracování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660232" y="6211669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Přínos / ospravedlnění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23528" y="1628800"/>
            <a:ext cx="5760640" cy="5229200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660232" y="1628800"/>
            <a:ext cx="1944216" cy="1296144"/>
          </a:xfrm>
          <a:prstGeom prst="rect">
            <a:avLst/>
          </a:prstGeom>
          <a:solidFill>
            <a:srgbClr val="7030A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83568" y="4797152"/>
            <a:ext cx="5400600" cy="216024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23528" y="5013176"/>
            <a:ext cx="5760640" cy="144016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23528" y="5157192"/>
            <a:ext cx="2160240" cy="216024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660232" y="4653136"/>
            <a:ext cx="2016224" cy="100811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660232" y="6137920"/>
            <a:ext cx="2016224" cy="720080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23528" y="6453336"/>
            <a:ext cx="5760640" cy="40466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5580112" y="6237312"/>
            <a:ext cx="512440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5566</TotalTime>
  <Words>574</Words>
  <Application>Microsoft Office PowerPoint</Application>
  <PresentationFormat>Předvádění na obrazovce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Seminář 3 – Téma a úvod odborného textu</vt:lpstr>
      <vt:lpstr>Obsah</vt:lpstr>
      <vt:lpstr>Pozn.: Ospravedlnění</vt:lpstr>
      <vt:lpstr>Pozn.: Postupná specifikace</vt:lpstr>
      <vt:lpstr>Summa summarum</vt:lpstr>
      <vt:lpstr>Úvod</vt:lpstr>
      <vt:lpstr>Staří, noví, radikální: politický aktivismus v České republice očima teorie sociálních hnutí (Císař, Navrátil, Vráblíková 2011)</vt:lpstr>
      <vt:lpstr>Staří, noví, radikální: politický aktivismus v České republice očima teorie sociálních hnutí (Císař, Navrátil, Vráblíková 2011)</vt:lpstr>
      <vt:lpstr>Staří, noví, radikální: politický aktivismus v České republice očima teorie sociálních hnutí (Císař, Navrátil, Vráblíková 2011)</vt:lpstr>
      <vt:lpstr>Staří, noví, radikální: politický aktivismus v České republice očima teorie sociálních hnutí (Císař, Navrátil, Vráblíková 2011)</vt:lpstr>
      <vt:lpstr>Staří, noví, radikální: politický aktivismus v České republice očima teorie sociálních hnutí (Císař, Navrátil, Vráblíková 2011)</vt:lpstr>
      <vt:lpstr>Staří, noví, radikální: politický aktivismus v České republice očima teorie sociálních hnutí (Císař, Navrátil, Vráblíková 2011)</vt:lpstr>
      <vt:lpstr>Úkol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1 – Úvod do problematiky psaní odborného textu</dc:title>
  <dc:creator>eXample2</dc:creator>
  <cp:lastModifiedBy>eXample2</cp:lastModifiedBy>
  <cp:revision>89</cp:revision>
  <dcterms:created xsi:type="dcterms:W3CDTF">2014-10-17T07:23:57Z</dcterms:created>
  <dcterms:modified xsi:type="dcterms:W3CDTF">2016-11-01T13:07:38Z</dcterms:modified>
</cp:coreProperties>
</file>