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3"/>
  </p:notesMasterIdLst>
  <p:handoutMasterIdLst>
    <p:handoutMasterId r:id="rId94"/>
  </p:handoutMasterIdLst>
  <p:sldIdLst>
    <p:sldId id="348" r:id="rId2"/>
    <p:sldId id="349" r:id="rId3"/>
    <p:sldId id="350" r:id="rId4"/>
    <p:sldId id="351" r:id="rId5"/>
    <p:sldId id="352" r:id="rId6"/>
    <p:sldId id="354" r:id="rId7"/>
    <p:sldId id="355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80" r:id="rId30"/>
    <p:sldId id="381" r:id="rId31"/>
    <p:sldId id="398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257" r:id="rId43"/>
    <p:sldId id="286" r:id="rId44"/>
    <p:sldId id="323" r:id="rId45"/>
    <p:sldId id="274" r:id="rId46"/>
    <p:sldId id="283" r:id="rId47"/>
    <p:sldId id="287" r:id="rId48"/>
    <p:sldId id="288" r:id="rId49"/>
    <p:sldId id="284" r:id="rId50"/>
    <p:sldId id="275" r:id="rId51"/>
    <p:sldId id="276" r:id="rId52"/>
    <p:sldId id="327" r:id="rId53"/>
    <p:sldId id="277" r:id="rId54"/>
    <p:sldId id="328" r:id="rId55"/>
    <p:sldId id="329" r:id="rId56"/>
    <p:sldId id="278" r:id="rId57"/>
    <p:sldId id="279" r:id="rId58"/>
    <p:sldId id="280" r:id="rId59"/>
    <p:sldId id="338" r:id="rId60"/>
    <p:sldId id="339" r:id="rId61"/>
    <p:sldId id="281" r:id="rId62"/>
    <p:sldId id="344" r:id="rId63"/>
    <p:sldId id="341" r:id="rId64"/>
    <p:sldId id="282" r:id="rId65"/>
    <p:sldId id="334" r:id="rId66"/>
    <p:sldId id="326" r:id="rId67"/>
    <p:sldId id="335" r:id="rId68"/>
    <p:sldId id="290" r:id="rId69"/>
    <p:sldId id="342" r:id="rId70"/>
    <p:sldId id="343" r:id="rId71"/>
    <p:sldId id="289" r:id="rId72"/>
    <p:sldId id="330" r:id="rId73"/>
    <p:sldId id="331" r:id="rId74"/>
    <p:sldId id="322" r:id="rId75"/>
    <p:sldId id="346" r:id="rId76"/>
    <p:sldId id="347" r:id="rId77"/>
    <p:sldId id="324" r:id="rId78"/>
    <p:sldId id="321" r:id="rId79"/>
    <p:sldId id="291" r:id="rId80"/>
    <p:sldId id="325" r:id="rId81"/>
    <p:sldId id="268" r:id="rId82"/>
    <p:sldId id="270" r:id="rId83"/>
    <p:sldId id="269" r:id="rId84"/>
    <p:sldId id="260" r:id="rId85"/>
    <p:sldId id="267" r:id="rId86"/>
    <p:sldId id="272" r:id="rId87"/>
    <p:sldId id="259" r:id="rId88"/>
    <p:sldId id="264" r:id="rId89"/>
    <p:sldId id="265" r:id="rId90"/>
    <p:sldId id="262" r:id="rId91"/>
    <p:sldId id="271" r:id="rId9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33" autoAdjust="0"/>
  </p:normalViewPr>
  <p:slideViewPr>
    <p:cSldViewPr>
      <p:cViewPr>
        <p:scale>
          <a:sx n="91" d="100"/>
          <a:sy n="91" d="100"/>
        </p:scale>
        <p:origin x="-22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4E118-F48F-4F56-AA2C-89E5687A287C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381D2-12F7-438D-B2A5-E7EED14DA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12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69AA-0764-4439-868D-DBD428C703D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3027-D5D5-46EF-BC13-852983E539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3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Státní podnik zřízený podle zákona č. 77/1997 Sb., o státním podniku, jehož hlavním předmětem podnikání je správa a provoz mezinárodního letiště, není veřejnou institucí ve smyslu § 2 odst. 1 zákona č. 106/1999 Sb., o svobodném přístupu k informacím, povinnou k poskytování informací vztahujících se k její působnosti.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3027-D5D5-46EF-BC13-852983E5397B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zápis o průběhu zasedání zastupitelstva musí být vyhotoven do 10 dnů po skončení zasedání a musí být k dispozici na obecním úřadě k nahlédnutí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3027-D5D5-46EF-BC13-852983E5397B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18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samostatná</a:t>
            </a:r>
            <a:r>
              <a:rPr lang="cs-CZ" baseline="0" dirty="0" smtClean="0"/>
              <a:t> působnost – vlastní pravidla pro vyřizování petic</a:t>
            </a:r>
          </a:p>
          <a:p>
            <a:r>
              <a:rPr lang="cs-CZ" baseline="0" dirty="0" smtClean="0"/>
              <a:t>přenesená působnost – podle zákona o peticích 89/1990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3027-D5D5-46EF-BC13-852983E5397B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93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Informaci vyvěsí na úřední desce obecního úřadu alespoň 7 dní před zasedáním zastupitelstva obce; kromě toho může informaci uveřejnit způsobem v místě obvyklým.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Pokud obec záměr nezveřejní, je právní úkon od počátku neplatný. Nejvyšší soud ve svém rozsudku ze dne 25.2.2009, </a:t>
            </a:r>
            <a:r>
              <a:rPr lang="cs-CZ" dirty="0" err="1" smtClean="0"/>
              <a:t>sp</a:t>
            </a:r>
            <a:r>
              <a:rPr lang="cs-CZ" dirty="0" smtClean="0"/>
              <a:t>. zn. 28 </a:t>
            </a:r>
            <a:r>
              <a:rPr lang="cs-CZ" dirty="0" err="1" smtClean="0"/>
              <a:t>Cdo</a:t>
            </a:r>
            <a:r>
              <a:rPr lang="cs-CZ" dirty="0" smtClean="0"/>
              <a:t> 4813/2007, uvedl, že legitimovaným k podání žaloby ohledně (ne)platnosti o převodu nemovitosti z majetku obce mohou být pouze osoby, do jejichž právních poměrů by se určení neplatnosti smlouvy mohlo promítnout, nikoliv každý občan obce. Aktivní legitimace tak bude v daném případě svědčit neúspěšnému účastníkovi nabídkového řízení. Aktivní legitimaci k vedení takového řízení bude mít rovněž státní zastupitelství (§ 42 zákona o státním zastupitelství).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3027-D5D5-46EF-BC13-852983E5397B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4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Ten uvedl, že je třeba respektovat skutečnost, že členové zastupitelstev ve větších a středně velkých městech budou často muset být seznámeni s některými složitějšími body plánovaného programu. Na úvaze představitelů města nechal Nejvyšší správní soud to, zda by veřejnost měla být informována alespoň o tom, že se podobná neformální setkávání zastupitelů konají.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Osoba oprávněná vystoupit tedy nemůže vystoupit v libovolném čase a hovořit libovolnou dobu.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Osoba, která chce vystoupit, však musí mít právo vyjádřit se k projednávaným bodům před hlasováním o nich, jinak by toto právo postrádalo smysl.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Právo vyjadřovat stanoviska na zasedání zastupitelstva obce k projednávaným věcem je zachováno i v situaci, že by jednací řád zastupitelstva obce nebyl vydán (byť zastupitelstvo obce má povinnost jednací řád vydat) či by vydán byl, ale uvedené oprávnění nikterak nekonkretizoval.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Uvedeným závěrům přisvědčuje i judikatura. Krajský soud v Ústí nad Labem v rozsudku ze dne 3.5.2007, </a:t>
            </a:r>
            <a:r>
              <a:rPr lang="cs-CZ" dirty="0" err="1" smtClean="0"/>
              <a:t>sp</a:t>
            </a:r>
            <a:r>
              <a:rPr lang="cs-CZ" dirty="0" smtClean="0"/>
              <a:t>. zn. 15 Ca 196/2006,14) vyšel z toho, že bylo-li zákonem přiznáno vymezenému okruhu osob právo vyjadřovat se k projednávaným věcem na zasedáních zastupitelstev, je vyloučené, aby v jednacím řádu byla taková práva omezena. Není tak možné vyhradit prostor k projednávaným věcem na samotný začátek zasedání, neboť to znemožňuje vyjádřit se k aktuálně projednávaným věcem. Důležité ale je, že stanovisko osoby, která se chce vyjádřit, musí mít nějakou věcnou souvztažnost k aktuálně projednávanému bodu programu zasedání. Jestliže řečník nebude hovořit na zasedání dotyčného zastupitelstva k právě projednávané věci, slovo mu bude odňato. Podobně Krajský soud v Ústí nad Labem ve svém usnesení ze dne 29.5.2006, </a:t>
            </a:r>
            <a:r>
              <a:rPr lang="cs-CZ" dirty="0" err="1" smtClean="0"/>
              <a:t>sp</a:t>
            </a:r>
            <a:r>
              <a:rPr lang="cs-CZ" dirty="0" smtClean="0"/>
              <a:t>. zn. 15 Ca 164/2005,15) uvedl, že právo vyjadřovat se ke všem projednávaným věcem na zasedání zastupitelstva se vztahuje i na vyjádření k programu zasedání zastupitelstva, a to ještě před jeho schválením.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3027-D5D5-46EF-BC13-852983E5397B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9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3027-D5D5-46EF-BC13-852983E5397B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79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DCA679-D645-4A6D-BE7B-76CFD71ACCA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B6C983-3D30-41C8-942A-C39CACDFD7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Urady/Cesky-urad-zememericky-a-katastralni/O-uradu/Informace-povinne-zverejnovane/Informace-zverejnovane-povinne-podle-zakona.aspx" TargetMode="External"/><Relationship Id="rId2" Type="http://schemas.openxmlformats.org/officeDocument/2006/relationships/hyperlink" Target="http://www.ochrance.cz/kancelar-vop/povinne-zverejnovane-informace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Kontrola ve veřejné sféře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David Vávra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14.  října 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3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 smtClean="0"/>
              <a:t>Věcná působnost – vymezena v zákonech (finanční úřady, katastrální úřady, úřady práce, ČOI, ČIŽP, OIP, ČŠI, SZPI, … )</a:t>
            </a:r>
          </a:p>
          <a:p>
            <a:pPr eaLnBrk="1" hangingPunct="1">
              <a:defRPr/>
            </a:pPr>
            <a:r>
              <a:rPr lang="cs-CZ" dirty="0" smtClean="0"/>
              <a:t>Územní působnost – u různých úřadů stanovena různě, rovněž stanovena v zákoně</a:t>
            </a:r>
          </a:p>
          <a:p>
            <a:pPr eaLnBrk="1" hangingPunct="1">
              <a:defRPr/>
            </a:pPr>
            <a:r>
              <a:rPr lang="cs-CZ" dirty="0" smtClean="0"/>
              <a:t>První/základní místní úroveň: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- okres – ČSSZ, soudy, státní zastupitelství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- kraj „</a:t>
            </a:r>
            <a:r>
              <a:rPr lang="cs-CZ" dirty="0" err="1" smtClean="0"/>
              <a:t>vz</a:t>
            </a:r>
            <a:r>
              <a:rPr lang="cs-CZ" dirty="0" smtClean="0"/>
              <a:t>. 2000“ – katastrální úřady, finanční úřady, ČŠI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- dva kraje „</a:t>
            </a:r>
            <a:r>
              <a:rPr lang="cs-CZ" dirty="0" err="1" smtClean="0"/>
              <a:t>vz</a:t>
            </a:r>
            <a:r>
              <a:rPr lang="cs-CZ" dirty="0" smtClean="0"/>
              <a:t>. 2000“ – SUIP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225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Nižší stupně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14936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7310438" cy="4899025"/>
          </a:xfrm>
        </p:spPr>
      </p:pic>
      <p:sp>
        <p:nvSpPr>
          <p:cNvPr id="23555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smtClean="0"/>
              <a:t>Územní uspořádání ČR </a:t>
            </a:r>
            <a:br>
              <a:rPr lang="cs-CZ" altLang="cs-CZ" sz="4000" smtClean="0"/>
            </a:br>
            <a:r>
              <a:rPr lang="cs-CZ" altLang="cs-CZ" sz="4000" smtClean="0"/>
              <a:t>„vzor 2000 “ </a:t>
            </a:r>
          </a:p>
        </p:txBody>
      </p:sp>
    </p:spTree>
    <p:extLst>
      <p:ext uri="{BB962C8B-B14F-4D97-AF65-F5344CB8AC3E}">
        <p14:creationId xmlns:p14="http://schemas.microsoft.com/office/powerpoint/2010/main" val="2531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1363" y="3300413"/>
            <a:ext cx="2581275" cy="1771650"/>
          </a:xfrm>
        </p:spPr>
      </p:pic>
      <p:sp>
        <p:nvSpPr>
          <p:cNvPr id="24579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smtClean="0"/>
              <a:t>Územní</a:t>
            </a:r>
            <a:r>
              <a:rPr lang="cs-CZ" altLang="cs-CZ" sz="4000" smtClean="0"/>
              <a:t> uspořádání ČR </a:t>
            </a:r>
            <a:br>
              <a:rPr lang="cs-CZ" altLang="cs-CZ" sz="4000" smtClean="0"/>
            </a:br>
            <a:r>
              <a:rPr lang="cs-CZ" altLang="cs-CZ" sz="4000" smtClean="0"/>
              <a:t>„vzor 1961“</a:t>
            </a:r>
          </a:p>
        </p:txBody>
      </p:sp>
      <p:pic>
        <p:nvPicPr>
          <p:cNvPr id="2458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007323" cy="41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663" y="2247900"/>
            <a:ext cx="6670675" cy="3878263"/>
          </a:xfrm>
        </p:spPr>
      </p:pic>
      <p:sp>
        <p:nvSpPr>
          <p:cNvPr id="2560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Hranice krajů a zemské hranice</a:t>
            </a:r>
          </a:p>
        </p:txBody>
      </p:sp>
    </p:spTree>
    <p:extLst>
      <p:ext uri="{BB962C8B-B14F-4D97-AF65-F5344CB8AC3E}">
        <p14:creationId xmlns:p14="http://schemas.microsoft.com/office/powerpoint/2010/main" val="27522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smtClean="0"/>
              <a:t>„Působnost“ katastrálních úřadů a úřadů ČSSZ v JmK</a:t>
            </a:r>
          </a:p>
        </p:txBody>
      </p:sp>
      <p:sp>
        <p:nvSpPr>
          <p:cNvPr id="26627" name="Zástupný symbol pro text 2"/>
          <p:cNvSpPr>
            <a:spLocks noGrp="1"/>
          </p:cNvSpPr>
          <p:nvPr>
            <p:ph type="body" idx="1"/>
          </p:nvPr>
        </p:nvSpPr>
        <p:spPr>
          <a:xfrm>
            <a:off x="1050925" y="2239963"/>
            <a:ext cx="3443288" cy="658812"/>
          </a:xfrm>
        </p:spPr>
        <p:txBody>
          <a:bodyPr/>
          <a:lstStyle/>
          <a:p>
            <a:r>
              <a:rPr lang="cs-CZ" altLang="cs-CZ" smtClean="0"/>
              <a:t>ČSSZ</a:t>
            </a:r>
          </a:p>
        </p:txBody>
      </p:sp>
      <p:sp>
        <p:nvSpPr>
          <p:cNvPr id="26628" name="Zástupný symbol pro obsah 3"/>
          <p:cNvSpPr>
            <a:spLocks noGrp="1"/>
          </p:cNvSpPr>
          <p:nvPr>
            <p:ph sz="half" idx="2"/>
          </p:nvPr>
        </p:nvSpPr>
        <p:spPr>
          <a:xfrm>
            <a:off x="688975" y="2947988"/>
            <a:ext cx="3803650" cy="3171825"/>
          </a:xfrm>
        </p:spPr>
        <p:txBody>
          <a:bodyPr/>
          <a:lstStyle/>
          <a:p>
            <a:r>
              <a:rPr lang="cs-CZ" altLang="cs-CZ" sz="1600" smtClean="0"/>
              <a:t>Blansko</a:t>
            </a:r>
          </a:p>
          <a:p>
            <a:r>
              <a:rPr lang="cs-CZ" altLang="cs-CZ" sz="1600" smtClean="0"/>
              <a:t>Brno(-město)</a:t>
            </a:r>
          </a:p>
          <a:p>
            <a:r>
              <a:rPr lang="cs-CZ" altLang="cs-CZ" sz="1600" smtClean="0"/>
              <a:t>Brno-venkov</a:t>
            </a:r>
          </a:p>
          <a:p>
            <a:r>
              <a:rPr lang="cs-CZ" altLang="cs-CZ" sz="1600" smtClean="0"/>
              <a:t>Břeclav</a:t>
            </a:r>
          </a:p>
          <a:p>
            <a:r>
              <a:rPr lang="cs-CZ" altLang="cs-CZ" sz="1600" smtClean="0"/>
              <a:t>Hodonín</a:t>
            </a:r>
          </a:p>
          <a:p>
            <a:r>
              <a:rPr lang="cs-CZ" altLang="cs-CZ" sz="1600" smtClean="0"/>
              <a:t>Vyškov </a:t>
            </a:r>
          </a:p>
          <a:p>
            <a:r>
              <a:rPr lang="cs-CZ" altLang="cs-CZ" sz="1600" smtClean="0"/>
              <a:t>Znojmo</a:t>
            </a:r>
          </a:p>
        </p:txBody>
      </p:sp>
      <p:sp>
        <p:nvSpPr>
          <p:cNvPr id="26629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02213" y="2239963"/>
            <a:ext cx="3448050" cy="658812"/>
          </a:xfrm>
        </p:spPr>
        <p:txBody>
          <a:bodyPr/>
          <a:lstStyle/>
          <a:p>
            <a:r>
              <a:rPr lang="cs-CZ" altLang="cs-CZ" smtClean="0"/>
              <a:t>Katastrální úřady</a:t>
            </a:r>
          </a:p>
        </p:txBody>
      </p:sp>
      <p:sp>
        <p:nvSpPr>
          <p:cNvPr id="26630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944813"/>
            <a:ext cx="3800475" cy="3171825"/>
          </a:xfrm>
        </p:spPr>
        <p:txBody>
          <a:bodyPr/>
          <a:lstStyle/>
          <a:p>
            <a:r>
              <a:rPr lang="cs-CZ" altLang="cs-CZ" sz="1600" smtClean="0"/>
              <a:t>Blansko</a:t>
            </a:r>
          </a:p>
          <a:p>
            <a:r>
              <a:rPr lang="cs-CZ" altLang="cs-CZ" sz="1600" smtClean="0">
                <a:solidFill>
                  <a:srgbClr val="00B050"/>
                </a:solidFill>
              </a:rPr>
              <a:t>Boskovice</a:t>
            </a:r>
          </a:p>
          <a:p>
            <a:r>
              <a:rPr lang="cs-CZ" altLang="cs-CZ" sz="1600" smtClean="0"/>
              <a:t>Brno-město</a:t>
            </a:r>
          </a:p>
          <a:p>
            <a:r>
              <a:rPr lang="cs-CZ" altLang="cs-CZ" sz="1600" smtClean="0"/>
              <a:t>Brno-venkov</a:t>
            </a:r>
          </a:p>
          <a:p>
            <a:r>
              <a:rPr lang="cs-CZ" altLang="cs-CZ" sz="1600" smtClean="0"/>
              <a:t>Břeclav</a:t>
            </a:r>
          </a:p>
          <a:p>
            <a:r>
              <a:rPr lang="cs-CZ" altLang="cs-CZ" sz="1600" smtClean="0"/>
              <a:t>Hodonín</a:t>
            </a:r>
          </a:p>
          <a:p>
            <a:r>
              <a:rPr lang="cs-CZ" altLang="cs-CZ" sz="1600" smtClean="0">
                <a:solidFill>
                  <a:srgbClr val="00B050"/>
                </a:solidFill>
              </a:rPr>
              <a:t>Hustopeče</a:t>
            </a:r>
          </a:p>
          <a:p>
            <a:r>
              <a:rPr lang="cs-CZ" altLang="cs-CZ" sz="1600" smtClean="0">
                <a:solidFill>
                  <a:srgbClr val="00B050"/>
                </a:solidFill>
              </a:rPr>
              <a:t>Kyjov</a:t>
            </a:r>
          </a:p>
          <a:p>
            <a:r>
              <a:rPr lang="cs-CZ" altLang="cs-CZ" sz="1600" smtClean="0">
                <a:solidFill>
                  <a:srgbClr val="00B050"/>
                </a:solidFill>
              </a:rPr>
              <a:t>Mikulov</a:t>
            </a:r>
          </a:p>
          <a:p>
            <a:r>
              <a:rPr lang="cs-CZ" altLang="cs-CZ" sz="1600" smtClean="0"/>
              <a:t>Vyškov</a:t>
            </a:r>
          </a:p>
          <a:p>
            <a:r>
              <a:rPr lang="cs-CZ" altLang="cs-CZ" sz="1600" smtClean="0"/>
              <a:t>Znojmo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17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smtClean="0"/>
              <a:t>„Působnost“ finančních úřadů a úřadů práce v JmK</a:t>
            </a:r>
          </a:p>
        </p:txBody>
      </p:sp>
      <p:sp>
        <p:nvSpPr>
          <p:cNvPr id="27651" name="Zástupný symbol pro text 2"/>
          <p:cNvSpPr>
            <a:spLocks noGrp="1"/>
          </p:cNvSpPr>
          <p:nvPr>
            <p:ph type="body" idx="1"/>
          </p:nvPr>
        </p:nvSpPr>
        <p:spPr>
          <a:xfrm>
            <a:off x="1403648" y="2204864"/>
            <a:ext cx="3082627" cy="443086"/>
          </a:xfrm>
        </p:spPr>
        <p:txBody>
          <a:bodyPr/>
          <a:lstStyle/>
          <a:p>
            <a:r>
              <a:rPr lang="cs-CZ" altLang="cs-CZ" dirty="0" smtClean="0"/>
              <a:t>Finanční úřady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568" y="2708920"/>
            <a:ext cx="3803650" cy="3411538"/>
          </a:xfrm>
        </p:spPr>
        <p:txBody>
          <a:bodyPr/>
          <a:lstStyle/>
          <a:p>
            <a:pPr>
              <a:defRPr/>
            </a:pPr>
            <a:r>
              <a:rPr lang="cs-CZ" sz="1200" dirty="0"/>
              <a:t>Brno I – IV</a:t>
            </a:r>
          </a:p>
          <a:p>
            <a:pPr>
              <a:defRPr/>
            </a:pPr>
            <a:r>
              <a:rPr lang="cs-CZ" sz="1200" dirty="0"/>
              <a:t>Brno-venkov</a:t>
            </a:r>
          </a:p>
          <a:p>
            <a:pPr>
              <a:defRPr/>
            </a:pPr>
            <a:r>
              <a:rPr lang="cs-CZ" sz="1200" dirty="0"/>
              <a:t>Blansko</a:t>
            </a:r>
          </a:p>
          <a:p>
            <a:pPr>
              <a:defRPr/>
            </a:pPr>
            <a:r>
              <a:rPr lang="cs-CZ" sz="1200" dirty="0">
                <a:solidFill>
                  <a:srgbClr val="00B050"/>
                </a:solidFill>
              </a:rPr>
              <a:t>Boskovice</a:t>
            </a:r>
          </a:p>
          <a:p>
            <a:pPr>
              <a:defRPr/>
            </a:pPr>
            <a:r>
              <a:rPr lang="cs-CZ" sz="1200" dirty="0"/>
              <a:t>Břeclav</a:t>
            </a:r>
          </a:p>
          <a:p>
            <a:pPr>
              <a:defRPr/>
            </a:pPr>
            <a:r>
              <a:rPr lang="cs-CZ" sz="1200" dirty="0"/>
              <a:t>Hodonín</a:t>
            </a:r>
          </a:p>
          <a:p>
            <a:pPr>
              <a:defRPr/>
            </a:pPr>
            <a:r>
              <a:rPr lang="cs-CZ" sz="1200" dirty="0">
                <a:solidFill>
                  <a:srgbClr val="00B050"/>
                </a:solidFill>
              </a:rPr>
              <a:t>Hustopeče</a:t>
            </a:r>
          </a:p>
          <a:p>
            <a:pPr>
              <a:defRPr/>
            </a:pPr>
            <a:r>
              <a:rPr lang="cs-CZ" sz="1200" dirty="0">
                <a:solidFill>
                  <a:srgbClr val="FF0000"/>
                </a:solidFill>
              </a:rPr>
              <a:t>Ivančice</a:t>
            </a:r>
          </a:p>
          <a:p>
            <a:pPr>
              <a:defRPr/>
            </a:pPr>
            <a:r>
              <a:rPr lang="cs-CZ" sz="1200" dirty="0">
                <a:solidFill>
                  <a:srgbClr val="00B050"/>
                </a:solidFill>
              </a:rPr>
              <a:t>Kyjov</a:t>
            </a:r>
          </a:p>
          <a:p>
            <a:pPr>
              <a:defRPr/>
            </a:pPr>
            <a:r>
              <a:rPr lang="cs-CZ" sz="1200" dirty="0">
                <a:solidFill>
                  <a:srgbClr val="FF0000"/>
                </a:solidFill>
              </a:rPr>
              <a:t>Tišnov</a:t>
            </a:r>
          </a:p>
          <a:p>
            <a:pPr>
              <a:defRPr/>
            </a:pPr>
            <a:r>
              <a:rPr lang="cs-CZ" sz="1200" dirty="0">
                <a:solidFill>
                  <a:srgbClr val="FF0000"/>
                </a:solidFill>
              </a:rPr>
              <a:t>Veselí nad Moravou</a:t>
            </a:r>
          </a:p>
          <a:p>
            <a:pPr>
              <a:defRPr/>
            </a:pPr>
            <a:r>
              <a:rPr lang="cs-CZ" sz="1200" dirty="0"/>
              <a:t>Vyškov</a:t>
            </a:r>
          </a:p>
          <a:p>
            <a:pPr>
              <a:defRPr/>
            </a:pPr>
            <a:r>
              <a:rPr lang="cs-CZ" sz="1200" dirty="0"/>
              <a:t>Znojmo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27653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76057" y="2204864"/>
            <a:ext cx="3302768" cy="443086"/>
          </a:xfrm>
        </p:spPr>
        <p:txBody>
          <a:bodyPr/>
          <a:lstStyle/>
          <a:p>
            <a:r>
              <a:rPr lang="cs-CZ" altLang="cs-CZ" smtClean="0"/>
              <a:t>Úřady práce</a:t>
            </a:r>
          </a:p>
        </p:txBody>
      </p:sp>
      <p:sp>
        <p:nvSpPr>
          <p:cNvPr id="27654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636838"/>
            <a:ext cx="3800475" cy="347980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1000" smtClean="0"/>
              <a:t>Brno-město</a:t>
            </a:r>
          </a:p>
          <a:p>
            <a:r>
              <a:rPr lang="cs-CZ" altLang="cs-CZ" sz="1000" smtClean="0"/>
              <a:t>Blansko</a:t>
            </a:r>
          </a:p>
          <a:p>
            <a:r>
              <a:rPr lang="cs-CZ" altLang="cs-CZ" sz="1000" smtClean="0">
                <a:solidFill>
                  <a:srgbClr val="00B050"/>
                </a:solidFill>
              </a:rPr>
              <a:t>Boskovice</a:t>
            </a:r>
          </a:p>
          <a:p>
            <a:r>
              <a:rPr lang="cs-CZ" altLang="cs-CZ" sz="1000" smtClean="0"/>
              <a:t>Břeclav</a:t>
            </a:r>
          </a:p>
          <a:p>
            <a:r>
              <a:rPr lang="cs-CZ" altLang="cs-CZ" sz="1000" smtClean="0">
                <a:solidFill>
                  <a:srgbClr val="0070C0"/>
                </a:solidFill>
              </a:rPr>
              <a:t>Bučovice</a:t>
            </a:r>
          </a:p>
          <a:p>
            <a:r>
              <a:rPr lang="cs-CZ" altLang="cs-CZ" sz="1000" smtClean="0"/>
              <a:t>Hodonín</a:t>
            </a:r>
          </a:p>
          <a:p>
            <a:r>
              <a:rPr lang="cs-CZ" altLang="cs-CZ" sz="1000" smtClean="0">
                <a:solidFill>
                  <a:srgbClr val="00B050"/>
                </a:solidFill>
              </a:rPr>
              <a:t>Hustopeče</a:t>
            </a:r>
          </a:p>
          <a:p>
            <a:r>
              <a:rPr lang="cs-CZ" altLang="cs-CZ" sz="1000" smtClean="0">
                <a:solidFill>
                  <a:srgbClr val="FF0000"/>
                </a:solidFill>
              </a:rPr>
              <a:t>Ivančice</a:t>
            </a:r>
          </a:p>
          <a:p>
            <a:r>
              <a:rPr lang="cs-CZ" altLang="cs-CZ" sz="1000" smtClean="0">
                <a:solidFill>
                  <a:srgbClr val="00B050"/>
                </a:solidFill>
              </a:rPr>
              <a:t>Kyjov</a:t>
            </a:r>
          </a:p>
          <a:p>
            <a:r>
              <a:rPr lang="cs-CZ" altLang="cs-CZ" sz="1000" smtClean="0"/>
              <a:t>Mikulov</a:t>
            </a:r>
          </a:p>
          <a:p>
            <a:r>
              <a:rPr lang="cs-CZ" altLang="cs-CZ" sz="1000" smtClean="0">
                <a:solidFill>
                  <a:srgbClr val="0070C0"/>
                </a:solidFill>
              </a:rPr>
              <a:t>Moravský Krumlov</a:t>
            </a:r>
          </a:p>
          <a:p>
            <a:r>
              <a:rPr lang="cs-CZ" altLang="cs-CZ" sz="1000" smtClean="0">
                <a:solidFill>
                  <a:srgbClr val="0070C0"/>
                </a:solidFill>
              </a:rPr>
              <a:t>Pohořelice</a:t>
            </a:r>
          </a:p>
          <a:p>
            <a:r>
              <a:rPr lang="cs-CZ" altLang="cs-CZ" sz="1000" smtClean="0">
                <a:solidFill>
                  <a:srgbClr val="0070C0"/>
                </a:solidFill>
              </a:rPr>
              <a:t>Rosice</a:t>
            </a:r>
          </a:p>
          <a:p>
            <a:r>
              <a:rPr lang="cs-CZ" altLang="cs-CZ" sz="1000" smtClean="0">
                <a:solidFill>
                  <a:srgbClr val="0070C0"/>
                </a:solidFill>
              </a:rPr>
              <a:t>Slavkov u Brna</a:t>
            </a:r>
          </a:p>
          <a:p>
            <a:r>
              <a:rPr lang="cs-CZ" altLang="cs-CZ" sz="1000" smtClean="0">
                <a:solidFill>
                  <a:srgbClr val="0070C0"/>
                </a:solidFill>
              </a:rPr>
              <a:t>Šlapanice a Kuřim</a:t>
            </a:r>
          </a:p>
          <a:p>
            <a:r>
              <a:rPr lang="cs-CZ" altLang="cs-CZ" sz="1000" smtClean="0">
                <a:solidFill>
                  <a:srgbClr val="FF0000"/>
                </a:solidFill>
              </a:rPr>
              <a:t>Tišnov</a:t>
            </a:r>
          </a:p>
          <a:p>
            <a:r>
              <a:rPr lang="cs-CZ" altLang="cs-CZ" sz="1000" smtClean="0">
                <a:solidFill>
                  <a:srgbClr val="FF0000"/>
                </a:solidFill>
              </a:rPr>
              <a:t>Veselí nad Moravou</a:t>
            </a:r>
          </a:p>
          <a:p>
            <a:r>
              <a:rPr lang="cs-CZ" altLang="cs-CZ" sz="1000" smtClean="0"/>
              <a:t>Vyškov</a:t>
            </a:r>
          </a:p>
          <a:p>
            <a:r>
              <a:rPr lang="cs-CZ" altLang="cs-CZ" sz="1000" smtClean="0"/>
              <a:t>Znojmo</a:t>
            </a:r>
          </a:p>
          <a:p>
            <a:r>
              <a:rPr lang="cs-CZ" altLang="cs-CZ" sz="1000" smtClean="0">
                <a:solidFill>
                  <a:srgbClr val="0070C0"/>
                </a:solidFill>
              </a:rPr>
              <a:t>Židlochovice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903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Smíšený model územní veřejné správy</a:t>
            </a:r>
          </a:p>
          <a:p>
            <a:pPr eaLnBrk="1" hangingPunct="1">
              <a:defRPr/>
            </a:pPr>
            <a:r>
              <a:rPr lang="cs-CZ" dirty="0" smtClean="0"/>
              <a:t>Současný model funguje od roku 2003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- krajské úřady a 3 druhy obecních úřadů</a:t>
            </a:r>
          </a:p>
          <a:p>
            <a:pPr eaLnBrk="1" hangingPunct="1">
              <a:defRPr/>
            </a:pPr>
            <a:r>
              <a:rPr lang="cs-CZ" dirty="0" smtClean="0"/>
              <a:t>Samostatná a přenesená působnost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Obce a kraje a výkon státní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/>
              <a:t>Společný výkon územní samosprávy a územní státní správy územními samosprávnými korporacemi (v ČR obce a kraje)</a:t>
            </a:r>
          </a:p>
          <a:p>
            <a:pPr>
              <a:defRPr/>
            </a:pPr>
            <a:r>
              <a:rPr lang="cs-CZ" b="1" dirty="0" smtClean="0"/>
              <a:t>Samostatná působnost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- samostatné spravování vlastních záležitostí (typicky správa majetku)</a:t>
            </a:r>
          </a:p>
          <a:p>
            <a:pPr>
              <a:defRPr/>
            </a:pPr>
            <a:r>
              <a:rPr lang="cs-CZ" b="1" dirty="0" smtClean="0"/>
              <a:t>Přenesená působnost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výkon státní správy, kterou stát </a:t>
            </a:r>
            <a:r>
              <a:rPr lang="cs-CZ" i="1" dirty="0" smtClean="0"/>
              <a:t>přenesl</a:t>
            </a:r>
            <a:r>
              <a:rPr lang="cs-CZ" dirty="0" smtClean="0"/>
              <a:t> na obce</a:t>
            </a:r>
          </a:p>
          <a:p>
            <a:pPr>
              <a:defRPr/>
            </a:pPr>
            <a:r>
              <a:rPr lang="cs-CZ" dirty="0" smtClean="0"/>
              <a:t>Cílem decentralizace a dekoncentrace výkonu státní správy</a:t>
            </a:r>
          </a:p>
        </p:txBody>
      </p:sp>
      <p:sp>
        <p:nvSpPr>
          <p:cNvPr id="296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Smíšený model</a:t>
            </a:r>
          </a:p>
        </p:txBody>
      </p:sp>
    </p:spTree>
    <p:extLst>
      <p:ext uri="{BB962C8B-B14F-4D97-AF65-F5344CB8AC3E}">
        <p14:creationId xmlns:p14="http://schemas.microsoft.com/office/powerpoint/2010/main" val="32976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„Vše pod jednou střechou“ </a:t>
            </a:r>
          </a:p>
          <a:p>
            <a:pPr marL="45720" indent="0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– možnost koordinace</a:t>
            </a:r>
          </a:p>
          <a:p>
            <a:pPr>
              <a:defRPr/>
            </a:pPr>
            <a:r>
              <a:rPr lang="cs-CZ" dirty="0" smtClean="0"/>
              <a:t>Odstupňovaná velikost správních obvodů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	- jinak velký obvod je třeba pro stavební úřad a 		jinak pro matriční úřad</a:t>
            </a:r>
          </a:p>
          <a:p>
            <a:pPr>
              <a:defRPr/>
            </a:pPr>
            <a:r>
              <a:rPr lang="cs-CZ" dirty="0" smtClean="0"/>
              <a:t>Blízkost státní správy občanům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- v minulosti 76 okresů + 10 obvodů v Praze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- dnes 205 „malých“ okresů (trojkové obce)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56525" cy="1054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Deklarované výhody smíšeného modelu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Velký počet malých obcí – kvalita x kvantita</a:t>
            </a:r>
          </a:p>
          <a:p>
            <a:pPr>
              <a:defRPr/>
            </a:pPr>
            <a:r>
              <a:rPr lang="cs-CZ" dirty="0" smtClean="0"/>
              <a:t>Kategorizace obcí a jejich obecních úřadů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u="sng" dirty="0" smtClean="0"/>
              <a:t>obecní úřad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		Silniční správní úřad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	- </a:t>
            </a:r>
            <a:r>
              <a:rPr lang="cs-CZ" u="sng" dirty="0" smtClean="0"/>
              <a:t>pověřený obecní úřad</a:t>
            </a:r>
            <a:r>
              <a:rPr lang="cs-CZ" dirty="0" smtClean="0"/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	Matriky, Stavební úřady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	- </a:t>
            </a:r>
            <a:r>
              <a:rPr lang="cs-CZ" u="sng" dirty="0"/>
              <a:t>obecní úřad s rozšířenou působností </a:t>
            </a: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		Vše zmíněné + živnostenský úřad, vodoprávní, …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3174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Organizační aspekty</a:t>
            </a:r>
          </a:p>
        </p:txBody>
      </p:sp>
    </p:spTree>
    <p:extLst>
      <p:ext uri="{BB962C8B-B14F-4D97-AF65-F5344CB8AC3E}">
        <p14:creationId xmlns:p14="http://schemas.microsoft.com/office/powerpoint/2010/main" val="23655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Státní správa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	- stát, obecní a krajské úřady</a:t>
            </a:r>
          </a:p>
          <a:p>
            <a:pPr eaLnBrk="1" hangingPunct="1">
              <a:defRPr/>
            </a:pPr>
            <a:r>
              <a:rPr lang="cs-CZ" dirty="0" smtClean="0"/>
              <a:t>Samospráva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	- obce, kraje</a:t>
            </a:r>
          </a:p>
          <a:p>
            <a:pPr eaLnBrk="1" hangingPunct="1">
              <a:defRPr/>
            </a:pPr>
            <a:r>
              <a:rPr lang="cs-CZ" dirty="0" smtClean="0"/>
              <a:t>Neziskové organizace</a:t>
            </a:r>
          </a:p>
        </p:txBody>
      </p:sp>
      <p:sp>
        <p:nvSpPr>
          <p:cNvPr id="112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Subjekty veřejné sféry</a:t>
            </a:r>
          </a:p>
        </p:txBody>
      </p:sp>
    </p:spTree>
    <p:extLst>
      <p:ext uri="{BB962C8B-B14F-4D97-AF65-F5344CB8AC3E}">
        <p14:creationId xmlns:p14="http://schemas.microsoft.com/office/powerpoint/2010/main" val="3927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b="1" dirty="0" smtClean="0"/>
              <a:t>Matriční úřady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Vyhláška č. 207/2001 Sb., kterou se provádí zákon č. 301/2000 Sb., o matrikách, jménu a příjmení a o změně některých souvisejících zákonů</a:t>
            </a:r>
          </a:p>
          <a:p>
            <a:pPr>
              <a:defRPr/>
            </a:pPr>
            <a:r>
              <a:rPr lang="cs-CZ" b="1" dirty="0" smtClean="0"/>
              <a:t>Stavební úřady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Vyhláška č. 544/2006 Sb., kterým se uveřejňuje podle § 117 odst. 2 zákona č. 50/1976 Sb., o územním plánování a stavebním řádu (stavební zákon), ve znění pozdějších předpisů, seznam krajských a obecních úřadů, které jsou stavebními úřady ke dni 1. listopadu 2006</a:t>
            </a:r>
            <a:endParaRPr lang="cs-CZ" dirty="0"/>
          </a:p>
        </p:txBody>
      </p:sp>
      <p:sp>
        <p:nvSpPr>
          <p:cNvPr id="3277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Výjimky v organizaci</a:t>
            </a:r>
          </a:p>
        </p:txBody>
      </p:sp>
    </p:spTree>
    <p:extLst>
      <p:ext uri="{BB962C8B-B14F-4D97-AF65-F5344CB8AC3E}">
        <p14:creationId xmlns:p14="http://schemas.microsoft.com/office/powerpoint/2010/main" val="25359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Příklad z Tišnovska – na které úřady se obrací občan z obce Osiky 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cs-CZ" u="sng" dirty="0" smtClean="0"/>
              <a:t>OÚ Osiky</a:t>
            </a:r>
            <a:r>
              <a:rPr lang="cs-CZ" dirty="0" smtClean="0"/>
              <a:t> 								– Silniční správní úřad (0-1x žádost/život) (do 1 km)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cs-CZ" u="sng" dirty="0" err="1" smtClean="0"/>
              <a:t>ÚMě</a:t>
            </a:r>
            <a:r>
              <a:rPr lang="cs-CZ" u="sng" dirty="0" smtClean="0"/>
              <a:t> Lomnice</a:t>
            </a:r>
            <a:r>
              <a:rPr lang="cs-CZ" dirty="0" smtClean="0"/>
              <a:t> 							– </a:t>
            </a:r>
            <a:r>
              <a:rPr lang="cs-CZ" dirty="0"/>
              <a:t>Stavební úřad (1-2x žádost/život) (cca 8 km</a:t>
            </a:r>
            <a:r>
              <a:rPr lang="cs-CZ" dirty="0" smtClean="0"/>
              <a:t>)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cs-CZ" u="sng" dirty="0" err="1"/>
              <a:t>MěÚ</a:t>
            </a:r>
            <a:r>
              <a:rPr lang="cs-CZ" u="sng" dirty="0"/>
              <a:t> Tišnov</a:t>
            </a:r>
            <a:r>
              <a:rPr lang="cs-CZ" dirty="0"/>
              <a:t> </a:t>
            </a:r>
            <a:r>
              <a:rPr lang="cs-CZ" dirty="0" smtClean="0"/>
              <a:t>							– </a:t>
            </a:r>
            <a:r>
              <a:rPr lang="cs-CZ" dirty="0"/>
              <a:t>občanské, řidičské průkazy, pasy (10x a více 	žádostí/život) (cca 16 km)</a:t>
            </a:r>
          </a:p>
          <a:p>
            <a:pPr marL="502920" indent="-457200">
              <a:buFont typeface="+mj-lt"/>
              <a:buAutoNum type="arabicPeriod"/>
              <a:defRPr/>
            </a:pPr>
            <a:endParaRPr lang="cs-CZ" dirty="0"/>
          </a:p>
          <a:p>
            <a:pPr marL="45720" indent="0">
              <a:buFont typeface="Wingdings" pitchFamily="2" charset="2"/>
              <a:buNone/>
              <a:defRPr/>
            </a:pPr>
            <a:r>
              <a:rPr lang="cs-CZ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Přiblížila se (kvalitní) státní správa občanům?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5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7100" y="2492895"/>
            <a:ext cx="1442313" cy="3633267"/>
          </a:xfrm>
        </p:spPr>
      </p:pic>
      <p:sp>
        <p:nvSpPr>
          <p:cNvPr id="348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 z Tišnovska</a:t>
            </a:r>
          </a:p>
        </p:txBody>
      </p:sp>
    </p:spTree>
    <p:extLst>
      <p:ext uri="{BB962C8B-B14F-4D97-AF65-F5344CB8AC3E}">
        <p14:creationId xmlns:p14="http://schemas.microsoft.com/office/powerpoint/2010/main" val="59858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Typický příklad – Silniční správní úřady  a rozhodování o existenci veřejně přístupné účelové komunikace</a:t>
            </a:r>
          </a:p>
          <a:p>
            <a:r>
              <a:rPr lang="cs-CZ" altLang="cs-CZ" smtClean="0"/>
              <a:t>- prolínání veřejného a soukromého práva, </a:t>
            </a:r>
          </a:p>
          <a:p>
            <a:r>
              <a:rPr lang="cs-CZ" altLang="cs-CZ" smtClean="0"/>
              <a:t>- sporné řízení,</a:t>
            </a:r>
          </a:p>
          <a:p>
            <a:r>
              <a:rPr lang="cs-CZ" altLang="cs-CZ" smtClean="0"/>
              <a:t>- nepříliš časté řízení.</a:t>
            </a:r>
          </a:p>
          <a:p>
            <a:r>
              <a:rPr lang="cs-CZ" altLang="cs-CZ" smtClean="0"/>
              <a:t>Kritika ze strany ombudsmana i Ministerstev vnitra a dopravy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Malá kvalita státní správy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3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Hranice mezi přenesenou a samostatnou působností musí být jednoznačná</a:t>
            </a:r>
          </a:p>
          <a:p>
            <a:pPr>
              <a:buFontTx/>
              <a:buChar char="-"/>
            </a:pPr>
            <a:r>
              <a:rPr lang="cs-CZ" altLang="cs-CZ" smtClean="0"/>
              <a:t>rozlišení působnost v právních předpisech</a:t>
            </a:r>
          </a:p>
          <a:p>
            <a:pPr>
              <a:buFontTx/>
              <a:buChar char="-"/>
            </a:pPr>
            <a:r>
              <a:rPr lang="cs-CZ" altLang="cs-CZ" smtClean="0"/>
              <a:t>rozlišení působnosti personálně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</a:t>
            </a:r>
            <a:r>
              <a:rPr lang="cs-CZ" dirty="0" smtClean="0"/>
              <a:t>rolínání samostatné a přenesené působnosti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5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Ve faktické činnosti dochází často k prolínání</a:t>
            </a:r>
          </a:p>
          <a:p>
            <a:r>
              <a:rPr lang="cs-CZ" altLang="cs-CZ" smtClean="0"/>
              <a:t>- územní plánování</a:t>
            </a:r>
          </a:p>
          <a:p>
            <a:r>
              <a:rPr lang="cs-CZ" altLang="cs-CZ" smtClean="0"/>
              <a:t>- správní řízení, jejichž účastníkem je obec, jejíž obecní úřad rozhoduje</a:t>
            </a:r>
          </a:p>
          <a:p>
            <a:r>
              <a:rPr lang="cs-CZ" altLang="cs-CZ" smtClean="0"/>
              <a:t>Obecní úřad bez tajemníka = úřad řídí starosta</a:t>
            </a:r>
          </a:p>
          <a:p>
            <a:r>
              <a:rPr lang="cs-CZ" altLang="cs-CZ" smtClean="0"/>
              <a:t>Prostor pro korupci</a:t>
            </a:r>
          </a:p>
          <a:p>
            <a:endParaRPr lang="cs-CZ" altLang="cs-CZ" smtClean="0"/>
          </a:p>
        </p:txBody>
      </p:sp>
      <p:sp>
        <p:nvSpPr>
          <p:cNvPr id="378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Prolínání působností</a:t>
            </a:r>
          </a:p>
        </p:txBody>
      </p:sp>
    </p:spTree>
    <p:extLst>
      <p:ext uri="{BB962C8B-B14F-4D97-AF65-F5344CB8AC3E}">
        <p14:creationId xmlns:p14="http://schemas.microsoft.com/office/powerpoint/2010/main" val="30883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 obce ve vlastních věcech zároveň navrhovateli i rozhodujícími vykonavateli veřejné správy</a:t>
            </a:r>
          </a:p>
          <a:p>
            <a:r>
              <a:rPr lang="cs-CZ" altLang="cs-CZ" b="1" u="sng" smtClean="0"/>
              <a:t>Správní orgán </a:t>
            </a:r>
            <a:r>
              <a:rPr lang="cs-CZ" altLang="cs-CZ" smtClean="0"/>
              <a:t>zastoupený úředníkem pověřeným v rámci organizačního uspořádání výkonem státní správy na určitém úseku</a:t>
            </a:r>
          </a:p>
          <a:p>
            <a:r>
              <a:rPr lang="cs-CZ" altLang="cs-CZ" b="1" u="sng" smtClean="0"/>
              <a:t>Obec</a:t>
            </a:r>
            <a:r>
              <a:rPr lang="cs-CZ" altLang="cs-CZ" smtClean="0"/>
              <a:t> reprezentovaná pověřenou osobou, která je také součástí obecního úřadu a často úředníkem téhož odboru, který je příslušný k rozhodnutí ve věci</a:t>
            </a:r>
          </a:p>
        </p:txBody>
      </p:sp>
      <p:sp>
        <p:nvSpPr>
          <p:cNvPr id="389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Podjatost</a:t>
            </a:r>
          </a:p>
        </p:txBody>
      </p:sp>
    </p:spTree>
    <p:extLst>
      <p:ext uri="{BB962C8B-B14F-4D97-AF65-F5344CB8AC3E}">
        <p14:creationId xmlns:p14="http://schemas.microsoft.com/office/powerpoint/2010/main" val="8689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cs-CZ" sz="2000" dirty="0" smtClean="0"/>
              <a:t>Usnesení rozšířeného senátu NSS ze </a:t>
            </a:r>
            <a:r>
              <a:rPr lang="cs-CZ" sz="2000" dirty="0"/>
              <a:t>dne </a:t>
            </a:r>
            <a:r>
              <a:rPr lang="cs-CZ" sz="2000" dirty="0" smtClean="0"/>
              <a:t>20.</a:t>
            </a:r>
            <a:r>
              <a:rPr lang="cs-CZ" sz="2000" dirty="0"/>
              <a:t> </a:t>
            </a:r>
            <a:r>
              <a:rPr lang="cs-CZ" sz="2000" dirty="0" smtClean="0"/>
              <a:t>11.</a:t>
            </a:r>
            <a:r>
              <a:rPr lang="cs-CZ" sz="2000" dirty="0"/>
              <a:t> </a:t>
            </a:r>
            <a:r>
              <a:rPr lang="cs-CZ" sz="2000" dirty="0" smtClean="0"/>
              <a:t>2012, </a:t>
            </a:r>
            <a:r>
              <a:rPr lang="cs-CZ" sz="2000" dirty="0"/>
              <a:t>č.j. </a:t>
            </a:r>
            <a:r>
              <a:rPr lang="cs-CZ" sz="2000" dirty="0" smtClean="0"/>
              <a:t>1 </a:t>
            </a:r>
            <a:r>
              <a:rPr lang="cs-CZ" sz="2000" dirty="0"/>
              <a:t>As </a:t>
            </a:r>
            <a:r>
              <a:rPr lang="cs-CZ" sz="2000" dirty="0" smtClean="0"/>
              <a:t>89/2010-119: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sz="2000" i="1" dirty="0" smtClean="0"/>
              <a:t>„ … v</a:t>
            </a:r>
            <a:r>
              <a:rPr lang="cs-CZ" sz="2000" i="1" dirty="0"/>
              <a:t> dané věci je nutno nalézt takové řešení, které na jedné straně zohlední skutečnost, že </a:t>
            </a:r>
            <a:r>
              <a:rPr lang="cs-CZ" sz="2000" i="1" u="sng" dirty="0"/>
              <a:t>„systémové riziko podjatosti</a:t>
            </a:r>
            <a:r>
              <a:rPr lang="cs-CZ" sz="2000" i="1" u="sng" dirty="0" smtClean="0"/>
              <a:t>“</a:t>
            </a:r>
            <a:r>
              <a:rPr lang="cs-CZ" sz="2000" i="1" dirty="0" smtClean="0"/>
              <a:t> dané </a:t>
            </a:r>
            <a:r>
              <a:rPr lang="cs-CZ" sz="2000" i="1" dirty="0"/>
              <a:t>uvedeným zaměstnaneckým poměrem samo o sobě představuje významné potenciální nebezpečí pro nestrannost rozhodování orgánů územních samosprávných celků jako správních orgánů, avšak na druhé straně vezme v úvahu, že zdaleka ne ve všech případech se toto nebezpečí vskutku projeví. </a:t>
            </a:r>
            <a:r>
              <a:rPr lang="cs-CZ" sz="2000" i="1" dirty="0" smtClean="0"/>
              <a:t>Rozšířený senát</a:t>
            </a:r>
            <a:r>
              <a:rPr lang="cs-CZ" sz="2000" i="1" dirty="0"/>
              <a:t> proto dospěl k závěru, že v případech, kdy rozhoduje úředník územního samosprávného celku ve věci, která se přímo nebo nepřímo týká tohoto celku, není a priori vyloučen z rozhodování pro svoji </a:t>
            </a:r>
            <a:r>
              <a:rPr lang="cs-CZ" sz="2000" i="1" u="sng" dirty="0"/>
              <a:t>„systémovou podjatost“</a:t>
            </a:r>
            <a:r>
              <a:rPr lang="cs-CZ" sz="2000" i="1" dirty="0"/>
              <a:t>, avšak je u něho dáno </a:t>
            </a:r>
            <a:r>
              <a:rPr lang="cs-CZ" sz="2000" i="1" u="sng" dirty="0"/>
              <a:t>„systémové riziko podjatosti“</a:t>
            </a:r>
            <a:r>
              <a:rPr lang="cs-CZ" sz="2000" i="1" dirty="0"/>
              <a:t>, kvůli němuž je třeba otázku jeho případné podjatosti posuzovat se zvýšenou opatrností oproti věcem, které se zájmů územního samosprávného celku nijak </a:t>
            </a:r>
            <a:r>
              <a:rPr lang="cs-CZ" sz="2000" i="1" dirty="0" smtClean="0"/>
              <a:t>nedotýkají</a:t>
            </a:r>
            <a:r>
              <a:rPr lang="cs-CZ" sz="2000" i="1" dirty="0"/>
              <a:t> </a:t>
            </a:r>
            <a:r>
              <a:rPr lang="cs-CZ" sz="2000" i="1" dirty="0" smtClean="0"/>
              <a:t>.“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s-CZ" sz="2000" dirty="0"/>
          </a:p>
        </p:txBody>
      </p:sp>
      <p:sp>
        <p:nvSpPr>
          <p:cNvPr id="3993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smtClean="0"/>
              <a:t>Je zaměstnanec obecního úřadu automaticky podjatý, pokud je účastníkem řízení obec?</a:t>
            </a:r>
          </a:p>
        </p:txBody>
      </p:sp>
    </p:spTree>
    <p:extLst>
      <p:ext uri="{BB962C8B-B14F-4D97-AF65-F5344CB8AC3E}">
        <p14:creationId xmlns:p14="http://schemas.microsoft.com/office/powerpoint/2010/main" val="6981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Přesun rozhodování o všech sociálních dávkách z obecních úřadů na úřady práce</a:t>
            </a:r>
          </a:p>
          <a:p>
            <a:r>
              <a:rPr lang="cs-CZ" altLang="cs-CZ" smtClean="0"/>
              <a:t>Konec Stavebních úřadů?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Demontáž smíšeného modelu?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8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Vnitřní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sz="2000" dirty="0" smtClean="0"/>
              <a:t>– kontrola uvnitř konkrétního specializovaného úseku státní 		správy</a:t>
            </a:r>
          </a:p>
          <a:p>
            <a:pPr eaLnBrk="1" hangingPunct="1">
              <a:defRPr/>
            </a:pPr>
            <a:r>
              <a:rPr lang="cs-CZ" dirty="0" smtClean="0"/>
              <a:t>Vnější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sz="2000" dirty="0" smtClean="0"/>
              <a:t>– (specializovanou) institucí mimo strukturu 		daného úseku státní správy, nebo zástupci 	veřejnosti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	</a:t>
            </a:r>
            <a:endParaRPr lang="cs-CZ" dirty="0" smtClean="0"/>
          </a:p>
        </p:txBody>
      </p:sp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Kontrola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5371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Veřejnoprávní korporace </a:t>
            </a:r>
          </a:p>
          <a:p>
            <a:pPr eaLnBrk="1" hangingPunct="1"/>
            <a:r>
              <a:rPr lang="cs-CZ" altLang="cs-CZ" sz="2000" smtClean="0"/>
              <a:t>pro zajištění svých funkcí zřizuje systém správních úřadů, které:</a:t>
            </a:r>
          </a:p>
          <a:p>
            <a:pPr eaLnBrk="1" hangingPunct="1"/>
            <a:r>
              <a:rPr lang="cs-CZ" altLang="cs-CZ" sz="2000" smtClean="0"/>
              <a:t>- aplikují akty vládnutí v praxi (finanční úřady, katastrální úřady, úřady práce)</a:t>
            </a:r>
          </a:p>
          <a:p>
            <a:pPr eaLnBrk="1" hangingPunct="1"/>
            <a:r>
              <a:rPr lang="cs-CZ" altLang="cs-CZ" sz="2000" smtClean="0"/>
              <a:t>- zajišťují pořádek (soudy, bezpečnostní sbory)</a:t>
            </a:r>
          </a:p>
          <a:p>
            <a:pPr eaLnBrk="1" hangingPunct="1"/>
            <a:r>
              <a:rPr lang="cs-CZ" altLang="cs-CZ" sz="2000" smtClean="0"/>
              <a:t>- drží a spravují majetek (ÚZSVM,  ŘSD, státní podniky)</a:t>
            </a:r>
          </a:p>
          <a:p>
            <a:pPr eaLnBrk="1" hangingPunct="1"/>
            <a:r>
              <a:rPr lang="cs-CZ" altLang="cs-CZ" sz="2000" smtClean="0"/>
              <a:t>- sektorově zajišťuje další úkoly (zdravotní pojištění) </a:t>
            </a:r>
          </a:p>
          <a:p>
            <a:pPr eaLnBrk="1" hangingPunct="1"/>
            <a:r>
              <a:rPr lang="cs-CZ" altLang="cs-CZ" sz="2000" smtClean="0"/>
              <a:t>vrchnostenské postavení x souřadné postavení</a:t>
            </a:r>
          </a:p>
          <a:p>
            <a:pPr eaLnBrk="1" hangingPunct="1"/>
            <a:r>
              <a:rPr lang="cs-CZ" altLang="cs-CZ" sz="2000" smtClean="0"/>
              <a:t>pravidla pro uplatnění státní moci jsou obsažena v Ústavě</a:t>
            </a:r>
          </a:p>
          <a:p>
            <a:pPr eaLnBrk="1" hangingPunct="1"/>
            <a:endParaRPr lang="cs-CZ" altLang="cs-CZ" sz="2000" smtClean="0"/>
          </a:p>
        </p:txBody>
      </p:sp>
      <p:sp>
        <p:nvSpPr>
          <p:cNvPr id="122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Stát</a:t>
            </a:r>
          </a:p>
        </p:txBody>
      </p:sp>
    </p:spTree>
    <p:extLst>
      <p:ext uri="{BB962C8B-B14F-4D97-AF65-F5344CB8AC3E}">
        <p14:creationId xmlns:p14="http://schemas.microsoft.com/office/powerpoint/2010/main" val="2456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u="sng" dirty="0" smtClean="0"/>
              <a:t>Instanční kontrola </a:t>
            </a:r>
            <a:r>
              <a:rPr lang="cs-CZ" sz="2000" dirty="0" smtClean="0"/>
              <a:t>– nejčastěji ve správním řízení skrze řádné a mimořádné opravné prostředky podle zákona č. 500/2004 Sb., správní řád, a podnětu proti nečinnosti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- správní orgán nerozhodl špatně, nebo vůbec</a:t>
            </a:r>
            <a:endParaRPr lang="cs-CZ" sz="2000" dirty="0"/>
          </a:p>
          <a:p>
            <a:pPr eaLnBrk="1" hangingPunct="1">
              <a:defRPr/>
            </a:pPr>
            <a:endParaRPr lang="cs-CZ" sz="2000" u="sng" dirty="0" smtClean="0"/>
          </a:p>
          <a:p>
            <a:pPr eaLnBrk="1" hangingPunct="1">
              <a:defRPr/>
            </a:pPr>
            <a:r>
              <a:rPr lang="cs-CZ" sz="2000" u="sng" dirty="0" smtClean="0"/>
              <a:t>Kontrola a dozor nad výkonem přenesené působnosti obce (kraje)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	- kontrola přenesené působnosti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	- dozor nad nařízeními obce</a:t>
            </a:r>
          </a:p>
          <a:p>
            <a:pPr eaLnBrk="1" hangingPunct="1">
              <a:defRPr/>
            </a:pPr>
            <a:endParaRPr lang="cs-CZ" u="sng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Vnitřní kontrola výkonu veřejné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1950"/>
            <a:ext cx="8135937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64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600" u="sng" dirty="0" smtClean="0"/>
              <a:t>Parlamentní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/>
              <a:t>	</a:t>
            </a:r>
            <a:r>
              <a:rPr lang="cs-CZ" sz="1600" dirty="0" smtClean="0"/>
              <a:t>- Parlament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/>
              <a:t>	</a:t>
            </a:r>
            <a:r>
              <a:rPr lang="cs-CZ" sz="1600" dirty="0" smtClean="0"/>
              <a:t>- Ombudsman (x Nejvyšší kontrolní úřad)</a:t>
            </a:r>
          </a:p>
          <a:p>
            <a:pPr eaLnBrk="1" hangingPunct="1">
              <a:defRPr/>
            </a:pPr>
            <a:r>
              <a:rPr lang="cs-CZ" sz="1600" u="sng" dirty="0" smtClean="0"/>
              <a:t>Soudní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/>
              <a:t>	</a:t>
            </a:r>
            <a:r>
              <a:rPr lang="cs-CZ" sz="1600" dirty="0" smtClean="0"/>
              <a:t>- Správní/civilní soudnictví (NSS/NS)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 smtClean="0"/>
              <a:t>	- Ústavní soud</a:t>
            </a:r>
          </a:p>
          <a:p>
            <a:pPr eaLnBrk="1" hangingPunct="1">
              <a:defRPr/>
            </a:pPr>
            <a:r>
              <a:rPr lang="cs-CZ" sz="1600" u="sng" dirty="0" smtClean="0"/>
              <a:t>Veřejnost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/>
              <a:t>	</a:t>
            </a:r>
            <a:r>
              <a:rPr lang="cs-CZ" sz="1600" dirty="0" smtClean="0"/>
              <a:t>- zákon č. 106/1999 Sb., o svobodném přístupu k 			informacím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/>
              <a:t>	</a:t>
            </a:r>
            <a:r>
              <a:rPr lang="cs-CZ" sz="1600" dirty="0" smtClean="0"/>
              <a:t>- </a:t>
            </a:r>
            <a:r>
              <a:rPr lang="cs-CZ" sz="1600" dirty="0"/>
              <a:t>kontrolní oprávnění občana vůči obci a </a:t>
            </a:r>
            <a:r>
              <a:rPr lang="cs-CZ" sz="1600" dirty="0" smtClean="0"/>
              <a:t>kraji</a:t>
            </a:r>
          </a:p>
          <a:p>
            <a:pPr eaLnBrk="1" hangingPunct="1">
              <a:defRPr/>
            </a:pPr>
            <a:r>
              <a:rPr lang="cs-CZ" sz="1600" u="sng" dirty="0" smtClean="0"/>
              <a:t>Administrativní/úřední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 smtClean="0"/>
              <a:t>	- Nejvyšší kontrolní úřad</a:t>
            </a:r>
            <a:endParaRPr lang="cs-CZ" sz="16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dirty="0" smtClean="0"/>
              <a:t>	- Ministerstvo vnitra</a:t>
            </a:r>
          </a:p>
        </p:txBody>
      </p:sp>
      <p:sp>
        <p:nvSpPr>
          <p:cNvPr id="4505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Vnější kontrola</a:t>
            </a:r>
          </a:p>
        </p:txBody>
      </p:sp>
    </p:spTree>
    <p:extLst>
      <p:ext uri="{BB962C8B-B14F-4D97-AF65-F5344CB8AC3E}">
        <p14:creationId xmlns:p14="http://schemas.microsoft.com/office/powerpoint/2010/main" val="1122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Zejména ve vztahu k vládě:</a:t>
            </a:r>
          </a:p>
          <a:p>
            <a:pPr>
              <a:buFontTx/>
              <a:buChar char="-"/>
            </a:pPr>
            <a:r>
              <a:rPr lang="cs-CZ" altLang="cs-CZ" smtClean="0"/>
              <a:t>Vyslovení důvěry</a:t>
            </a:r>
          </a:p>
          <a:p>
            <a:pPr>
              <a:buFontTx/>
              <a:buChar char="-"/>
            </a:pPr>
            <a:r>
              <a:rPr lang="cs-CZ" altLang="cs-CZ" smtClean="0"/>
              <a:t>Vyslovení nedůvěry</a:t>
            </a:r>
          </a:p>
          <a:p>
            <a:pPr>
              <a:buFontTx/>
              <a:buChar char="-"/>
            </a:pPr>
            <a:r>
              <a:rPr lang="cs-CZ" altLang="cs-CZ" smtClean="0"/>
              <a:t>Schvalování rozpočtu</a:t>
            </a:r>
          </a:p>
          <a:p>
            <a:pPr>
              <a:buFontTx/>
              <a:buChar char="-"/>
            </a:pPr>
            <a:r>
              <a:rPr lang="cs-CZ" altLang="cs-CZ" smtClean="0"/>
              <a:t>Interpelace</a:t>
            </a:r>
          </a:p>
        </p:txBody>
      </p:sp>
      <p:sp>
        <p:nvSpPr>
          <p:cNvPr id="4608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Parlament</a:t>
            </a:r>
          </a:p>
        </p:txBody>
      </p:sp>
    </p:spTree>
    <p:extLst>
      <p:ext uri="{BB962C8B-B14F-4D97-AF65-F5344CB8AC3E}">
        <p14:creationId xmlns:p14="http://schemas.microsoft.com/office/powerpoint/2010/main" val="33524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dirty="0" smtClean="0"/>
              <a:t>Specializovaný kontrolní orgán</a:t>
            </a:r>
          </a:p>
          <a:p>
            <a:r>
              <a:rPr lang="cs-CZ" altLang="cs-CZ" dirty="0" smtClean="0"/>
              <a:t>Není zakotven v Ústavě, pouze na základě zákona</a:t>
            </a:r>
          </a:p>
          <a:p>
            <a:r>
              <a:rPr lang="cs-CZ" altLang="cs-CZ" dirty="0" smtClean="0"/>
              <a:t>Ochrana osob před jednáním úřadů a dalších institucí pokud je v rozporu s právem, neodpovídá principům demokratického právního státu a dobré správy</a:t>
            </a:r>
          </a:p>
          <a:p>
            <a:r>
              <a:rPr lang="cs-CZ" altLang="cs-CZ" dirty="0" smtClean="0"/>
              <a:t>Národní preventivní mechanismus proti mučení a jinému krutému, nelidskému či ponižujícímu zacházení nebo trestání</a:t>
            </a:r>
          </a:p>
          <a:p>
            <a:r>
              <a:rPr lang="cs-CZ" altLang="cs-CZ" dirty="0" smtClean="0"/>
              <a:t>Ochrana před diskriminací</a:t>
            </a:r>
          </a:p>
        </p:txBody>
      </p:sp>
      <p:sp>
        <p:nvSpPr>
          <p:cNvPr id="4710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Ombudsman</a:t>
            </a:r>
          </a:p>
        </p:txBody>
      </p:sp>
    </p:spTree>
    <p:extLst>
      <p:ext uri="{BB962C8B-B14F-4D97-AF65-F5344CB8AC3E}">
        <p14:creationId xmlns:p14="http://schemas.microsoft.com/office/powerpoint/2010/main" val="2089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mtClean="0"/>
              <a:t>Ombudsman působí k ochraně osob před jednáním </a:t>
            </a:r>
            <a:r>
              <a:rPr lang="cs-CZ" altLang="cs-CZ" b="1" smtClean="0"/>
              <a:t>úřadů</a:t>
            </a:r>
            <a:r>
              <a:rPr lang="cs-CZ" altLang="cs-CZ" smtClean="0"/>
              <a:t> a dalších institucí uvedených v tomto zákoně, pokud je </a:t>
            </a:r>
            <a:r>
              <a:rPr lang="cs-CZ" altLang="cs-CZ" b="1" smtClean="0"/>
              <a:t>v rozporu s právem</a:t>
            </a:r>
            <a:r>
              <a:rPr lang="cs-CZ" altLang="cs-CZ" smtClean="0"/>
              <a:t>, </a:t>
            </a:r>
            <a:r>
              <a:rPr lang="cs-CZ" altLang="cs-CZ" b="1" smtClean="0"/>
              <a:t>neodpovídá principům demokratického právního státu a dobré správy</a:t>
            </a:r>
            <a:r>
              <a:rPr lang="cs-CZ" altLang="cs-CZ" smtClean="0"/>
              <a:t>, jakož </a:t>
            </a:r>
            <a:r>
              <a:rPr lang="cs-CZ" altLang="cs-CZ" b="1" smtClean="0"/>
              <a:t>i před jejich nečinností</a:t>
            </a:r>
            <a:r>
              <a:rPr lang="cs-CZ" altLang="cs-CZ" smtClean="0"/>
              <a:t>, a tím přispívá k ochraně základních práv a svobod.</a:t>
            </a:r>
          </a:p>
          <a:p>
            <a:r>
              <a:rPr lang="cs-CZ" altLang="cs-CZ" smtClean="0"/>
              <a:t>Mimo působnost – hospodaření s majetkem státu, orgány činné v trestním řízení, rozhodovací činnost soudů, … </a:t>
            </a:r>
          </a:p>
          <a:p>
            <a:endParaRPr lang="cs-CZ" altLang="cs-CZ" smtClean="0"/>
          </a:p>
        </p:txBody>
      </p:sp>
      <p:sp>
        <p:nvSpPr>
          <p:cNvPr id="4813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Ombudsman</a:t>
            </a:r>
          </a:p>
        </p:txBody>
      </p:sp>
    </p:spTree>
    <p:extLst>
      <p:ext uri="{BB962C8B-B14F-4D97-AF65-F5344CB8AC3E}">
        <p14:creationId xmlns:p14="http://schemas.microsoft.com/office/powerpoint/2010/main" val="3358186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Šetření na základě podnětů, z vlastní iniciativy</a:t>
            </a:r>
          </a:p>
          <a:p>
            <a:r>
              <a:rPr lang="cs-CZ" altLang="cs-CZ" smtClean="0"/>
              <a:t>Žádné speciální nástroje</a:t>
            </a:r>
          </a:p>
          <a:p>
            <a:pPr>
              <a:buFontTx/>
              <a:buChar char="-"/>
            </a:pPr>
            <a:r>
              <a:rPr lang="cs-CZ" altLang="cs-CZ" smtClean="0"/>
              <a:t>mimořádné opravné prostředky podle správního řádu</a:t>
            </a:r>
          </a:p>
          <a:p>
            <a:pPr>
              <a:buFontTx/>
              <a:buChar char="-"/>
            </a:pPr>
            <a:r>
              <a:rPr lang="cs-CZ" altLang="cs-CZ" smtClean="0"/>
              <a:t>žaloba ve veřejném zájmu (pouze jednou)</a:t>
            </a:r>
          </a:p>
          <a:p>
            <a:r>
              <a:rPr lang="cs-CZ" altLang="cs-CZ" smtClean="0"/>
              <a:t>Zpráva o činnost předkládaná PS PČR</a:t>
            </a:r>
          </a:p>
          <a:p>
            <a:r>
              <a:rPr lang="cs-CZ" altLang="cs-CZ" smtClean="0"/>
              <a:t>Význam ombudsmana?</a:t>
            </a:r>
          </a:p>
        </p:txBody>
      </p:sp>
      <p:sp>
        <p:nvSpPr>
          <p:cNvPr id="4915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Ombudsman</a:t>
            </a:r>
          </a:p>
        </p:txBody>
      </p:sp>
    </p:spTree>
    <p:extLst>
      <p:ext uri="{BB962C8B-B14F-4D97-AF65-F5344CB8AC3E}">
        <p14:creationId xmlns:p14="http://schemas.microsoft.com/office/powerpoint/2010/main" val="3958665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Nezákonnou nebo nesprávnou činností</a:t>
            </a:r>
          </a:p>
          <a:p>
            <a:r>
              <a:rPr lang="cs-CZ" altLang="cs-CZ" sz="2000" smtClean="0"/>
              <a:t>Krajské soudy a Nejvyšší správní soud</a:t>
            </a:r>
          </a:p>
          <a:p>
            <a:r>
              <a:rPr lang="cs-CZ" altLang="cs-CZ" sz="2000" smtClean="0"/>
              <a:t>Řešení žalob proti nezákonnému rozhodnutí správního orgánu</a:t>
            </a:r>
          </a:p>
          <a:p>
            <a:r>
              <a:rPr lang="cs-CZ" altLang="cs-CZ" sz="2000" smtClean="0"/>
              <a:t>Potřeba vyčerpat řádné opravné prostředky</a:t>
            </a:r>
          </a:p>
          <a:p>
            <a:r>
              <a:rPr lang="cs-CZ" altLang="cs-CZ" sz="2000" smtClean="0"/>
              <a:t>Mimořádný opravný prostředek – kasační stížnost </a:t>
            </a:r>
          </a:p>
        </p:txBody>
      </p:sp>
      <p:sp>
        <p:nvSpPr>
          <p:cNvPr id="5017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32711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mtClean="0"/>
              <a:t>Přezkoumání rozhodnutí správního orgánu o sporu nebo o jiné právní věci, která vyplývá ze vztahů soukromého práva</a:t>
            </a:r>
          </a:p>
          <a:p>
            <a:r>
              <a:rPr lang="cs-CZ" altLang="cs-CZ" smtClean="0"/>
              <a:t>Menšina</a:t>
            </a:r>
          </a:p>
          <a:p>
            <a:r>
              <a:rPr lang="cs-CZ" altLang="cs-CZ" smtClean="0"/>
              <a:t>Zejména jde např. o</a:t>
            </a:r>
          </a:p>
          <a:p>
            <a:pPr>
              <a:buFontTx/>
              <a:buChar char="-"/>
            </a:pPr>
            <a:r>
              <a:rPr lang="cs-CZ" altLang="cs-CZ" smtClean="0"/>
              <a:t>rozhodnutí katastrálního úřadu o zamítnutí vkladu práva do katastru nemovitostí </a:t>
            </a:r>
          </a:p>
          <a:p>
            <a:pPr>
              <a:buFontTx/>
              <a:buChar char="-"/>
            </a:pPr>
            <a:r>
              <a:rPr lang="cs-CZ" altLang="cs-CZ" smtClean="0"/>
              <a:t>rozhodnutí pozemkového úřadu o neschválení dohody o vydání nemovitosti </a:t>
            </a:r>
          </a:p>
          <a:p>
            <a:pPr>
              <a:buFontTx/>
              <a:buChar char="-"/>
            </a:pPr>
            <a:r>
              <a:rPr lang="cs-CZ" altLang="cs-CZ" smtClean="0"/>
              <a:t>rozhodnutí o náhradě za vyvlastnění</a:t>
            </a:r>
          </a:p>
        </p:txBody>
      </p:sp>
      <p:sp>
        <p:nvSpPr>
          <p:cNvPr id="5120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Civilní soudnictví </a:t>
            </a:r>
          </a:p>
        </p:txBody>
      </p:sp>
    </p:spTree>
    <p:extLst>
      <p:ext uri="{BB962C8B-B14F-4D97-AF65-F5344CB8AC3E}">
        <p14:creationId xmlns:p14="http://schemas.microsoft.com/office/powerpoint/2010/main" val="2203885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mtClean="0"/>
              <a:t>Rozhoduje o zrušení zákonů, nebo jejich jednotlivých ustanovení, jsou-li v rozporu s ústavním pořádkem, a o zrušení jiných právních přdpisů nebo jejich jednotlivých ustanovení, jsou-li v rozporu s ústavním pořádkem, nebo zákonem</a:t>
            </a:r>
          </a:p>
          <a:p>
            <a:r>
              <a:rPr lang="cs-CZ" altLang="cs-CZ" smtClean="0"/>
              <a:t>Není běžnou další instancí – nezkoumá nutně korektnost aplikace každého zákonného ustanovení</a:t>
            </a:r>
          </a:p>
          <a:p>
            <a:r>
              <a:rPr lang="cs-CZ" altLang="cs-CZ" smtClean="0"/>
              <a:t>Pouze porušení přímo ústavně zaručených práv</a:t>
            </a:r>
          </a:p>
        </p:txBody>
      </p:sp>
      <p:sp>
        <p:nvSpPr>
          <p:cNvPr id="5222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Ústavní soud</a:t>
            </a:r>
          </a:p>
        </p:txBody>
      </p:sp>
    </p:spTree>
    <p:extLst>
      <p:ext uri="{BB962C8B-B14F-4D97-AF65-F5344CB8AC3E}">
        <p14:creationId xmlns:p14="http://schemas.microsoft.com/office/powerpoint/2010/main" val="14083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samostatná a přenesená působnost</a:t>
            </a:r>
          </a:p>
          <a:p>
            <a:pPr eaLnBrk="1" hangingPunct="1">
              <a:defRPr/>
            </a:pPr>
            <a:r>
              <a:rPr lang="cs-CZ" dirty="0" smtClean="0"/>
              <a:t>zřizování servisních organizací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- hospodářské využívání svého majetku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	- zabezpečení veřejně prospěšných činností</a:t>
            </a:r>
          </a:p>
          <a:p>
            <a:pPr eaLnBrk="1" hangingPunct="1">
              <a:defRPr/>
            </a:pPr>
            <a:r>
              <a:rPr lang="cs-CZ" dirty="0" smtClean="0"/>
              <a:t>příspěvkové organizace</a:t>
            </a:r>
          </a:p>
          <a:p>
            <a:pPr eaLnBrk="1" hangingPunct="1">
              <a:defRPr/>
            </a:pPr>
            <a:r>
              <a:rPr lang="cs-CZ" dirty="0" smtClean="0"/>
              <a:t>školská zařízení</a:t>
            </a:r>
          </a:p>
          <a:p>
            <a:pPr eaLnBrk="1" hangingPunct="1">
              <a:defRPr/>
            </a:pPr>
            <a:r>
              <a:rPr lang="cs-CZ" dirty="0" smtClean="0"/>
              <a:t>zdravotnická zařízení</a:t>
            </a:r>
          </a:p>
        </p:txBody>
      </p:sp>
      <p:sp>
        <p:nvSpPr>
          <p:cNvPr id="133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Obce a kraje</a:t>
            </a:r>
          </a:p>
        </p:txBody>
      </p:sp>
    </p:spTree>
    <p:extLst>
      <p:ext uri="{BB962C8B-B14F-4D97-AF65-F5344CB8AC3E}">
        <p14:creationId xmlns:p14="http://schemas.microsoft.com/office/powerpoint/2010/main" val="34401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</a:t>
            </a:r>
            <a:r>
              <a:rPr lang="cs-CZ" dirty="0" smtClean="0"/>
              <a:t>ezávislý orgán</a:t>
            </a:r>
          </a:p>
          <a:p>
            <a:pPr>
              <a:defRPr/>
            </a:pPr>
            <a:r>
              <a:rPr lang="cs-CZ" dirty="0" smtClean="0"/>
              <a:t>vykonává </a:t>
            </a:r>
            <a:r>
              <a:rPr lang="cs-CZ" dirty="0"/>
              <a:t>kontrolu hospodaření se státním </a:t>
            </a:r>
            <a:r>
              <a:rPr lang="cs-CZ" dirty="0" smtClean="0"/>
              <a:t>majetkem a </a:t>
            </a:r>
            <a:r>
              <a:rPr lang="cs-CZ" dirty="0"/>
              <a:t>plnění státního </a:t>
            </a:r>
            <a:r>
              <a:rPr lang="cs-CZ" dirty="0" smtClean="0"/>
              <a:t>rozpočtu</a:t>
            </a:r>
          </a:p>
          <a:p>
            <a:pPr>
              <a:defRPr/>
            </a:pPr>
            <a:r>
              <a:rPr lang="cs-CZ" dirty="0" smtClean="0"/>
              <a:t>mimo působnost jsou obce a kraje (největší slabina dosavadní právní úpravy) </a:t>
            </a:r>
          </a:p>
          <a:p>
            <a:pPr>
              <a:defRPr/>
            </a:pPr>
            <a:r>
              <a:rPr lang="cs-CZ" dirty="0"/>
              <a:t>j</a:t>
            </a:r>
            <a:r>
              <a:rPr lang="cs-CZ" dirty="0" smtClean="0"/>
              <a:t>edná na základě podnětů, nikoli návrhů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5325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Nejvyšší kontrolní úřad</a:t>
            </a:r>
          </a:p>
        </p:txBody>
      </p:sp>
    </p:spTree>
    <p:extLst>
      <p:ext uri="{BB962C8B-B14F-4D97-AF65-F5344CB8AC3E}">
        <p14:creationId xmlns:p14="http://schemas.microsoft.com/office/powerpoint/2010/main" val="31599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kontrola obecně závazných vyhlášek obcí a dozor samostatné působnosti obcí a krajů</a:t>
            </a:r>
          </a:p>
          <a:p>
            <a:pPr>
              <a:defRPr/>
            </a:pPr>
            <a:r>
              <a:rPr lang="cs-CZ" altLang="cs-CZ" dirty="0" smtClean="0"/>
              <a:t>právní předpis vydávaný na základě zmocnění v čl. 104 </a:t>
            </a:r>
            <a:r>
              <a:rPr lang="cs-CZ" altLang="cs-CZ" dirty="0" err="1" smtClean="0"/>
              <a:t>ods</a:t>
            </a:r>
            <a:r>
              <a:rPr lang="cs-CZ" altLang="cs-CZ" dirty="0" smtClean="0"/>
              <a:t>. 3 Ústavy zastupitelstvem obce v její samostatné působnosti. </a:t>
            </a:r>
          </a:p>
          <a:p>
            <a:pPr>
              <a:defRPr/>
            </a:pPr>
            <a:r>
              <a:rPr lang="cs-CZ" altLang="cs-CZ" dirty="0" smtClean="0"/>
              <a:t>upravovat jen právní vztahy v mezích samostatné působnosti obce dle § 7 a 10 zákona o obcích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5427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Ministerstvo vnitra</a:t>
            </a:r>
          </a:p>
        </p:txBody>
      </p:sp>
    </p:spTree>
    <p:extLst>
      <p:ext uri="{BB962C8B-B14F-4D97-AF65-F5344CB8AC3E}">
        <p14:creationId xmlns:p14="http://schemas.microsoft.com/office/powerpoint/2010/main" val="1455027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veřejností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pomocí zákona o svobodném přístupu k informacím</a:t>
            </a:r>
          </a:p>
          <a:p>
            <a:r>
              <a:rPr lang="cs-CZ" dirty="0" smtClean="0"/>
              <a:t>Kontrola obce ze strany občana obce</a:t>
            </a:r>
          </a:p>
        </p:txBody>
      </p:sp>
    </p:spTree>
    <p:extLst>
      <p:ext uri="{BB962C8B-B14F-4D97-AF65-F5344CB8AC3E}">
        <p14:creationId xmlns:p14="http://schemas.microsoft.com/office/powerpoint/2010/main" val="39220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Zákon o svobodném přístupu k informacím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5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zákona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každá moc, i demokratická, korumpuje</a:t>
            </a:r>
          </a:p>
          <a:p>
            <a:r>
              <a:rPr lang="cs-CZ" dirty="0" smtClean="0"/>
              <a:t>nikdo není vyloučen, každý má možnost se ptát a dozvědět se – posílení vztahu veřejné moci a občana a brání rozdělen na my a oni</a:t>
            </a:r>
          </a:p>
          <a:p>
            <a:r>
              <a:rPr lang="cs-CZ" dirty="0" smtClean="0"/>
              <a:t>posílení vědomí veřejnosti – veřejná moc je nástrojem občanů</a:t>
            </a:r>
          </a:p>
          <a:p>
            <a:r>
              <a:rPr lang="cs-CZ" dirty="0" smtClean="0"/>
              <a:t>účinná sebereflexe veřejné moci – reakce ve společnosti</a:t>
            </a:r>
          </a:p>
          <a:p>
            <a:r>
              <a:rPr lang="cs-CZ" dirty="0" smtClean="0"/>
              <a:t>preventivní účinek zákona – veřejná moc se chová řádněji</a:t>
            </a:r>
          </a:p>
          <a:p>
            <a:r>
              <a:rPr lang="cs-CZ" dirty="0" smtClean="0"/>
              <a:t>bohužel i možnost zneužití – opakované žádosti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8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subjekty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státní orgány, </a:t>
            </a:r>
          </a:p>
          <a:p>
            <a:r>
              <a:rPr lang="cs-CZ" dirty="0" smtClean="0"/>
              <a:t>územní samosprávné celky a jejich orgány a </a:t>
            </a:r>
          </a:p>
          <a:p>
            <a:r>
              <a:rPr lang="cs-CZ" dirty="0" smtClean="0"/>
              <a:t>veřejné instituce.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u="sng" dirty="0" smtClean="0"/>
              <a:t>poskytovat informace k jejich působnosti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subjekty, kterým zákon svěřil rozhodování o právech, právem chráněných zájmech nebo povinnostech fyzických nebo právnických osob v oblasti veřejné správy, a </a:t>
            </a:r>
            <a:r>
              <a:rPr lang="cs-CZ" u="sng" dirty="0" smtClean="0"/>
              <a:t>to pouze v rozsahu této jejich rozhodovací činnosti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2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definice – </a:t>
            </a:r>
            <a:r>
              <a:rPr lang="cs-CZ" dirty="0" err="1" smtClean="0"/>
              <a:t>sp</a:t>
            </a:r>
            <a:r>
              <a:rPr lang="cs-CZ" dirty="0" smtClean="0"/>
              <a:t>. zn. I ÚS 260/06</a:t>
            </a:r>
          </a:p>
          <a:p>
            <a:pPr marL="0" indent="0" algn="just">
              <a:buNone/>
            </a:pPr>
            <a:r>
              <a:rPr lang="cs-CZ" sz="2000" b="1" u="sng" dirty="0" smtClean="0"/>
              <a:t>Mezi relevantní hlediska pro určení, zda se jedná o instituci veřejnou či soukromou</a:t>
            </a:r>
            <a:r>
              <a:rPr lang="cs-CZ" sz="2000" dirty="0" smtClean="0"/>
              <a:t>, patří tak dle přesvědčení Ústavního soudu nejen </a:t>
            </a:r>
          </a:p>
          <a:p>
            <a:pPr marL="457200" indent="-457200" algn="just">
              <a:buAutoNum type="alphaLcParenR"/>
            </a:pPr>
            <a:r>
              <a:rPr lang="cs-CZ" sz="2000" b="1" u="sng" dirty="0" smtClean="0"/>
              <a:t>způsob vzniku (zániku) instituce </a:t>
            </a:r>
            <a:r>
              <a:rPr lang="cs-CZ" sz="2000" dirty="0" smtClean="0"/>
              <a:t>(z pohledu přítomnosti či nepřítomnosti soukromoprávního úkonu), ale rovněž </a:t>
            </a:r>
          </a:p>
          <a:p>
            <a:pPr marL="457200" indent="-457200" algn="just">
              <a:buAutoNum type="alphaLcParenR"/>
            </a:pPr>
            <a:r>
              <a:rPr lang="cs-CZ" sz="2000" b="1" u="sng" dirty="0" smtClean="0"/>
              <a:t>hledisko osoby zřizovatele</a:t>
            </a:r>
            <a:r>
              <a:rPr lang="cs-CZ" sz="2000" dirty="0" smtClean="0"/>
              <a:t> (z pohledu toho, zda je zřizovatelem instituce jako takové stát či nikoli; pokud ano, jedná se o znak vlastní veřejné instituci), </a:t>
            </a:r>
            <a:endParaRPr lang="cs-CZ" sz="2000" b="1" u="sng" dirty="0" smtClean="0"/>
          </a:p>
          <a:p>
            <a:pPr marL="457200" indent="-457200" algn="just">
              <a:buAutoNum type="alphaLcParenR"/>
            </a:pPr>
            <a:r>
              <a:rPr lang="cs-CZ" sz="2000" b="1" u="sng" dirty="0" smtClean="0"/>
              <a:t>subjekt vytvářející jednotlivé orgány instituce</a:t>
            </a:r>
            <a:r>
              <a:rPr lang="cs-CZ" sz="2000" dirty="0" smtClean="0"/>
              <a:t> (z toho pohledu, zda dochází ke kreaci orgánů státem či nikoli; jestliže ano, jde o charakteristický rys pro veřejnou instituci), </a:t>
            </a:r>
          </a:p>
          <a:p>
            <a:pPr marL="457200" indent="-457200" algn="just">
              <a:buAutoNum type="alphaLcParenR"/>
            </a:pPr>
            <a:r>
              <a:rPr lang="cs-CZ" sz="2000" b="1" u="sng" dirty="0" smtClean="0"/>
              <a:t>existence či neexistence státního dohledu nad činností instituce</a:t>
            </a:r>
            <a:r>
              <a:rPr lang="cs-CZ" sz="2000" dirty="0" smtClean="0"/>
              <a:t> (existence státního dohledu je přitom typická pro veřejnou instituci) a </a:t>
            </a:r>
            <a:endParaRPr lang="cs-CZ" sz="2000" b="1" u="sng" dirty="0" smtClean="0"/>
          </a:p>
          <a:p>
            <a:pPr marL="457200" indent="-457200" algn="just">
              <a:buAutoNum type="alphaLcParenR"/>
            </a:pPr>
            <a:r>
              <a:rPr lang="cs-CZ" sz="2000" b="1" u="sng" dirty="0" smtClean="0"/>
              <a:t>veřejný nebo soukromý účel instituce </a:t>
            </a:r>
            <a:r>
              <a:rPr lang="cs-CZ" sz="2000" dirty="0" smtClean="0"/>
              <a:t>(veřejný účel je typickým znakem veřejné instituce). Prostřednictvím těchto kritérií je pak nutno zkoumanou instituci posuzovat a podle výsledku dojít k závěru o její veřejné či soukromé povaze.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45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Veřejné instituce -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u="sng" dirty="0" smtClean="0"/>
              <a:t>Ředitelství silnic a dálnic ČR bylo jakožto veřejná instituce </a:t>
            </a:r>
            <a:r>
              <a:rPr lang="cs-CZ" sz="2000" dirty="0" smtClean="0"/>
              <a:t>hospodařící s veřejnými prostředky povinným subjektem ve smyslu § 2 odst. 1 zákona č. 106/1999 Sb., o svobodném přístupu k informacím, ve znění účinném do 22. 3. 2006, jehož stíhala povinnost poskytovat informace vztahující se k jeho působnosti.</a:t>
            </a:r>
          </a:p>
          <a:p>
            <a:r>
              <a:rPr lang="cs-CZ" sz="2000" b="1" u="sng" dirty="0" smtClean="0"/>
              <a:t>Kancelář prezidenta republiky</a:t>
            </a:r>
            <a:r>
              <a:rPr lang="cs-CZ" sz="2000" dirty="0" smtClean="0"/>
              <a:t> je subjektem, který má ve smyslu § 2 zákona č. 106/1999 Sb., o svobodném přístupu k informacím, povinnost poskytovat informace.</a:t>
            </a:r>
          </a:p>
          <a:p>
            <a:r>
              <a:rPr lang="cs-CZ" sz="2000" b="1" u="sng" dirty="0" smtClean="0"/>
              <a:t>Veřejný ochránce práv</a:t>
            </a:r>
            <a:r>
              <a:rPr lang="cs-CZ" sz="2000" dirty="0" smtClean="0"/>
              <a:t> jako specifický kontrolní státní orgán je povinným subjektem podle § 2 odst. 1 zákona č. 106/1999 Sb., o svobodném přístupu k informacím. Rozhodování o žádostech o poskytnutí informací však není přímo na něm, nýbrž spadá mezi úkoly, které pro veřejného ochránce práv plní jeho kancelář.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53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Veřejné instituce -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b="1" u="sng" dirty="0" smtClean="0"/>
              <a:t>U akciové společnosti založené územním samosprávným celkem</a:t>
            </a:r>
            <a:r>
              <a:rPr lang="cs-CZ" sz="2000" dirty="0" smtClean="0"/>
              <a:t>, jejíž orgány jsou vytvářeny tímto územním samosprávným celkem jako </a:t>
            </a:r>
            <a:r>
              <a:rPr lang="cs-CZ" sz="2000" b="1" u="sng" dirty="0" smtClean="0"/>
              <a:t>jediným akcionářem společnosti</a:t>
            </a:r>
            <a:r>
              <a:rPr lang="cs-CZ" sz="2000" dirty="0" smtClean="0"/>
              <a:t>, který zároveň zákonem stanovenými prostředky </a:t>
            </a:r>
            <a:r>
              <a:rPr lang="cs-CZ" sz="2000" b="1" u="sng" dirty="0" smtClean="0"/>
              <a:t>vykonává dohled nad činností akciové společnosti plnící veřejný účel </a:t>
            </a:r>
            <a:r>
              <a:rPr lang="cs-CZ" sz="2000" dirty="0" smtClean="0"/>
              <a:t>(provozování fotbalu v dané obci), převažují znaky svědčící o její veřejné povaze, a </a:t>
            </a:r>
            <a:r>
              <a:rPr lang="cs-CZ" sz="2000" b="1" u="sng" dirty="0" smtClean="0"/>
              <a:t>jedná se tedy o veřejnou instituci </a:t>
            </a:r>
            <a:r>
              <a:rPr lang="cs-CZ" sz="2000" dirty="0" smtClean="0"/>
              <a:t>ve smyslu § 2 odst. 1 zákona č. 106/1999 Sb., o svobodném přístupu k informacím.</a:t>
            </a:r>
          </a:p>
          <a:p>
            <a:pPr algn="just"/>
            <a:r>
              <a:rPr lang="cs-CZ" sz="2000" b="1" u="sng" dirty="0" smtClean="0"/>
              <a:t>Dopravní podnik hl. m. Prahy, akciová společnost</a:t>
            </a:r>
            <a:r>
              <a:rPr lang="cs-CZ" sz="2000" dirty="0" smtClean="0"/>
              <a:t>, je veřejnou institucí ve smyslu § 2 odst. 1 zákona č. 106/1999 Sb., o svobodném přístupu k informacím.</a:t>
            </a:r>
          </a:p>
          <a:p>
            <a:pPr algn="just"/>
            <a:r>
              <a:rPr lang="cs-CZ" sz="2000" b="1" u="sng" dirty="0" smtClean="0"/>
              <a:t>ČEZ</a:t>
            </a:r>
            <a:r>
              <a:rPr lang="cs-CZ" sz="2000" dirty="0" smtClean="0"/>
              <a:t>, a. s., je ve smyslu § 2 odst. 1 zákona č. 106/1999 Sb., o svobodném přístupu k informacím, veřejnou institucí povinnou poskytovat informace vztahující se k její působnosti.</a:t>
            </a:r>
          </a:p>
          <a:p>
            <a:pPr algn="just"/>
            <a:r>
              <a:rPr lang="cs-CZ" sz="2000" b="1" u="sng" dirty="0" smtClean="0"/>
              <a:t>Fakultní nemocnice</a:t>
            </a:r>
            <a:r>
              <a:rPr lang="cs-CZ" sz="2000" dirty="0" smtClean="0"/>
              <a:t> jsou veřejnými institucemi, a tedy povinnými subjekty, ve smyslu § 2 odst. 1 zákona č. 106/1999 Sb., o svobodném přístupu k informacím.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06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Subjekty rozhodující o právech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b="1" u="sng" dirty="0"/>
              <a:t>l</a:t>
            </a:r>
            <a:r>
              <a:rPr lang="cs-CZ" sz="2000" b="1" u="sng" dirty="0" smtClean="0"/>
              <a:t>esní stráž</a:t>
            </a:r>
          </a:p>
          <a:p>
            <a:pPr marL="0" indent="0" algn="just">
              <a:buNone/>
            </a:pPr>
            <a:r>
              <a:rPr lang="cs-CZ" sz="2000" dirty="0"/>
              <a:t>fyzická osoba ustanovená na návrh vlastníka lesa nebo z vlastního podnětu orgánem státní správy lesů za účelem zajišťování ochranné služby v lesích při obecném užívání lesů občany, je vybavena určitými oprávněními a zároveň jí zákon ukládá určité </a:t>
            </a:r>
            <a:r>
              <a:rPr lang="cs-CZ" sz="2000" dirty="0" smtClean="0"/>
              <a:t>povinnosti</a:t>
            </a:r>
          </a:p>
          <a:p>
            <a:pPr algn="just"/>
            <a:r>
              <a:rPr lang="cs-CZ" sz="2000" b="1" u="sng" dirty="0"/>
              <a:t>rybářská </a:t>
            </a:r>
            <a:r>
              <a:rPr lang="cs-CZ" sz="2000" b="1" u="sng" dirty="0" smtClean="0"/>
              <a:t>stráž</a:t>
            </a:r>
          </a:p>
          <a:p>
            <a:pPr marL="0" indent="0" algn="just">
              <a:buNone/>
            </a:pPr>
            <a:r>
              <a:rPr lang="cs-CZ" sz="2000" dirty="0" smtClean="0"/>
              <a:t>pro </a:t>
            </a:r>
            <a:r>
              <a:rPr lang="cs-CZ" sz="2000" dirty="0"/>
              <a:t>zajištění ochrany řádného výkonu rybářského práva a chovu ryb v rybnících je uživatel rybářského revíru povinen a subjekt hospodařící na rybochovném zařízení oprávněn navrhnout rybářskou </a:t>
            </a:r>
            <a:r>
              <a:rPr lang="cs-CZ" sz="2000" dirty="0" smtClean="0"/>
              <a:t>stráž </a:t>
            </a:r>
          </a:p>
          <a:p>
            <a:pPr algn="just"/>
            <a:r>
              <a:rPr lang="cs-CZ" sz="2000" b="1" u="sng" dirty="0" smtClean="0"/>
              <a:t>stráž přírody</a:t>
            </a:r>
          </a:p>
          <a:p>
            <a:pPr marL="0" indent="0" algn="just">
              <a:buNone/>
            </a:pPr>
            <a:r>
              <a:rPr lang="cs-CZ" sz="2000" dirty="0"/>
              <a:t>Krajské úřady, Agentura a správy národních parků </a:t>
            </a:r>
            <a:r>
              <a:rPr lang="cs-CZ" sz="2000" dirty="0" smtClean="0"/>
              <a:t>ustanovují </a:t>
            </a:r>
            <a:r>
              <a:rPr lang="cs-CZ" sz="2000" dirty="0"/>
              <a:t>stráž přírody z řad zaměstnanců orgánů ochrany přírody nebo dobrovolných spolupracovníků. Posláním stráže přírody je kontrola dodržování předpisů o ochraně přírody a krajiny.</a:t>
            </a:r>
            <a:endParaRPr lang="cs-CZ" sz="2000" dirty="0" smtClean="0"/>
          </a:p>
          <a:p>
            <a:pPr algn="just"/>
            <a:r>
              <a:rPr lang="cs-CZ" sz="2000" b="1" u="sng" dirty="0" smtClean="0"/>
              <a:t>myslivecká stráž</a:t>
            </a:r>
          </a:p>
          <a:p>
            <a:pPr algn="just"/>
            <a:r>
              <a:rPr lang="cs-CZ" sz="2000" b="1" u="sng" dirty="0" smtClean="0"/>
              <a:t>ředitel školy</a:t>
            </a: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15808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korporace – personální substrát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korporace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spolek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undace – majetkový substrát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adace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adační fond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ústav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Církve a jimi založené právnické osoby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Diakonie ČCE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Charita Česká republika </a:t>
            </a:r>
          </a:p>
        </p:txBody>
      </p:sp>
      <p:sp>
        <p:nvSpPr>
          <p:cNvPr id="1433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Privátní subjekty</a:t>
            </a:r>
          </a:p>
        </p:txBody>
      </p:sp>
    </p:spTree>
    <p:extLst>
      <p:ext uri="{BB962C8B-B14F-4D97-AF65-F5344CB8AC3E}">
        <p14:creationId xmlns:p14="http://schemas.microsoft.com/office/powerpoint/2010/main" val="1928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Poskytování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zveřejněním</a:t>
            </a:r>
          </a:p>
          <a:p>
            <a:r>
              <a:rPr lang="cs-CZ" dirty="0" smtClean="0"/>
              <a:t>na základě žádosti</a:t>
            </a:r>
          </a:p>
        </p:txBody>
      </p:sp>
    </p:spTree>
    <p:extLst>
      <p:ext uri="{BB962C8B-B14F-4D97-AF65-F5344CB8AC3E}">
        <p14:creationId xmlns:p14="http://schemas.microsoft.com/office/powerpoint/2010/main" val="637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Poskytnutí informace zveřejněním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a) </a:t>
            </a:r>
            <a:r>
              <a:rPr lang="cs-CZ" b="1" u="sng" dirty="0" smtClean="0"/>
              <a:t>důvod a způsob založení povinného subjektu</a:t>
            </a:r>
            <a:r>
              <a:rPr lang="cs-CZ" dirty="0" smtClean="0"/>
              <a:t>, včetně podmínek a principů, za kterých provozuje svoji činnost,</a:t>
            </a:r>
          </a:p>
          <a:p>
            <a:pPr marL="0" indent="0">
              <a:buNone/>
            </a:pPr>
            <a:r>
              <a:rPr lang="cs-CZ" dirty="0" smtClean="0"/>
              <a:t>b) </a:t>
            </a:r>
            <a:r>
              <a:rPr lang="cs-CZ" b="1" u="sng" dirty="0" smtClean="0"/>
              <a:t>popis své organizační struktury</a:t>
            </a:r>
            <a:r>
              <a:rPr lang="cs-CZ" dirty="0" smtClean="0"/>
              <a:t>, místo a způsob, jak získat příslušné informace, kde lze podat žádost či stížnost, předložit návrh, podnět či jiné dožádání anebo obdržet rozhodnutí o právech a povinnostech osob,</a:t>
            </a:r>
          </a:p>
          <a:p>
            <a:pPr marL="0" indent="0">
              <a:buNone/>
            </a:pPr>
            <a:r>
              <a:rPr lang="cs-CZ" dirty="0" smtClean="0"/>
              <a:t>c) </a:t>
            </a:r>
            <a:r>
              <a:rPr lang="cs-CZ" b="1" u="sng" dirty="0" smtClean="0"/>
              <a:t>místo, lhůtu a způsob, kde lze podat opravný prostředek proti rozhodnutím povinného subjektu o právech a povinnostech</a:t>
            </a:r>
            <a:r>
              <a:rPr lang="cs-CZ" dirty="0" smtClean="0"/>
              <a:t> osob, a to včetně výslovného uvedení požadavků, které jsou v této souvislosti kladeny na žadatele, jakož i popis postupů a pravidel, která je třeba dodržovat při těchto činnostech, a označení příslušného formuláře a způsob a místo, kde lze takový formulář získat,</a:t>
            </a:r>
          </a:p>
          <a:p>
            <a:pPr marL="0" indent="0">
              <a:buNone/>
            </a:pPr>
            <a:r>
              <a:rPr lang="cs-CZ" dirty="0" smtClean="0"/>
              <a:t>d) </a:t>
            </a:r>
            <a:r>
              <a:rPr lang="cs-CZ" b="1" u="sng" dirty="0" smtClean="0"/>
              <a:t>postup, který musí povinný subjekt dodržovat při vyřizování všech žádostí</a:t>
            </a:r>
            <a:r>
              <a:rPr lang="cs-CZ" dirty="0" smtClean="0"/>
              <a:t>, návrhů i jiných dožádání občanů, a to včetně příslušných lhůt, které je třeba dodržovat,</a:t>
            </a:r>
          </a:p>
        </p:txBody>
      </p:sp>
    </p:spTree>
    <p:extLst>
      <p:ext uri="{BB962C8B-B14F-4D97-AF65-F5344CB8AC3E}">
        <p14:creationId xmlns:p14="http://schemas.microsoft.com/office/powerpoint/2010/main" val="27006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Poskytnutí informace zveřejněním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e</a:t>
            </a:r>
            <a:r>
              <a:rPr lang="cs-CZ" dirty="0"/>
              <a:t>) </a:t>
            </a:r>
            <a:r>
              <a:rPr lang="cs-CZ" b="1" u="sng" dirty="0"/>
              <a:t>přehled nejdůležitějších předpisů</a:t>
            </a:r>
            <a:r>
              <a:rPr lang="cs-CZ" dirty="0"/>
              <a:t>, podle nichž povinný subjekt zejména jedná a rozhoduje, které stanovují právo žádat informace a povinnost poskytovat informace a které upravují další práva občanů ve vztahu k povinnému subjektu, a to včetně informace, kde a kdy jsou tyto předpisy poskytnuty k nahlédnutí,</a:t>
            </a:r>
          </a:p>
          <a:p>
            <a:pPr marL="0" indent="0">
              <a:buNone/>
            </a:pPr>
            <a:r>
              <a:rPr lang="cs-CZ" dirty="0"/>
              <a:t>f) </a:t>
            </a:r>
            <a:r>
              <a:rPr lang="cs-CZ" b="1" u="sng" dirty="0"/>
              <a:t>sazebník úhrad za poskytování informací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g) </a:t>
            </a:r>
            <a:r>
              <a:rPr lang="cs-CZ" b="1" u="sng" dirty="0"/>
              <a:t>výroční zprávu za předcházející kalendářní rok o své činnosti v oblasti poskytování informací </a:t>
            </a:r>
            <a:r>
              <a:rPr lang="cs-CZ" dirty="0"/>
              <a:t>(§ 18),</a:t>
            </a:r>
          </a:p>
          <a:p>
            <a:pPr marL="0" indent="0">
              <a:buNone/>
            </a:pPr>
            <a:r>
              <a:rPr lang="cs-CZ" dirty="0"/>
              <a:t>h) výhradní licence poskytnuté podle § 14a odst. 4,</a:t>
            </a:r>
          </a:p>
          <a:p>
            <a:pPr marL="0" indent="0">
              <a:buNone/>
            </a:pPr>
            <a:r>
              <a:rPr lang="cs-CZ" dirty="0"/>
              <a:t>i) usnesení nadřízeného orgánu o výši úhrad vydaná podle § 16a </a:t>
            </a:r>
            <a:r>
              <a:rPr lang="cs-CZ" dirty="0" smtClean="0"/>
              <a:t>odst. 7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j) </a:t>
            </a:r>
            <a:r>
              <a:rPr lang="cs-CZ" b="1" u="sng" dirty="0"/>
              <a:t>elektronickou adresu podatelny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8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Ombudsman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http://www.ochrance.cz/kancelar-vop/povinne-zverejnovane-informace/</a:t>
            </a:r>
            <a:endParaRPr lang="cs-CZ" sz="2000" dirty="0" smtClean="0"/>
          </a:p>
          <a:p>
            <a:r>
              <a:rPr lang="cs-CZ" dirty="0" smtClean="0"/>
              <a:t>Český úřad zeměměřický a katastrální</a:t>
            </a:r>
          </a:p>
          <a:p>
            <a:pPr marL="0" indent="0">
              <a:buNone/>
            </a:pPr>
            <a:r>
              <a:rPr lang="cs-CZ" sz="2000" dirty="0" smtClean="0">
                <a:hlinkClick r:id="rId3"/>
              </a:rPr>
              <a:t>http://www.cuzk.cz/Urady/Cesky-urad-zememericky-a-katastralni/O-uradu/Informace-povinne-zverejnovane/Informace-zverejnovane-povinne-podle-zakona.aspx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98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Poskytnutí informace zveřejněním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právní předpisy vydané v rámci své působnosti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seznamy hlavních dokumentů – zejména koncepční, strategické a programové povahy</a:t>
            </a:r>
          </a:p>
          <a:p>
            <a:r>
              <a:rPr lang="cs-CZ" dirty="0" smtClean="0"/>
              <a:t>do 15-ti dnů zveřejnit informaci poskytnutou na žádost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727280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Poskytnutí informace zveřejněním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15-ti dnů zveřejnit informaci poskytnutou na </a:t>
            </a:r>
            <a:r>
              <a:rPr lang="cs-CZ" dirty="0" smtClean="0"/>
              <a:t>žádost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28" y="3140968"/>
            <a:ext cx="616353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ústně, písemně, elektronicky</a:t>
            </a:r>
          </a:p>
          <a:p>
            <a:r>
              <a:rPr lang="cs-CZ" dirty="0" smtClean="0"/>
              <a:t>Není-li žadateli na ústně podanou žádost informace poskytnuta anebo nepovažuje-li žadatel informaci poskytnutou na ústně podanou žádost za dostačující, je třeba podat žádost písemně.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645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 smtClean="0"/>
              <a:t>Ze žádosti musí být zřejmé,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kterému povinnému subjektu je určena,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 že se žadatel domáhá poskytnutí informace ve smyslu tohoto zákona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 kdo žádost podává.  </a:t>
            </a:r>
          </a:p>
          <a:p>
            <a:r>
              <a:rPr lang="cs-CZ" u="sng" dirty="0" smtClean="0"/>
              <a:t>Fyzická osoba</a:t>
            </a:r>
            <a:r>
              <a:rPr lang="cs-CZ" dirty="0" smtClean="0"/>
              <a:t>: jméno, příjmení, datum narození, adresu místa trvalého pobytu/adresu bydliště/doručovací adresu</a:t>
            </a:r>
          </a:p>
          <a:p>
            <a:r>
              <a:rPr lang="cs-CZ" u="sng" dirty="0" smtClean="0"/>
              <a:t>Právnická osoba:</a:t>
            </a:r>
            <a:r>
              <a:rPr lang="cs-CZ" dirty="0" smtClean="0"/>
              <a:t> název, identifikační číslo osoby, adresu sídla a adresu pro doručování, liší-li se od adresy sídla.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079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povinného subjektu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a) brání-li </a:t>
            </a:r>
            <a:r>
              <a:rPr lang="cs-CZ" b="1" u="sng" dirty="0" smtClean="0"/>
              <a:t>nedostatek údajů o žadateli </a:t>
            </a:r>
            <a:r>
              <a:rPr lang="cs-CZ" dirty="0" smtClean="0"/>
              <a:t>postupu vyřízení žádosti o informaci, vyzve žadatele k doplnění; nedoplní-li žádost </a:t>
            </a:r>
            <a:r>
              <a:rPr lang="cs-CZ" b="1" u="sng" dirty="0" smtClean="0"/>
              <a:t>odloží,</a:t>
            </a:r>
          </a:p>
          <a:p>
            <a:r>
              <a:rPr lang="cs-CZ" dirty="0" smtClean="0"/>
              <a:t>b) je-li </a:t>
            </a:r>
            <a:r>
              <a:rPr lang="cs-CZ" b="1" u="sng" dirty="0" smtClean="0"/>
              <a:t>žádost nesrozumitelná</a:t>
            </a:r>
            <a:r>
              <a:rPr lang="cs-CZ" dirty="0" smtClean="0"/>
              <a:t>, vyzve žadatele, aby žádost upřesnil, neupřesní-li, </a:t>
            </a:r>
            <a:r>
              <a:rPr lang="cs-CZ" b="1" u="sng" dirty="0" smtClean="0"/>
              <a:t>rozhodne o odmítnutí žádosti</a:t>
            </a:r>
            <a:r>
              <a:rPr lang="cs-CZ" dirty="0" smtClean="0"/>
              <a:t>,</a:t>
            </a:r>
          </a:p>
          <a:p>
            <a:r>
              <a:rPr lang="cs-CZ" dirty="0" smtClean="0"/>
              <a:t>c) v případě, že </a:t>
            </a:r>
            <a:r>
              <a:rPr lang="cs-CZ" b="1" u="sng" dirty="0" smtClean="0"/>
              <a:t>požadované informace se nevztahují k jeho působnosti</a:t>
            </a:r>
            <a:r>
              <a:rPr lang="cs-CZ" dirty="0" smtClean="0"/>
              <a:t>, žádost </a:t>
            </a:r>
            <a:r>
              <a:rPr lang="cs-CZ" b="1" u="sng" dirty="0" smtClean="0"/>
              <a:t>odloží </a:t>
            </a:r>
            <a:r>
              <a:rPr lang="cs-CZ" dirty="0" smtClean="0"/>
              <a:t>a tuto odůvodněnou skutečnost sdělí žadateli,</a:t>
            </a:r>
          </a:p>
          <a:p>
            <a:r>
              <a:rPr lang="cs-CZ" dirty="0" smtClean="0"/>
              <a:t>d) nerozhodne-li o odmítnutí žádosti, poskytne informaci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8901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34" y="432053"/>
            <a:ext cx="4318222" cy="64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označuje činnost, kterou vykonávají </a:t>
            </a:r>
            <a:r>
              <a:rPr lang="cs-CZ" altLang="cs-CZ" u="sng" smtClean="0"/>
              <a:t>správní úřady</a:t>
            </a:r>
            <a:r>
              <a:rPr lang="cs-CZ" altLang="cs-CZ" smtClean="0"/>
              <a:t>, </a:t>
            </a:r>
            <a:r>
              <a:rPr lang="cs-CZ" altLang="cs-CZ" u="sng" smtClean="0"/>
              <a:t>orgány územní nebo zájmové samosprávy</a:t>
            </a:r>
            <a:r>
              <a:rPr lang="cs-CZ" altLang="cs-CZ" smtClean="0"/>
              <a:t> nebo jiné subjekty na základě zákonů a k jejich provedení. </a:t>
            </a:r>
          </a:p>
          <a:p>
            <a:pPr eaLnBrk="1" hangingPunct="1"/>
            <a:r>
              <a:rPr lang="cs-CZ" altLang="cs-CZ" smtClean="0"/>
              <a:t>je souhrnným pojmem, který zahrnuje </a:t>
            </a:r>
            <a:r>
              <a:rPr lang="cs-CZ" altLang="cs-CZ" u="sng" smtClean="0"/>
              <a:t>státní správu </a:t>
            </a:r>
            <a:r>
              <a:rPr lang="cs-CZ" altLang="cs-CZ" smtClean="0"/>
              <a:t>a </a:t>
            </a:r>
            <a:r>
              <a:rPr lang="cs-CZ" altLang="cs-CZ" u="sng" smtClean="0"/>
              <a:t>samosprávu</a:t>
            </a:r>
            <a:r>
              <a:rPr lang="cs-CZ" altLang="cs-CZ" smtClean="0"/>
              <a:t>.</a:t>
            </a:r>
          </a:p>
          <a:p>
            <a:pPr eaLnBrk="1" hangingPunct="1"/>
            <a:r>
              <a:rPr lang="cs-CZ" altLang="cs-CZ" smtClean="0"/>
              <a:t>není všeobsažná pozitivní definice, pouze negativní</a:t>
            </a:r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je veřejná správa?</a:t>
            </a:r>
          </a:p>
        </p:txBody>
      </p:sp>
    </p:spTree>
    <p:extLst>
      <p:ext uri="{BB962C8B-B14F-4D97-AF65-F5344CB8AC3E}">
        <p14:creationId xmlns:p14="http://schemas.microsoft.com/office/powerpoint/2010/main" val="20263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34" y="432053"/>
            <a:ext cx="4246214" cy="63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0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povinného subjektu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povinný subjekt žádosti, byť i jen zčásti, nevyhoví, vydá rozhodnutí o odmítnutí žádosti, popřípadě o odmítnutí části žádosti</a:t>
            </a:r>
          </a:p>
          <a:p>
            <a:r>
              <a:rPr lang="cs-CZ" dirty="0" smtClean="0"/>
              <a:t>lze se bránit odvoláním nebo stížností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304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54" y="390906"/>
            <a:ext cx="4165092" cy="60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0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6" y="404622"/>
            <a:ext cx="4531510" cy="64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879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Odvolací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povinný subjekt předloží odvolání spolu se spisovým materiálem nadřízenému orgánu ve lhůtě 15 dnů ode dne doručení odvolání</a:t>
            </a:r>
          </a:p>
          <a:p>
            <a:r>
              <a:rPr lang="cs-CZ" dirty="0" smtClean="0"/>
              <a:t>nadřízený </a:t>
            </a:r>
            <a:r>
              <a:rPr lang="cs-CZ" dirty="0"/>
              <a:t>orgán rozhodne o odvolání do 15 dnů ode dne předložení odvolání povinným subjektem. </a:t>
            </a:r>
          </a:p>
          <a:p>
            <a:r>
              <a:rPr lang="cs-CZ" dirty="0"/>
              <a:t>soudní ochrana – správní žaloba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8675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Kdo je nadřízeným orgánem?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Rozhodnutí NSS ve věci ombudsmana:</a:t>
            </a:r>
          </a:p>
          <a:p>
            <a:pPr marL="0" indent="0" algn="just">
              <a:buNone/>
            </a:pPr>
            <a:r>
              <a:rPr lang="cs-CZ" dirty="0"/>
              <a:t>N</a:t>
            </a:r>
            <a:r>
              <a:rPr lang="cs-CZ" dirty="0" smtClean="0"/>
              <a:t>ejvyšší </a:t>
            </a:r>
            <a:r>
              <a:rPr lang="cs-CZ" dirty="0"/>
              <a:t>správní soud tak uzavírá, že </a:t>
            </a:r>
            <a:r>
              <a:rPr lang="cs-CZ" b="1" u="sng" dirty="0"/>
              <a:t>žalovaný je sice povinným subjektem k poskytování informací</a:t>
            </a:r>
            <a:r>
              <a:rPr lang="cs-CZ" dirty="0"/>
              <a:t> podle zákona č. 106/1999 Sb., </a:t>
            </a:r>
            <a:r>
              <a:rPr lang="cs-CZ" b="1" u="sng" dirty="0"/>
              <a:t>nicméně o žádostech nerozhoduje přímo on, nýbrž je k tomu povolána jeho kancelář</a:t>
            </a:r>
            <a:r>
              <a:rPr lang="cs-CZ" dirty="0"/>
              <a:t>, jako jeho servisní organizace. Určení toho, kdo konkrétně ze zaměstnanců kanceláře bude informace poskytovat a kdo bude rozhodovat o odvoláních či stížnostech, je pak v rukou žalovaného, který podle § 25 odst. 2 zákona č. 349/1999 Sb. stanoví podrobnosti o organizaci a úkolech kanceláře. </a:t>
            </a:r>
            <a:r>
              <a:rPr lang="cs-CZ" b="1" u="sng" dirty="0"/>
              <a:t>Za možné určení lze pak bez výhrad považovat způsob, </a:t>
            </a:r>
            <a:r>
              <a:rPr lang="cs-CZ" b="1" u="sng" dirty="0" smtClean="0"/>
              <a:t>kdy </a:t>
            </a:r>
            <a:r>
              <a:rPr lang="cs-CZ" b="1" u="sng" dirty="0"/>
              <a:t>o žádostech o poskytnutí informace rozhoduje kancelář a o odvoláních či stížnostech její vedoucí.</a:t>
            </a:r>
          </a:p>
        </p:txBody>
      </p:sp>
    </p:spTree>
    <p:extLst>
      <p:ext uri="{BB962C8B-B14F-4D97-AF65-F5344CB8AC3E}">
        <p14:creationId xmlns:p14="http://schemas.microsoft.com/office/powerpoint/2010/main" val="4203214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Stížnost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žadatel nesouhlasí s vyřízením žádosti</a:t>
            </a:r>
          </a:p>
          <a:p>
            <a:r>
              <a:rPr lang="cs-CZ" dirty="0" smtClean="0"/>
              <a:t>informace poskytnuta částečně, ale nebylo vydáno rozhodnutí o zamítnutí části žádosti</a:t>
            </a:r>
          </a:p>
          <a:p>
            <a:r>
              <a:rPr lang="cs-CZ" dirty="0" smtClean="0"/>
              <a:t>nesouhlasí s výší úhrady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2321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Stížnost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stížnost je třeba do 30 dnů u povinného subjektu</a:t>
            </a:r>
          </a:p>
          <a:p>
            <a:r>
              <a:rPr lang="cs-CZ" dirty="0"/>
              <a:t>buď vyhoví, nebo vydá zamítavé rozhodnutí, nebo do 7 dnů předá odvolacímu orgánu</a:t>
            </a:r>
          </a:p>
          <a:p>
            <a:r>
              <a:rPr lang="cs-CZ" dirty="0"/>
              <a:t>nadřízený orgán: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potvrdí </a:t>
            </a:r>
            <a:r>
              <a:rPr lang="cs-CZ" dirty="0" smtClean="0"/>
              <a:t>postup </a:t>
            </a:r>
            <a:r>
              <a:rPr lang="cs-CZ" dirty="0"/>
              <a:t>povinného subjektu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přikáže vyřídit žádost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sám informaci poskytne, nebo rozhodne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8792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Úhrada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úhrada nesmí přesáhnout náklady spojené s pořízením kopií, opatřením technických nosičů dat a s odesláním informací žadateli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odle většinového právního názoru je zapotřebí vykládat toto ustanovení restriktivně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hrazení nákladů je podmínkou poskytnutí informace</a:t>
            </a:r>
          </a:p>
          <a:p>
            <a:r>
              <a:rPr lang="cs-CZ" sz="2000" dirty="0" smtClean="0"/>
              <a:t>proti celkové výši nákladů spojených s poskytnutím informací se můžete bránit pomocí stížnosti</a:t>
            </a:r>
          </a:p>
        </p:txBody>
      </p:sp>
    </p:spTree>
    <p:extLst>
      <p:ext uri="{BB962C8B-B14F-4D97-AF65-F5344CB8AC3E}">
        <p14:creationId xmlns:p14="http://schemas.microsoft.com/office/powerpoint/2010/main" val="3402897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" y="500634"/>
            <a:ext cx="4174236" cy="58567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61" y="692696"/>
            <a:ext cx="4174236" cy="60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4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Vláda</a:t>
            </a:r>
          </a:p>
          <a:p>
            <a:pPr eaLnBrk="1" hangingPunct="1"/>
            <a:r>
              <a:rPr lang="cs-CZ" altLang="cs-CZ" smtClean="0"/>
              <a:t>Ministerstva</a:t>
            </a:r>
          </a:p>
          <a:p>
            <a:pPr eaLnBrk="1" hangingPunct="1"/>
            <a:r>
              <a:rPr lang="cs-CZ" altLang="cs-CZ" smtClean="0"/>
              <a:t>Jiné správní úřady</a:t>
            </a:r>
          </a:p>
          <a:p>
            <a:pPr eaLnBrk="1" hangingPunct="1"/>
            <a:r>
              <a:rPr lang="cs-CZ" altLang="cs-CZ" smtClean="0"/>
              <a:t>Orgány územní samosprávy</a:t>
            </a:r>
          </a:p>
        </p:txBody>
      </p:sp>
      <p:sp>
        <p:nvSpPr>
          <p:cNvPr id="174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Orgány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5773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18" y="422910"/>
            <a:ext cx="4055364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478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informace Vám úřad nesmí poskytnout?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utajované informace</a:t>
            </a:r>
          </a:p>
          <a:p>
            <a:r>
              <a:rPr lang="cs-CZ" dirty="0" smtClean="0"/>
              <a:t>informace týkající se osobnosti</a:t>
            </a:r>
          </a:p>
          <a:p>
            <a:r>
              <a:rPr lang="cs-CZ" dirty="0" smtClean="0"/>
              <a:t>obchodní tajemství</a:t>
            </a:r>
          </a:p>
          <a:p>
            <a:r>
              <a:rPr lang="cs-CZ" dirty="0" smtClean="0"/>
              <a:t>informace o majetkových poměrech osoby, která není povinným subjektem</a:t>
            </a:r>
          </a:p>
          <a:p>
            <a:r>
              <a:rPr lang="cs-CZ" dirty="0" smtClean="0"/>
              <a:t>informace vzniklé bez použití veřejných prostředků</a:t>
            </a:r>
          </a:p>
          <a:p>
            <a:r>
              <a:rPr lang="cs-CZ" dirty="0" smtClean="0"/>
              <a:t>informace, které úřad zveřejňuje na základě zvláštního zákona</a:t>
            </a:r>
          </a:p>
          <a:p>
            <a:r>
              <a:rPr lang="cs-CZ" dirty="0" smtClean="0"/>
              <a:t>informace, jejichž poskytnutím by byla porušena ochrana práv třetích osob k předmětu autorského práva</a:t>
            </a:r>
          </a:p>
          <a:p>
            <a:r>
              <a:rPr lang="cs-CZ" dirty="0" smtClean="0"/>
              <a:t>informace, které úřad získal od třetí osoby při plnění úkolů v rámci kontrolní, dozorové, dohledové nebo obdobné činnosti </a:t>
            </a:r>
          </a:p>
          <a:p>
            <a:r>
              <a:rPr lang="pt-BR" dirty="0" smtClean="0"/>
              <a:t>informace o probíhajícím trestním řízení</a:t>
            </a:r>
            <a:endParaRPr lang="cs-CZ" dirty="0" smtClean="0"/>
          </a:p>
          <a:p>
            <a:r>
              <a:rPr lang="cs-CZ" dirty="0" smtClean="0"/>
              <a:t>informaci o činnosti orgánů činných v trestním řízení,</a:t>
            </a:r>
          </a:p>
          <a:p>
            <a:r>
              <a:rPr lang="cs-CZ" dirty="0" smtClean="0"/>
              <a:t>informace o rozhodovací činnosti soudů s výjimkou rozsudků</a:t>
            </a:r>
          </a:p>
          <a:p>
            <a:r>
              <a:rPr lang="cs-CZ" dirty="0" smtClean="0"/>
              <a:t>informace o plnění úkolů zpravodajských služeb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920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Umístění stacionárních radarů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Žadatel se domáhal poskytnutí informací ohledně měření rychlosti a dozoru nad dodržováním dopravních předpisů. Konkrétně: </a:t>
            </a:r>
          </a:p>
          <a:p>
            <a:r>
              <a:rPr lang="cs-CZ" u="sng" dirty="0"/>
              <a:t>jaká jsou umístění stacionárních radarů </a:t>
            </a:r>
            <a:r>
              <a:rPr lang="cs-CZ" dirty="0"/>
              <a:t>(např. zařízení k okamžitému měření rychlosti pomocí indukčních cívek apod.) pro měření rychlosti vč. rychlostního limitu (GPS souřadnice a směr), která vlastní nebo provozuje Policie ČR;</a:t>
            </a:r>
          </a:p>
          <a:p>
            <a:r>
              <a:rPr lang="cs-CZ" u="sng" dirty="0"/>
              <a:t>jaká jsou umístění úsekových měření rychlosti vč. rychlostního limitu </a:t>
            </a:r>
            <a:r>
              <a:rPr lang="cs-CZ" dirty="0"/>
              <a:t>(GPS souřadnice počátku a konce úseku), která jsou provozována Policií ČR;</a:t>
            </a:r>
          </a:p>
          <a:p>
            <a:r>
              <a:rPr lang="cs-CZ" dirty="0"/>
              <a:t>v souvislosti s předcházejícím dotazem – </a:t>
            </a:r>
            <a:r>
              <a:rPr lang="cs-CZ" u="sng" dirty="0"/>
              <a:t>která z fungujících úsekových měření jsou aktivně využívána k postihům za překročení maximální povolené rychlosti</a:t>
            </a:r>
            <a:r>
              <a:rPr lang="cs-CZ" dirty="0"/>
              <a:t>; u úsekových měření, která nelze k postihům využívat, žádám o informaci, do kdy nebudou takto využívána, resp. od kdy bude možné k postihu využívat;</a:t>
            </a:r>
          </a:p>
          <a:p>
            <a:r>
              <a:rPr lang="cs-CZ" u="sng" dirty="0"/>
              <a:t>jaká jsou umístění </a:t>
            </a:r>
            <a:r>
              <a:rPr lang="cs-CZ" dirty="0"/>
              <a:t>(GPS souřadnice, směr) </a:t>
            </a:r>
            <a:r>
              <a:rPr lang="cs-CZ" u="sng" dirty="0"/>
              <a:t>dalších technických zařízení zajišťujících dozor nad dodržováním dopravních předpisů </a:t>
            </a:r>
            <a:r>
              <a:rPr lang="cs-CZ" dirty="0"/>
              <a:t>(např. kamery dozorující jízdu na červenou apod.), která jsou provozována Policií ČR.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23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 stacionárních radarů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400" b="1" dirty="0" smtClean="0"/>
              <a:t>Policie </a:t>
            </a:r>
            <a:r>
              <a:rPr lang="cs-CZ" sz="6400" b="1" dirty="0"/>
              <a:t>České republiky v současné době provozuje úsekové měřiče rychlosti na pěti místech v rámci České republiky</a:t>
            </a:r>
            <a:r>
              <a:rPr lang="cs-CZ" sz="6400" b="1" dirty="0" smtClean="0"/>
              <a:t>:</a:t>
            </a:r>
            <a:endParaRPr lang="cs-CZ" sz="6400" b="1" dirty="0"/>
          </a:p>
          <a:p>
            <a:pPr algn="just"/>
            <a:r>
              <a:rPr lang="cs-CZ" sz="6400" b="1" u="sng" dirty="0"/>
              <a:t>Úsekový měřič rychlosti na silnici I/30 v katastru obce Malé Žernoseky. </a:t>
            </a:r>
            <a:r>
              <a:rPr lang="cs-CZ" sz="5600" dirty="0"/>
              <a:t>Rychlost je v tomto úseku měřena v obou směrech a je v úseku stanovena na 90 km/h. Souřadnice začátku úseku jsou 50°32'39.910"N, 14°2'43.078"E. Souřadnice konce úseku jsou 50°32'18.177"N, 14°3'24.769"E.</a:t>
            </a:r>
          </a:p>
          <a:p>
            <a:pPr algn="just"/>
            <a:r>
              <a:rPr lang="cs-CZ" sz="6400" b="1" u="sng" dirty="0"/>
              <a:t>Úsekový měřič rychlosti v katastru obce Velemín na silnici I/8. </a:t>
            </a:r>
            <a:r>
              <a:rPr lang="cs-CZ" sz="5600" dirty="0"/>
              <a:t>Rychlost je v tomto úseku měřena v obou směrech a je v úseku stanovena na 90 km/h. Souřadnice začátku úseku jsou 50°32'3.697"N, 13°59'1.278"E. Souřadnice konce úseku jsou 50°32'2.467"N, 13°59'3.641"E.</a:t>
            </a:r>
          </a:p>
          <a:p>
            <a:pPr algn="just"/>
            <a:r>
              <a:rPr lang="cs-CZ" sz="6400" b="1" u="sng" dirty="0"/>
              <a:t>Úsek v Lochkovském tunelu, rychlostní silnice R1.</a:t>
            </a:r>
            <a:r>
              <a:rPr lang="cs-CZ" sz="6400" b="1" dirty="0"/>
              <a:t> </a:t>
            </a:r>
            <a:r>
              <a:rPr lang="cs-CZ" sz="5600" dirty="0"/>
              <a:t>Rychlostní limit není možné konkrétně specifikovat, tunel je vybaven proměnným dopravním značením a rychlost může být upravena v návaznosti na aktuální dopravní situaci. Souřadnice začátku úseku jsou 49°59'44.058"N, 14°22'26.980"E. Souřadnice konce úseku jsou 49°59'56.640"N, 14°21'19.506"E.</a:t>
            </a:r>
          </a:p>
          <a:p>
            <a:pPr algn="just"/>
            <a:r>
              <a:rPr lang="cs-CZ" sz="6400" b="1" u="sng" dirty="0"/>
              <a:t>Úsek v Cholupickém tunelu, rychlostní silnice R1. </a:t>
            </a:r>
            <a:r>
              <a:rPr lang="cs-CZ" sz="5600" dirty="0"/>
              <a:t>Rychlostní limit není možné konkrétně specifikovat, tunel je vybaven proměnným dopravním značením a rychlost může být upravena v návaznosti na aktuální dopravní situaci. Souřadnice začátku úseku jsou 49°58'55.841"N, 14°25'53.685"E. Souřadnice konce úseku jsou 49°58'55.637"N, 14°24'21.193"E.</a:t>
            </a:r>
          </a:p>
          <a:p>
            <a:pPr algn="just"/>
            <a:r>
              <a:rPr lang="cs-CZ" sz="6400" b="1" u="sng" dirty="0"/>
              <a:t>Úsek v tunelu Valík, dálnice D5. </a:t>
            </a:r>
            <a:r>
              <a:rPr lang="cs-CZ" sz="5600" dirty="0"/>
              <a:t>Rychlostní limit není možné konkrétně specifikovat, tunel je vybaven proměnným dopravním značením a rychlost může být upravena v návaznosti na aktuální dopravní situaci. Souřadnice začátku úseku jsou 49°40'50.659"N, 13°24'32.062"E. Souřadnice konce úseku jsou 49°40'50.789"N, 13°24'13.293"E.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0069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Zveřejňování platů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/>
          <a:lstStyle/>
          <a:p>
            <a:r>
              <a:rPr lang="cs-CZ" dirty="0" smtClean="0"/>
              <a:t>rozhodnutí NSS </a:t>
            </a:r>
            <a:r>
              <a:rPr lang="cs-CZ" dirty="0" err="1" smtClean="0"/>
              <a:t>sp</a:t>
            </a:r>
            <a:r>
              <a:rPr lang="cs-CZ" dirty="0" smtClean="0"/>
              <a:t>. zn. 8 As 55/2012</a:t>
            </a:r>
          </a:p>
          <a:p>
            <a:r>
              <a:rPr lang="cs-CZ" dirty="0" smtClean="0"/>
              <a:t>střet dvou ústavních práv: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právo na informace (čl. 17 LZPS)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právo na ochranu lidské důstojnosti (čl. 10 LZPS)</a:t>
            </a:r>
          </a:p>
        </p:txBody>
      </p:sp>
    </p:spTree>
    <p:extLst>
      <p:ext uri="{BB962C8B-B14F-4D97-AF65-F5344CB8AC3E}">
        <p14:creationId xmlns:p14="http://schemas.microsoft.com/office/powerpoint/2010/main" val="2043320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Čl. 17 LZPS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ctr"/>
            <a:r>
              <a:rPr lang="cs-CZ" b="1" dirty="0"/>
              <a:t>[Svoboda projevu]</a:t>
            </a:r>
          </a:p>
          <a:p>
            <a:pPr fontAlgn="ctr"/>
            <a:r>
              <a:rPr lang="cs-CZ" dirty="0"/>
              <a:t>(1) Svoboda projevu a právo na informace jsou zaručeny.</a:t>
            </a:r>
          </a:p>
          <a:p>
            <a:pPr fontAlgn="ctr"/>
            <a:r>
              <a:rPr lang="cs-CZ" dirty="0"/>
              <a:t>(2) Každý má právo vyjadřovat své názory slovem, písmem, tiskem, obrazem nebo jiným způsobem, jakož i svobodně vyhledávat, přijímat a rozšiřovat ideje a informace bez ohledu na hranice státu.</a:t>
            </a:r>
          </a:p>
          <a:p>
            <a:pPr fontAlgn="ctr"/>
            <a:r>
              <a:rPr lang="cs-CZ" dirty="0"/>
              <a:t>(3) Cenzura je nepřípustná.</a:t>
            </a:r>
          </a:p>
          <a:p>
            <a:pPr fontAlgn="ctr"/>
            <a:r>
              <a:rPr lang="cs-CZ" dirty="0"/>
              <a:t>(4) Svobodu projevu a právo vyhledávat a šířit informace lze omezit zákonem, jde-li o opatření v demokratické společnosti nezbytná pro ochranu práv a svobod druhých, bezpečnost státu, veřejnou bezpečnost, ochranu veřejného zdraví a mravnosti.</a:t>
            </a:r>
          </a:p>
          <a:p>
            <a:pPr fontAlgn="ctr"/>
            <a:r>
              <a:rPr lang="cs-CZ" dirty="0"/>
              <a:t>(5) Státní orgány a orgány územní samosprávy jsou povinny přiměřeným způsobem poskytovat informace o své činnosti. Podmínky a provedení stanoví zákon.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8358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Čl. 10 LZPS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ctr"/>
            <a:r>
              <a:rPr lang="cs-CZ" b="1" dirty="0"/>
              <a:t>[Ochrana osobnosti]</a:t>
            </a:r>
          </a:p>
          <a:p>
            <a:pPr fontAlgn="ctr"/>
            <a:r>
              <a:rPr lang="cs-CZ" dirty="0"/>
              <a:t>(1) Každý má právo, aby byla zachována jeho lidská důstojnost, osobní čest, dobrá pověst a chráněno jeho jméno.</a:t>
            </a:r>
          </a:p>
          <a:p>
            <a:pPr fontAlgn="ctr"/>
            <a:r>
              <a:rPr lang="cs-CZ" dirty="0"/>
              <a:t>(2) Každý má právo na ochranu před neoprávněným zasahováním do soukromého a rodinného života.</a:t>
            </a:r>
          </a:p>
          <a:p>
            <a:pPr fontAlgn="ctr"/>
            <a:r>
              <a:rPr lang="cs-CZ" dirty="0"/>
              <a:t>(3) Každý má právo na ochranu před neoprávněným shromažďováním, zveřejňováním nebo jiným zneužíváním údajů o své osobě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5233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/>
              <a:t>est proporcionality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Dvě kumulativní podmínky:</a:t>
            </a:r>
          </a:p>
          <a:p>
            <a:r>
              <a:rPr lang="cs-CZ" dirty="0" smtClean="0"/>
              <a:t>osoba, o jejíchž platových poměrech má být poskytnuta informace, se na podstatě vlastní činnosti povinného subjektu podílí jen nepřímo a při zohlednění všech okolností nevýznamným způsobem (doplněno zásadou, spíše poskytnout, vzácně neposkytnout)</a:t>
            </a:r>
          </a:p>
          <a:p>
            <a:r>
              <a:rPr lang="cs-CZ" dirty="0" smtClean="0"/>
              <a:t>nevystávají konkrétní pochybnosti o tam, zda v souvislosti s odměňováním této osoby jsou veřejné prostředky vynakládány hospodárně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0048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Kontrola činnosti obce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240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Oprávněné osoby podle zákona o obcích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občan obce starší 18-ti let</a:t>
            </a:r>
          </a:p>
          <a:p>
            <a:r>
              <a:rPr lang="cs-CZ" dirty="0" smtClean="0"/>
              <a:t>fyzická osoba starší 18-ti let vlastnící nemovitosti</a:t>
            </a:r>
          </a:p>
          <a:p>
            <a:r>
              <a:rPr lang="cs-CZ" dirty="0"/>
              <a:t>fyzická osoba starší 18-ti </a:t>
            </a:r>
            <a:r>
              <a:rPr lang="cs-CZ" dirty="0" smtClean="0"/>
              <a:t>let, která je cizím státním občanem, ale je hlášena k trvalému pobytu v obci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2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cs-CZ" altLang="cs-CZ" sz="900" smtClean="0"/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Český statistický úřad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Český úřad zeměměřický a katastrální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Český báňský úřad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Úřad průmyslového vlastnictví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Úřad pro ochranu hospodářské soutěže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Správa státních hmotných rezerv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Státní úřad pro jadernou bezpečnost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Národní bezpečnostní úřad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Energetický regulační úřad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Úřad vlády České republiky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1800" smtClean="0"/>
              <a:t>Český telekomunikační úřad</a:t>
            </a: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ÚOSS</a:t>
            </a:r>
          </a:p>
        </p:txBody>
      </p:sp>
    </p:spTree>
    <p:extLst>
      <p:ext uri="{BB962C8B-B14F-4D97-AF65-F5344CB8AC3E}">
        <p14:creationId xmlns:p14="http://schemas.microsoft.com/office/powerpoint/2010/main" val="944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 obce informovat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zasedání zastupitelstva</a:t>
            </a:r>
          </a:p>
          <a:p>
            <a:r>
              <a:rPr lang="cs-CZ" dirty="0" smtClean="0"/>
              <a:t>na úřední desce</a:t>
            </a:r>
          </a:p>
          <a:p>
            <a:r>
              <a:rPr lang="cs-CZ" dirty="0" smtClean="0"/>
              <a:t>jinými způsobem v místě obvyklým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6160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Úřední deska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řístupná nepřetržitě</a:t>
            </a:r>
          </a:p>
          <a:p>
            <a:r>
              <a:rPr lang="cs-CZ" dirty="0"/>
              <a:t>č</a:t>
            </a:r>
            <a:r>
              <a:rPr lang="cs-CZ" dirty="0" smtClean="0"/>
              <a:t>itelná i v nočních hodinách</a:t>
            </a:r>
          </a:p>
          <a:p>
            <a:r>
              <a:rPr lang="cs-CZ" dirty="0" smtClean="0"/>
              <a:t>úplný text písemností</a:t>
            </a:r>
          </a:p>
          <a:p>
            <a:r>
              <a:rPr lang="cs-CZ" dirty="0" smtClean="0"/>
              <a:t>datum zveřejnění, datum sejmutí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5135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zveřejňuje na desce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obecně závazné vyhlášky</a:t>
            </a:r>
          </a:p>
          <a:p>
            <a:r>
              <a:rPr lang="cs-CZ" dirty="0" smtClean="0"/>
              <a:t>záměr obce prodat, směnit nebo darovat nemovitý majetek</a:t>
            </a:r>
          </a:p>
          <a:p>
            <a:r>
              <a:rPr lang="cs-CZ" dirty="0" smtClean="0"/>
              <a:t>počet členů zastupitelstva obce, který má být zvolen</a:t>
            </a:r>
          </a:p>
          <a:p>
            <a:r>
              <a:rPr lang="cs-CZ" dirty="0" smtClean="0"/>
              <a:t>uzavření veřejnoprávní smlouvy</a:t>
            </a:r>
          </a:p>
          <a:p>
            <a:r>
              <a:rPr lang="cs-CZ" dirty="0" smtClean="0"/>
              <a:t>oznámení o místě, době a navrženém programu jednání zastupitelstva</a:t>
            </a:r>
          </a:p>
          <a:p>
            <a:r>
              <a:rPr lang="cs-CZ" dirty="0" smtClean="0"/>
              <a:t>rozhodnutí ve věci dozoru a kontroly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51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Elektronická úřední deska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právní řád nezná</a:t>
            </a:r>
          </a:p>
          <a:p>
            <a:r>
              <a:rPr lang="cs-CZ" dirty="0" smtClean="0"/>
              <a:t>zveřejnění obsahu úřední desky způsobem umožňující dálkový přístup</a:t>
            </a:r>
          </a:p>
          <a:p>
            <a:r>
              <a:rPr lang="cs-CZ" dirty="0" smtClean="0"/>
              <a:t>zřízení internetových stránek, kde zpřístupní obsah úřední desky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0060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Právo nahlížet do dokumentů obce a jejích orgánů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03437"/>
            <a:ext cx="8229600" cy="358985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Nahlížet lze do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rozpočtu obce,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 závěrečného účtu obce za uplynulý kalendářní rok,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 </a:t>
            </a:r>
            <a:r>
              <a:rPr lang="cs-CZ" u="sng" dirty="0" smtClean="0"/>
              <a:t>usnesení a zápisů </a:t>
            </a:r>
            <a:r>
              <a:rPr lang="cs-CZ" dirty="0" smtClean="0"/>
              <a:t>z jednání zastupitelstva obce,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 </a:t>
            </a:r>
            <a:r>
              <a:rPr lang="cs-CZ" u="sng" dirty="0" smtClean="0"/>
              <a:t>usnesení</a:t>
            </a:r>
            <a:r>
              <a:rPr lang="cs-CZ" dirty="0" smtClean="0"/>
              <a:t> rady obce, výborů zastupitelstva obce a komisí rady obce a pořizovat si z nich výpisy;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nahlédnutí musí být umožněno bezplatně a bez omezení rozsahu.</a:t>
            </a:r>
          </a:p>
        </p:txBody>
      </p:sp>
    </p:spTree>
    <p:extLst>
      <p:ext uri="{BB962C8B-B14F-4D97-AF65-F5344CB8AC3E}">
        <p14:creationId xmlns:p14="http://schemas.microsoft.com/office/powerpoint/2010/main" val="19375179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Právo požadovat projednání určité záležitosti radou či zastupitelstvem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prostá žádost</a:t>
            </a:r>
          </a:p>
          <a:p>
            <a:r>
              <a:rPr lang="cs-CZ" dirty="0" smtClean="0"/>
              <a:t>kvalifikovaná žádost - právní nárok na projednání</a:t>
            </a:r>
          </a:p>
          <a:p>
            <a:r>
              <a:rPr lang="cs-CZ" dirty="0" smtClean="0"/>
              <a:t>projednání = zařazení bodu do programu, otevřena diskuse, občanům umožnit uplatnit stanovisko</a:t>
            </a:r>
          </a:p>
          <a:p>
            <a:r>
              <a:rPr lang="cs-CZ" dirty="0" smtClean="0"/>
              <a:t>občan není nijak informován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2333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ústavně zaručené právo</a:t>
            </a:r>
          </a:p>
          <a:p>
            <a:r>
              <a:rPr lang="cs-CZ" dirty="0" smtClean="0"/>
              <a:t>obsah petice se může týkat samostatné i přenesené působnosti</a:t>
            </a:r>
          </a:p>
          <a:p>
            <a:r>
              <a:rPr lang="cs-CZ" dirty="0" smtClean="0"/>
              <a:t>povinnost petice přijmout, posoudit a odpovědět</a:t>
            </a:r>
          </a:p>
        </p:txBody>
      </p:sp>
    </p:spTree>
    <p:extLst>
      <p:ext uri="{BB962C8B-B14F-4D97-AF65-F5344CB8AC3E}">
        <p14:creationId xmlns:p14="http://schemas.microsoft.com/office/powerpoint/2010/main" val="3117440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Právo účastnit se na zasedání zastupitelstva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zasedání </a:t>
            </a:r>
            <a:r>
              <a:rPr lang="cs-CZ" dirty="0"/>
              <a:t>zastupitelstva obce je veřejné x rada obce</a:t>
            </a:r>
          </a:p>
          <a:p>
            <a:r>
              <a:rPr lang="cs-CZ" dirty="0"/>
              <a:t>formální x neformální (pracovní porada)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zasedání </a:t>
            </a:r>
            <a:r>
              <a:rPr lang="cs-CZ" dirty="0" smtClean="0"/>
              <a:t>zastupitelů</a:t>
            </a:r>
          </a:p>
          <a:p>
            <a:r>
              <a:rPr lang="cs-CZ" dirty="0" smtClean="0"/>
              <a:t>možnost dělat si zvukový a obrazový záznam</a:t>
            </a:r>
            <a:endParaRPr lang="cs-CZ" dirty="0"/>
          </a:p>
          <a:p>
            <a:r>
              <a:rPr lang="cs-CZ" dirty="0" smtClean="0"/>
              <a:t>obecní úřad musí informovat o místě, době a navrženém programu připravovaného zasedání zastupitelstva obce</a:t>
            </a:r>
          </a:p>
          <a:p>
            <a:r>
              <a:rPr lang="cs-CZ" dirty="0"/>
              <a:t>z</a:t>
            </a:r>
            <a:r>
              <a:rPr lang="cs-CZ" dirty="0" smtClean="0"/>
              <a:t>veřejnění záměru obce prodat, směnit nebo darovat nemovitý majetek, pronajmout jej nebo poskytnout jako výpůjčku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8223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Právo vyjadřovat se na zasedání zastupitelstva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slovo se na zasedání zastupitelstva uděluje v souladu s jednacím řádem</a:t>
            </a:r>
          </a:p>
          <a:p>
            <a:r>
              <a:rPr lang="cs-CZ" dirty="0" smtClean="0"/>
              <a:t>před usnesením ke všem bodům</a:t>
            </a:r>
          </a:p>
          <a:p>
            <a:r>
              <a:rPr lang="cs-CZ" dirty="0" smtClean="0"/>
              <a:t>hovořit jen k projednávané záležitosti</a:t>
            </a:r>
          </a:p>
          <a:p>
            <a:r>
              <a:rPr lang="cs-CZ" dirty="0" smtClean="0"/>
              <a:t>omezení vystupování – max. 5 minut</a:t>
            </a:r>
          </a:p>
          <a:p>
            <a:r>
              <a:rPr lang="cs-CZ" dirty="0" smtClean="0"/>
              <a:t>ověřit totožnost osoby, která chce hovořit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8127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Právo vyjadřovat se k návrhu rozpočtu a k závěrečnému účtu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ústní, tak písemnou formu </a:t>
            </a:r>
          </a:p>
          <a:p>
            <a:r>
              <a:rPr lang="cs-CZ" dirty="0" smtClean="0"/>
              <a:t>návrh rozpočtu musí být nejméně po dobu 15 dnů přede dnem jeho projednání v zastupitelstvu zveřejněn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48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 vše, co se podle názvu či jinak tváří, že je ÚOSS, </a:t>
            </a:r>
            <a:r>
              <a:rPr lang="cs-CZ" dirty="0" err="1" smtClean="0"/>
              <a:t>ÚOSSem</a:t>
            </a:r>
            <a:r>
              <a:rPr lang="cs-CZ" dirty="0" smtClean="0"/>
              <a:t> je!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u="sng" dirty="0" smtClean="0"/>
              <a:t>Úřad práce ČR</a:t>
            </a:r>
            <a:r>
              <a:rPr lang="cs-CZ" dirty="0" smtClean="0"/>
              <a:t>  - úřad s celostátní působností, jehož nadřízeným správním orgánem je MPSV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u="sng" dirty="0" smtClean="0"/>
              <a:t>Státní pozemkový úřad</a:t>
            </a:r>
            <a:r>
              <a:rPr lang="cs-CZ" dirty="0" smtClean="0"/>
              <a:t> –  </a:t>
            </a:r>
            <a:r>
              <a:rPr lang="cs-CZ" dirty="0"/>
              <a:t>úřad s celostátní působností, </a:t>
            </a:r>
            <a:r>
              <a:rPr lang="cs-CZ" dirty="0" smtClean="0"/>
              <a:t>jež je podřízen </a:t>
            </a:r>
            <a:r>
              <a:rPr lang="cs-CZ" dirty="0" err="1" smtClean="0"/>
              <a:t>MZe</a:t>
            </a:r>
            <a:endParaRPr lang="cs-CZ" dirty="0" smtClean="0"/>
          </a:p>
        </p:txBody>
      </p:sp>
      <p:sp>
        <p:nvSpPr>
          <p:cNvPr id="2150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smtClean="0"/>
              <a:t>Úřady s celostátní působností</a:t>
            </a:r>
          </a:p>
        </p:txBody>
      </p:sp>
    </p:spTree>
    <p:extLst>
      <p:ext uri="{BB962C8B-B14F-4D97-AF65-F5344CB8AC3E}">
        <p14:creationId xmlns:p14="http://schemas.microsoft.com/office/powerpoint/2010/main" val="2660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Právo podávat (orgánům obce) návrhy, připomínky a podněty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9360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podněty a připomínky se mohou týkat i přenesené působnosti</a:t>
            </a:r>
            <a:endParaRPr lang="cs-CZ" dirty="0"/>
          </a:p>
          <a:p>
            <a:r>
              <a:rPr lang="pl-PL" dirty="0" smtClean="0"/>
              <a:t>obracet i na ostatní orgány obce, nejenom zastupitelstvo a radu obce</a:t>
            </a:r>
          </a:p>
          <a:p>
            <a:r>
              <a:rPr lang="pl-PL" dirty="0"/>
              <a:t>v</a:t>
            </a:r>
            <a:r>
              <a:rPr lang="pl-PL" dirty="0" smtClean="0"/>
              <a:t>yřídit = věcně posoudit a zaujmout stanovisko</a:t>
            </a:r>
          </a:p>
          <a:p>
            <a:r>
              <a:rPr lang="pl-PL" dirty="0" smtClean="0"/>
              <a:t>Rozhodnutí NSS:</a:t>
            </a:r>
          </a:p>
          <a:p>
            <a:pPr marL="109728" indent="0" algn="just">
              <a:buNone/>
            </a:pPr>
            <a:r>
              <a:rPr lang="cs-CZ" sz="2400" i="1" dirty="0" smtClean="0"/>
              <a:t>„Skutečnost</a:t>
            </a:r>
            <a:r>
              <a:rPr lang="cs-CZ" sz="2400" i="1" dirty="0"/>
              <a:t>, že občan obce má podle § 16 odst. 2 písm. f) zákona č. 128/2000 Sb., o obcích (obecní zřízení), právo požadovat projednání určité záležitosti v oblasti samostatné působnosti radou obce nebo zastupitelstvem obce, ještě</a:t>
            </a:r>
            <a:r>
              <a:rPr lang="cs-CZ" sz="2400" b="1" i="1" dirty="0"/>
              <a:t> </a:t>
            </a:r>
            <a:r>
              <a:rPr lang="cs-CZ" sz="2400" b="1" i="1" u="sng" dirty="0"/>
              <a:t>neznamená, že jeho záležitost musí být bez dalšího zařazena na program jednání zastupitelstva, pokud občan takový požadavek vznese</a:t>
            </a:r>
            <a:r>
              <a:rPr lang="cs-CZ" sz="2400" b="1" i="1" u="sng" dirty="0" smtClean="0"/>
              <a:t>.“</a:t>
            </a:r>
            <a:endParaRPr lang="cs-CZ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9050855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Výbory a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iniciativní a kontrolní orgány zastupitelstva</a:t>
            </a:r>
          </a:p>
          <a:p>
            <a:r>
              <a:rPr lang="cs-CZ" dirty="0" smtClean="0"/>
              <a:t>právo zřídit, nikoli povinnost</a:t>
            </a:r>
          </a:p>
          <a:p>
            <a:r>
              <a:rPr lang="cs-CZ" dirty="0" smtClean="0"/>
              <a:t>výjimka – kontrolní a finanční výbor</a:t>
            </a:r>
          </a:p>
          <a:p>
            <a:r>
              <a:rPr lang="cs-CZ" dirty="0" smtClean="0"/>
              <a:t>bez pravomoci ukládat úkoly nebo přijímat opatření k nápravě</a:t>
            </a:r>
          </a:p>
          <a:p>
            <a:r>
              <a:rPr lang="cs-CZ" dirty="0" smtClean="0"/>
              <a:t>stanoviska a návrhy</a:t>
            </a:r>
          </a:p>
        </p:txBody>
      </p:sp>
    </p:spTree>
    <p:extLst>
      <p:ext uri="{BB962C8B-B14F-4D97-AF65-F5344CB8AC3E}">
        <p14:creationId xmlns:p14="http://schemas.microsoft.com/office/powerpoint/2010/main" val="1043631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1379</TotalTime>
  <Words>4492</Words>
  <Application>Microsoft Office PowerPoint</Application>
  <PresentationFormat>Předvádění na obrazovce (4:3)</PresentationFormat>
  <Paragraphs>522</Paragraphs>
  <Slides>91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2" baseType="lpstr">
      <vt:lpstr>Urbanistický</vt:lpstr>
      <vt:lpstr>Kontrola ve veřejné sféře</vt:lpstr>
      <vt:lpstr>Subjekty veřejné sféry</vt:lpstr>
      <vt:lpstr>Stát</vt:lpstr>
      <vt:lpstr>Obce a kraje</vt:lpstr>
      <vt:lpstr>Privátní subjekty</vt:lpstr>
      <vt:lpstr>Co je veřejná správa?</vt:lpstr>
      <vt:lpstr>Orgány veřejné správy</vt:lpstr>
      <vt:lpstr>ÚOSS</vt:lpstr>
      <vt:lpstr>Úřady s celostátní působností</vt:lpstr>
      <vt:lpstr>Nižší stupně státní správy</vt:lpstr>
      <vt:lpstr>Územní uspořádání ČR  „vzor 2000 “ </vt:lpstr>
      <vt:lpstr>Územní uspořádání ČR  „vzor 1961“</vt:lpstr>
      <vt:lpstr>Hranice krajů a zemské hranice</vt:lpstr>
      <vt:lpstr>„Působnost“ katastrálních úřadů a úřadů ČSSZ v JmK</vt:lpstr>
      <vt:lpstr>„Působnost“ finančních úřadů a úřadů práce v JmK</vt:lpstr>
      <vt:lpstr>Obce a kraje a výkon státní správy</vt:lpstr>
      <vt:lpstr>Smíšený model</vt:lpstr>
      <vt:lpstr>Deklarované výhody smíšeného modelu</vt:lpstr>
      <vt:lpstr>Organizační aspekty</vt:lpstr>
      <vt:lpstr>Výjimky v organizaci</vt:lpstr>
      <vt:lpstr>Přiblížila se (kvalitní) státní správa občanům?</vt:lpstr>
      <vt:lpstr>Příklad z Tišnovska</vt:lpstr>
      <vt:lpstr>Malá kvalita státní správy  </vt:lpstr>
      <vt:lpstr>Prolínání samostatné a přenesené působnosti</vt:lpstr>
      <vt:lpstr>Prolínání působností</vt:lpstr>
      <vt:lpstr>Podjatost</vt:lpstr>
      <vt:lpstr>Je zaměstnanec obecního úřadu automaticky podjatý, pokud je účastníkem řízení obec?</vt:lpstr>
      <vt:lpstr>Demontáž smíšeného modelu?</vt:lpstr>
      <vt:lpstr>Kontrola veřejné správy</vt:lpstr>
      <vt:lpstr>Vnitřní kontrola výkonu veřejné správy</vt:lpstr>
      <vt:lpstr>Prezentace aplikace PowerPoint</vt:lpstr>
      <vt:lpstr>Vnější kontrola</vt:lpstr>
      <vt:lpstr>Parlament</vt:lpstr>
      <vt:lpstr>Ombudsman</vt:lpstr>
      <vt:lpstr>Ombudsman</vt:lpstr>
      <vt:lpstr>Ombudsman</vt:lpstr>
      <vt:lpstr>Správní soudnictví</vt:lpstr>
      <vt:lpstr>Civilní soudnictví </vt:lpstr>
      <vt:lpstr>Ústavní soud</vt:lpstr>
      <vt:lpstr>Nejvyšší kontrolní úřad</vt:lpstr>
      <vt:lpstr>Ministerstvo vnitra</vt:lpstr>
      <vt:lpstr>Kontrola veřejností</vt:lpstr>
      <vt:lpstr>Zákon o svobodném přístupu k informacím</vt:lpstr>
      <vt:lpstr>Význam zákona</vt:lpstr>
      <vt:lpstr>Povinné subjekty</vt:lpstr>
      <vt:lpstr>Veřejné instituce</vt:lpstr>
      <vt:lpstr>Veřejné instituce - příklady</vt:lpstr>
      <vt:lpstr>Veřejné instituce - příklady</vt:lpstr>
      <vt:lpstr>Subjekty rozhodující o právech</vt:lpstr>
      <vt:lpstr>Poskytování informací</vt:lpstr>
      <vt:lpstr>Poskytnutí informace zveřejněním</vt:lpstr>
      <vt:lpstr>Poskytnutí informace zveřejněním</vt:lpstr>
      <vt:lpstr>Příklady</vt:lpstr>
      <vt:lpstr>Poskytnutí informace zveřejněním</vt:lpstr>
      <vt:lpstr>Poskytnutí informace zveřejněním</vt:lpstr>
      <vt:lpstr>Žádost</vt:lpstr>
      <vt:lpstr>Obsah žádosti</vt:lpstr>
      <vt:lpstr>Postup povinného subjektu</vt:lpstr>
      <vt:lpstr>Prezentace aplikace PowerPoint</vt:lpstr>
      <vt:lpstr>Prezentace aplikace PowerPoint</vt:lpstr>
      <vt:lpstr>Postup povinného subjektu</vt:lpstr>
      <vt:lpstr>Prezentace aplikace PowerPoint</vt:lpstr>
      <vt:lpstr>Prezentace aplikace PowerPoint</vt:lpstr>
      <vt:lpstr>Odvolací řízení</vt:lpstr>
      <vt:lpstr>Kdo je nadřízeným orgánem?</vt:lpstr>
      <vt:lpstr>Stížnost</vt:lpstr>
      <vt:lpstr>Stížnost</vt:lpstr>
      <vt:lpstr>Úhrada nákladů</vt:lpstr>
      <vt:lpstr>Prezentace aplikace PowerPoint</vt:lpstr>
      <vt:lpstr>Prezentace aplikace PowerPoint</vt:lpstr>
      <vt:lpstr>Které informace Vám úřad nesmí poskytnout?</vt:lpstr>
      <vt:lpstr>Umístění stacionárních radarů</vt:lpstr>
      <vt:lpstr>Umístění stacionárních radarů</vt:lpstr>
      <vt:lpstr>Zveřejňování platů</vt:lpstr>
      <vt:lpstr>Čl. 17 LZPS</vt:lpstr>
      <vt:lpstr>Čl. 10 LZPS</vt:lpstr>
      <vt:lpstr>Test proporcionality</vt:lpstr>
      <vt:lpstr>Kontrola činnosti obce</vt:lpstr>
      <vt:lpstr>Oprávněné osoby podle zákona o obcích</vt:lpstr>
      <vt:lpstr>Povinnost obce informovat</vt:lpstr>
      <vt:lpstr>Úřední deska</vt:lpstr>
      <vt:lpstr>Co se zveřejňuje na desce</vt:lpstr>
      <vt:lpstr>Elektronická úřední deska</vt:lpstr>
      <vt:lpstr>Právo nahlížet do dokumentů obce a jejích orgánů</vt:lpstr>
      <vt:lpstr>Právo požadovat projednání určité záležitosti radou či zastupitelstvem</vt:lpstr>
      <vt:lpstr>Petice</vt:lpstr>
      <vt:lpstr>Právo účastnit se na zasedání zastupitelstva</vt:lpstr>
      <vt:lpstr>Právo vyjadřovat se na zasedání zastupitelstva</vt:lpstr>
      <vt:lpstr>Právo vyjadřovat se k návrhu rozpočtu a k závěrečnému účtu</vt:lpstr>
      <vt:lpstr>Právo podávat (orgánům obce) návrhy, připomínky a podněty</vt:lpstr>
      <vt:lpstr>Výbory a komise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veřejností</dc:title>
  <dc:creator>Vávra David Mgr.</dc:creator>
  <cp:lastModifiedBy>Michal Pink</cp:lastModifiedBy>
  <cp:revision>43</cp:revision>
  <cp:lastPrinted>2014-11-25T15:15:29Z</cp:lastPrinted>
  <dcterms:created xsi:type="dcterms:W3CDTF">2014-11-24T11:05:38Z</dcterms:created>
  <dcterms:modified xsi:type="dcterms:W3CDTF">2016-12-01T09:54:24Z</dcterms:modified>
</cp:coreProperties>
</file>