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5"/>
  </p:notesMasterIdLst>
  <p:handoutMasterIdLst>
    <p:handoutMasterId r:id="rId26"/>
  </p:handoutMasterIdLst>
  <p:sldIdLst>
    <p:sldId id="256" r:id="rId2"/>
    <p:sldId id="318" r:id="rId3"/>
    <p:sldId id="260" r:id="rId4"/>
    <p:sldId id="312" r:id="rId5"/>
    <p:sldId id="310" r:id="rId6"/>
    <p:sldId id="257" r:id="rId7"/>
    <p:sldId id="302" r:id="rId8"/>
    <p:sldId id="303" r:id="rId9"/>
    <p:sldId id="281" r:id="rId10"/>
    <p:sldId id="280" r:id="rId11"/>
    <p:sldId id="299" r:id="rId12"/>
    <p:sldId id="300" r:id="rId13"/>
    <p:sldId id="304" r:id="rId14"/>
    <p:sldId id="306" r:id="rId15"/>
    <p:sldId id="305" r:id="rId16"/>
    <p:sldId id="315" r:id="rId17"/>
    <p:sldId id="314" r:id="rId18"/>
    <p:sldId id="317" r:id="rId19"/>
    <p:sldId id="277" r:id="rId20"/>
    <p:sldId id="289" r:id="rId21"/>
    <p:sldId id="290" r:id="rId22"/>
    <p:sldId id="292" r:id="rId23"/>
    <p:sldId id="309" r:id="rId2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362FBA-0E21-44A9-B3E2-A47BA51D93E0}"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cs-CZ"/>
        </a:p>
      </dgm:t>
    </dgm:pt>
    <dgm:pt modelId="{30164C35-141B-40D6-B22E-F3D10C1D9179}">
      <dgm:prSet phldrT="[Text]" custT="1"/>
      <dgm:spPr/>
      <dgm:t>
        <a:bodyPr/>
        <a:lstStyle/>
        <a:p>
          <a:r>
            <a:rPr lang="cs-CZ" sz="2800" dirty="0" err="1" smtClean="0"/>
            <a:t>What</a:t>
          </a:r>
          <a:r>
            <a:rPr lang="cs-CZ" sz="2800" dirty="0" smtClean="0"/>
            <a:t> </a:t>
          </a:r>
          <a:r>
            <a:rPr lang="cs-CZ" sz="2800" dirty="0" err="1" smtClean="0"/>
            <a:t>is</a:t>
          </a:r>
          <a:r>
            <a:rPr lang="cs-CZ" sz="2800" dirty="0" smtClean="0"/>
            <a:t> </a:t>
          </a:r>
          <a:r>
            <a:rPr lang="cs-CZ" sz="2800" dirty="0" err="1" smtClean="0"/>
            <a:t>populism</a:t>
          </a:r>
          <a:r>
            <a:rPr lang="cs-CZ" sz="2800" dirty="0" smtClean="0"/>
            <a:t>?</a:t>
          </a:r>
          <a:endParaRPr lang="cs-CZ" sz="2800" dirty="0"/>
        </a:p>
      </dgm:t>
    </dgm:pt>
    <dgm:pt modelId="{BCA0C5B2-1A16-4361-862F-567BEC71B7A3}" type="parTrans" cxnId="{7E696896-0E9F-4AF5-9C96-B2595D08CE8E}">
      <dgm:prSet/>
      <dgm:spPr/>
      <dgm:t>
        <a:bodyPr/>
        <a:lstStyle/>
        <a:p>
          <a:endParaRPr lang="cs-CZ"/>
        </a:p>
      </dgm:t>
    </dgm:pt>
    <dgm:pt modelId="{066953F2-00D1-4111-91A2-00ABF4812AE7}" type="sibTrans" cxnId="{7E696896-0E9F-4AF5-9C96-B2595D08CE8E}">
      <dgm:prSet/>
      <dgm:spPr/>
      <dgm:t>
        <a:bodyPr/>
        <a:lstStyle/>
        <a:p>
          <a:endParaRPr lang="cs-CZ"/>
        </a:p>
      </dgm:t>
    </dgm:pt>
    <dgm:pt modelId="{1F3B6109-6E54-4EC2-A174-121665E1EABA}">
      <dgm:prSet phldrT="[Text]"/>
      <dgm:spPr/>
      <dgm:t>
        <a:bodyPr/>
        <a:lstStyle/>
        <a:p>
          <a:r>
            <a:rPr lang="cs-CZ" dirty="0" err="1" smtClean="0"/>
            <a:t>Political</a:t>
          </a:r>
          <a:r>
            <a:rPr lang="cs-CZ" dirty="0" smtClean="0"/>
            <a:t> </a:t>
          </a:r>
          <a:r>
            <a:rPr lang="cs-CZ" dirty="0" err="1" smtClean="0"/>
            <a:t>strategy</a:t>
          </a:r>
          <a:endParaRPr lang="cs-CZ" dirty="0"/>
        </a:p>
      </dgm:t>
    </dgm:pt>
    <dgm:pt modelId="{0D2AEA15-45E0-4D30-8493-C1F3BCCC9C8F}" type="parTrans" cxnId="{EF922250-201C-45FB-963D-E70AB600A2CD}">
      <dgm:prSet/>
      <dgm:spPr/>
      <dgm:t>
        <a:bodyPr/>
        <a:lstStyle/>
        <a:p>
          <a:endParaRPr lang="cs-CZ"/>
        </a:p>
      </dgm:t>
    </dgm:pt>
    <dgm:pt modelId="{B0DE68F4-9940-48EF-A7CE-3738BA6DC4ED}" type="sibTrans" cxnId="{EF922250-201C-45FB-963D-E70AB600A2CD}">
      <dgm:prSet/>
      <dgm:spPr/>
      <dgm:t>
        <a:bodyPr/>
        <a:lstStyle/>
        <a:p>
          <a:endParaRPr lang="cs-CZ"/>
        </a:p>
      </dgm:t>
    </dgm:pt>
    <dgm:pt modelId="{57A709AD-B164-4A4C-BC43-97193F865E91}">
      <dgm:prSet phldrT="[Text]"/>
      <dgm:spPr/>
      <dgm:t>
        <a:bodyPr/>
        <a:lstStyle/>
        <a:p>
          <a:r>
            <a:rPr lang="cs-CZ" dirty="0" err="1" smtClean="0"/>
            <a:t>Political</a:t>
          </a:r>
          <a:r>
            <a:rPr lang="cs-CZ" dirty="0" smtClean="0"/>
            <a:t> ideology</a:t>
          </a:r>
          <a:endParaRPr lang="cs-CZ" dirty="0"/>
        </a:p>
      </dgm:t>
    </dgm:pt>
    <dgm:pt modelId="{DB913FAA-18FA-4D39-9420-959E324D5F11}" type="parTrans" cxnId="{6FBEF34D-294C-4E07-BD91-F09DABC7B32F}">
      <dgm:prSet/>
      <dgm:spPr/>
      <dgm:t>
        <a:bodyPr/>
        <a:lstStyle/>
        <a:p>
          <a:endParaRPr lang="cs-CZ"/>
        </a:p>
      </dgm:t>
    </dgm:pt>
    <dgm:pt modelId="{B1D70599-B221-4B6B-8BD2-3463474CA3A5}" type="sibTrans" cxnId="{6FBEF34D-294C-4E07-BD91-F09DABC7B32F}">
      <dgm:prSet/>
      <dgm:spPr/>
      <dgm:t>
        <a:bodyPr/>
        <a:lstStyle/>
        <a:p>
          <a:endParaRPr lang="cs-CZ"/>
        </a:p>
      </dgm:t>
    </dgm:pt>
    <dgm:pt modelId="{CCBC786E-5AF7-446F-8469-FC78D749C160}">
      <dgm:prSet phldrT="[Text]"/>
      <dgm:spPr/>
      <dgm:t>
        <a:bodyPr/>
        <a:lstStyle/>
        <a:p>
          <a:r>
            <a:rPr lang="cs-CZ" dirty="0" err="1" smtClean="0"/>
            <a:t>Communication</a:t>
          </a:r>
          <a:r>
            <a:rPr lang="cs-CZ" dirty="0" smtClean="0"/>
            <a:t> style</a:t>
          </a:r>
          <a:endParaRPr lang="cs-CZ" dirty="0"/>
        </a:p>
      </dgm:t>
    </dgm:pt>
    <dgm:pt modelId="{030D231E-DAA1-42E6-B459-8B96649D6292}" type="parTrans" cxnId="{27E00EA8-C3DB-4AF4-A780-04941F1346A9}">
      <dgm:prSet/>
      <dgm:spPr/>
      <dgm:t>
        <a:bodyPr/>
        <a:lstStyle/>
        <a:p>
          <a:endParaRPr lang="cs-CZ"/>
        </a:p>
      </dgm:t>
    </dgm:pt>
    <dgm:pt modelId="{FD884B4A-5429-42C3-AEE2-158AA44D7B00}" type="sibTrans" cxnId="{27E00EA8-C3DB-4AF4-A780-04941F1346A9}">
      <dgm:prSet/>
      <dgm:spPr/>
      <dgm:t>
        <a:bodyPr/>
        <a:lstStyle/>
        <a:p>
          <a:endParaRPr lang="cs-CZ"/>
        </a:p>
      </dgm:t>
    </dgm:pt>
    <dgm:pt modelId="{3164FFF7-8031-41E2-A8D9-FFDA12BA2010}">
      <dgm:prSet phldrT="[Text]"/>
      <dgm:spPr/>
      <dgm:t>
        <a:bodyPr/>
        <a:lstStyle/>
        <a:p>
          <a:endParaRPr lang="cs-CZ" dirty="0"/>
        </a:p>
      </dgm:t>
    </dgm:pt>
    <dgm:pt modelId="{7C4CC570-A725-4925-B6CF-4530625D0125}" type="parTrans" cxnId="{C9FACCD6-FCD5-460E-881D-A49CC0EAF225}">
      <dgm:prSet/>
      <dgm:spPr/>
      <dgm:t>
        <a:bodyPr/>
        <a:lstStyle/>
        <a:p>
          <a:endParaRPr lang="cs-CZ"/>
        </a:p>
      </dgm:t>
    </dgm:pt>
    <dgm:pt modelId="{85AB33B3-08A3-46B0-A959-026D6033040F}" type="sibTrans" cxnId="{C9FACCD6-FCD5-460E-881D-A49CC0EAF225}">
      <dgm:prSet/>
      <dgm:spPr/>
      <dgm:t>
        <a:bodyPr/>
        <a:lstStyle/>
        <a:p>
          <a:endParaRPr lang="cs-CZ"/>
        </a:p>
      </dgm:t>
    </dgm:pt>
    <dgm:pt modelId="{34A8A2A7-6558-4A91-8EA6-FFCC63E4634A}" type="pres">
      <dgm:prSet presAssocID="{F8362FBA-0E21-44A9-B3E2-A47BA51D93E0}" presName="Name0" presStyleCnt="0">
        <dgm:presLayoutVars>
          <dgm:chMax val="1"/>
          <dgm:dir/>
          <dgm:animLvl val="ctr"/>
          <dgm:resizeHandles val="exact"/>
        </dgm:presLayoutVars>
      </dgm:prSet>
      <dgm:spPr/>
      <dgm:t>
        <a:bodyPr/>
        <a:lstStyle/>
        <a:p>
          <a:endParaRPr lang="en-US"/>
        </a:p>
      </dgm:t>
    </dgm:pt>
    <dgm:pt modelId="{B397959C-5E7A-4A40-B733-35FD8A74DACF}" type="pres">
      <dgm:prSet presAssocID="{30164C35-141B-40D6-B22E-F3D10C1D9179}" presName="centerShape" presStyleLbl="node0" presStyleIdx="0" presStyleCnt="1"/>
      <dgm:spPr/>
      <dgm:t>
        <a:bodyPr/>
        <a:lstStyle/>
        <a:p>
          <a:endParaRPr lang="en-US"/>
        </a:p>
      </dgm:t>
    </dgm:pt>
    <dgm:pt modelId="{2B6BD878-23A9-4922-B6CF-1430BF8F8ED9}" type="pres">
      <dgm:prSet presAssocID="{0D2AEA15-45E0-4D30-8493-C1F3BCCC9C8F}" presName="parTrans" presStyleLbl="sibTrans2D1" presStyleIdx="0" presStyleCnt="3"/>
      <dgm:spPr/>
      <dgm:t>
        <a:bodyPr/>
        <a:lstStyle/>
        <a:p>
          <a:endParaRPr lang="en-US"/>
        </a:p>
      </dgm:t>
    </dgm:pt>
    <dgm:pt modelId="{B33EDB38-45CA-44A3-90FF-2EDEEFEA0801}" type="pres">
      <dgm:prSet presAssocID="{0D2AEA15-45E0-4D30-8493-C1F3BCCC9C8F}" presName="connectorText" presStyleLbl="sibTrans2D1" presStyleIdx="0" presStyleCnt="3"/>
      <dgm:spPr/>
      <dgm:t>
        <a:bodyPr/>
        <a:lstStyle/>
        <a:p>
          <a:endParaRPr lang="en-US"/>
        </a:p>
      </dgm:t>
    </dgm:pt>
    <dgm:pt modelId="{2ABA9447-348F-40CA-BA83-6738058F9D1A}" type="pres">
      <dgm:prSet presAssocID="{1F3B6109-6E54-4EC2-A174-121665E1EABA}" presName="node" presStyleLbl="node1" presStyleIdx="0" presStyleCnt="3">
        <dgm:presLayoutVars>
          <dgm:bulletEnabled val="1"/>
        </dgm:presLayoutVars>
      </dgm:prSet>
      <dgm:spPr/>
      <dgm:t>
        <a:bodyPr/>
        <a:lstStyle/>
        <a:p>
          <a:endParaRPr lang="cs-CZ"/>
        </a:p>
      </dgm:t>
    </dgm:pt>
    <dgm:pt modelId="{ECC29A9A-9A5E-4103-9117-50352DBEFF0C}" type="pres">
      <dgm:prSet presAssocID="{DB913FAA-18FA-4D39-9420-959E324D5F11}" presName="parTrans" presStyleLbl="sibTrans2D1" presStyleIdx="1" presStyleCnt="3"/>
      <dgm:spPr/>
      <dgm:t>
        <a:bodyPr/>
        <a:lstStyle/>
        <a:p>
          <a:endParaRPr lang="en-US"/>
        </a:p>
      </dgm:t>
    </dgm:pt>
    <dgm:pt modelId="{20ABC899-9BC1-4AD1-A4DC-30029B10EE14}" type="pres">
      <dgm:prSet presAssocID="{DB913FAA-18FA-4D39-9420-959E324D5F11}" presName="connectorText" presStyleLbl="sibTrans2D1" presStyleIdx="1" presStyleCnt="3"/>
      <dgm:spPr/>
      <dgm:t>
        <a:bodyPr/>
        <a:lstStyle/>
        <a:p>
          <a:endParaRPr lang="en-US"/>
        </a:p>
      </dgm:t>
    </dgm:pt>
    <dgm:pt modelId="{565FE84D-F2C0-44E7-87F7-9482532415AA}" type="pres">
      <dgm:prSet presAssocID="{57A709AD-B164-4A4C-BC43-97193F865E91}" presName="node" presStyleLbl="node1" presStyleIdx="1" presStyleCnt="3">
        <dgm:presLayoutVars>
          <dgm:bulletEnabled val="1"/>
        </dgm:presLayoutVars>
      </dgm:prSet>
      <dgm:spPr/>
      <dgm:t>
        <a:bodyPr/>
        <a:lstStyle/>
        <a:p>
          <a:endParaRPr lang="cs-CZ"/>
        </a:p>
      </dgm:t>
    </dgm:pt>
    <dgm:pt modelId="{9D1613FF-402A-4DF3-A35F-998818CE9BCE}" type="pres">
      <dgm:prSet presAssocID="{030D231E-DAA1-42E6-B459-8B96649D6292}" presName="parTrans" presStyleLbl="sibTrans2D1" presStyleIdx="2" presStyleCnt="3"/>
      <dgm:spPr/>
      <dgm:t>
        <a:bodyPr/>
        <a:lstStyle/>
        <a:p>
          <a:endParaRPr lang="en-US"/>
        </a:p>
      </dgm:t>
    </dgm:pt>
    <dgm:pt modelId="{F46A7BE2-8D3F-4742-88A0-89015D23ED09}" type="pres">
      <dgm:prSet presAssocID="{030D231E-DAA1-42E6-B459-8B96649D6292}" presName="connectorText" presStyleLbl="sibTrans2D1" presStyleIdx="2" presStyleCnt="3"/>
      <dgm:spPr/>
      <dgm:t>
        <a:bodyPr/>
        <a:lstStyle/>
        <a:p>
          <a:endParaRPr lang="en-US"/>
        </a:p>
      </dgm:t>
    </dgm:pt>
    <dgm:pt modelId="{26454D2F-4D99-44B5-B264-13D2304F3BD3}" type="pres">
      <dgm:prSet presAssocID="{CCBC786E-5AF7-446F-8469-FC78D749C160}" presName="node" presStyleLbl="node1" presStyleIdx="2" presStyleCnt="3">
        <dgm:presLayoutVars>
          <dgm:bulletEnabled val="1"/>
        </dgm:presLayoutVars>
      </dgm:prSet>
      <dgm:spPr/>
      <dgm:t>
        <a:bodyPr/>
        <a:lstStyle/>
        <a:p>
          <a:endParaRPr lang="cs-CZ"/>
        </a:p>
      </dgm:t>
    </dgm:pt>
  </dgm:ptLst>
  <dgm:cxnLst>
    <dgm:cxn modelId="{A10F5F2D-FCA9-484D-A58B-419983A10FE8}" type="presOf" srcId="{030D231E-DAA1-42E6-B459-8B96649D6292}" destId="{9D1613FF-402A-4DF3-A35F-998818CE9BCE}" srcOrd="0" destOrd="0" presId="urn:microsoft.com/office/officeart/2005/8/layout/radial5"/>
    <dgm:cxn modelId="{437056BA-FABF-47AB-B356-8E7BD231216C}" type="presOf" srcId="{0D2AEA15-45E0-4D30-8493-C1F3BCCC9C8F}" destId="{B33EDB38-45CA-44A3-90FF-2EDEEFEA0801}" srcOrd="1" destOrd="0" presId="urn:microsoft.com/office/officeart/2005/8/layout/radial5"/>
    <dgm:cxn modelId="{C9FACCD6-FCD5-460E-881D-A49CC0EAF225}" srcId="{F8362FBA-0E21-44A9-B3E2-A47BA51D93E0}" destId="{3164FFF7-8031-41E2-A8D9-FFDA12BA2010}" srcOrd="1" destOrd="0" parTransId="{7C4CC570-A725-4925-B6CF-4530625D0125}" sibTransId="{85AB33B3-08A3-46B0-A959-026D6033040F}"/>
    <dgm:cxn modelId="{EF922250-201C-45FB-963D-E70AB600A2CD}" srcId="{30164C35-141B-40D6-B22E-F3D10C1D9179}" destId="{1F3B6109-6E54-4EC2-A174-121665E1EABA}" srcOrd="0" destOrd="0" parTransId="{0D2AEA15-45E0-4D30-8493-C1F3BCCC9C8F}" sibTransId="{B0DE68F4-9940-48EF-A7CE-3738BA6DC4ED}"/>
    <dgm:cxn modelId="{1CBA4369-207B-4967-B8BF-54E62304EC65}" type="presOf" srcId="{DB913FAA-18FA-4D39-9420-959E324D5F11}" destId="{20ABC899-9BC1-4AD1-A4DC-30029B10EE14}" srcOrd="1" destOrd="0" presId="urn:microsoft.com/office/officeart/2005/8/layout/radial5"/>
    <dgm:cxn modelId="{65D7A8AE-83E3-44C7-92BC-C6E3D5991613}" type="presOf" srcId="{57A709AD-B164-4A4C-BC43-97193F865E91}" destId="{565FE84D-F2C0-44E7-87F7-9482532415AA}" srcOrd="0" destOrd="0" presId="urn:microsoft.com/office/officeart/2005/8/layout/radial5"/>
    <dgm:cxn modelId="{6FBEF34D-294C-4E07-BD91-F09DABC7B32F}" srcId="{30164C35-141B-40D6-B22E-F3D10C1D9179}" destId="{57A709AD-B164-4A4C-BC43-97193F865E91}" srcOrd="1" destOrd="0" parTransId="{DB913FAA-18FA-4D39-9420-959E324D5F11}" sibTransId="{B1D70599-B221-4B6B-8BD2-3463474CA3A5}"/>
    <dgm:cxn modelId="{1DAFC3F5-4EA2-4FCC-BBB5-B4B2EAA197DE}" type="presOf" srcId="{DB913FAA-18FA-4D39-9420-959E324D5F11}" destId="{ECC29A9A-9A5E-4103-9117-50352DBEFF0C}" srcOrd="0" destOrd="0" presId="urn:microsoft.com/office/officeart/2005/8/layout/radial5"/>
    <dgm:cxn modelId="{6CFC1892-422D-462C-AF9D-A9B06B3E2D38}" type="presOf" srcId="{030D231E-DAA1-42E6-B459-8B96649D6292}" destId="{F46A7BE2-8D3F-4742-88A0-89015D23ED09}" srcOrd="1" destOrd="0" presId="urn:microsoft.com/office/officeart/2005/8/layout/radial5"/>
    <dgm:cxn modelId="{3F3CCD68-249B-4A89-A733-4A85E12F3D8F}" type="presOf" srcId="{F8362FBA-0E21-44A9-B3E2-A47BA51D93E0}" destId="{34A8A2A7-6558-4A91-8EA6-FFCC63E4634A}" srcOrd="0" destOrd="0" presId="urn:microsoft.com/office/officeart/2005/8/layout/radial5"/>
    <dgm:cxn modelId="{960FD911-DF55-4D3C-96E4-8B2C98A8051A}" type="presOf" srcId="{1F3B6109-6E54-4EC2-A174-121665E1EABA}" destId="{2ABA9447-348F-40CA-BA83-6738058F9D1A}" srcOrd="0" destOrd="0" presId="urn:microsoft.com/office/officeart/2005/8/layout/radial5"/>
    <dgm:cxn modelId="{27E00EA8-C3DB-4AF4-A780-04941F1346A9}" srcId="{30164C35-141B-40D6-B22E-F3D10C1D9179}" destId="{CCBC786E-5AF7-446F-8469-FC78D749C160}" srcOrd="2" destOrd="0" parTransId="{030D231E-DAA1-42E6-B459-8B96649D6292}" sibTransId="{FD884B4A-5429-42C3-AEE2-158AA44D7B00}"/>
    <dgm:cxn modelId="{F1020576-2627-4289-867A-68DAF10A7DB3}" type="presOf" srcId="{30164C35-141B-40D6-B22E-F3D10C1D9179}" destId="{B397959C-5E7A-4A40-B733-35FD8A74DACF}" srcOrd="0" destOrd="0" presId="urn:microsoft.com/office/officeart/2005/8/layout/radial5"/>
    <dgm:cxn modelId="{6C8AF671-C190-4856-9426-5E10AB92CE12}" type="presOf" srcId="{0D2AEA15-45E0-4D30-8493-C1F3BCCC9C8F}" destId="{2B6BD878-23A9-4922-B6CF-1430BF8F8ED9}" srcOrd="0" destOrd="0" presId="urn:microsoft.com/office/officeart/2005/8/layout/radial5"/>
    <dgm:cxn modelId="{2DF3CADC-4D8C-4B3B-9AC2-664608E7166C}" type="presOf" srcId="{CCBC786E-5AF7-446F-8469-FC78D749C160}" destId="{26454D2F-4D99-44B5-B264-13D2304F3BD3}" srcOrd="0" destOrd="0" presId="urn:microsoft.com/office/officeart/2005/8/layout/radial5"/>
    <dgm:cxn modelId="{7E696896-0E9F-4AF5-9C96-B2595D08CE8E}" srcId="{F8362FBA-0E21-44A9-B3E2-A47BA51D93E0}" destId="{30164C35-141B-40D6-B22E-F3D10C1D9179}" srcOrd="0" destOrd="0" parTransId="{BCA0C5B2-1A16-4361-862F-567BEC71B7A3}" sibTransId="{066953F2-00D1-4111-91A2-00ABF4812AE7}"/>
    <dgm:cxn modelId="{E81AE31C-16D3-423C-A4EB-882B98F63E4A}" type="presParOf" srcId="{34A8A2A7-6558-4A91-8EA6-FFCC63E4634A}" destId="{B397959C-5E7A-4A40-B733-35FD8A74DACF}" srcOrd="0" destOrd="0" presId="urn:microsoft.com/office/officeart/2005/8/layout/radial5"/>
    <dgm:cxn modelId="{DE7D0560-24A1-41C1-AD62-E895E96956A3}" type="presParOf" srcId="{34A8A2A7-6558-4A91-8EA6-FFCC63E4634A}" destId="{2B6BD878-23A9-4922-B6CF-1430BF8F8ED9}" srcOrd="1" destOrd="0" presId="urn:microsoft.com/office/officeart/2005/8/layout/radial5"/>
    <dgm:cxn modelId="{C77E2150-47C4-425F-88DC-267E13467841}" type="presParOf" srcId="{2B6BD878-23A9-4922-B6CF-1430BF8F8ED9}" destId="{B33EDB38-45CA-44A3-90FF-2EDEEFEA0801}" srcOrd="0" destOrd="0" presId="urn:microsoft.com/office/officeart/2005/8/layout/radial5"/>
    <dgm:cxn modelId="{2954C057-5F25-455F-B90A-B82D0197D69C}" type="presParOf" srcId="{34A8A2A7-6558-4A91-8EA6-FFCC63E4634A}" destId="{2ABA9447-348F-40CA-BA83-6738058F9D1A}" srcOrd="2" destOrd="0" presId="urn:microsoft.com/office/officeart/2005/8/layout/radial5"/>
    <dgm:cxn modelId="{367B4832-41AF-47C6-8E22-DE9C8F2D3C27}" type="presParOf" srcId="{34A8A2A7-6558-4A91-8EA6-FFCC63E4634A}" destId="{ECC29A9A-9A5E-4103-9117-50352DBEFF0C}" srcOrd="3" destOrd="0" presId="urn:microsoft.com/office/officeart/2005/8/layout/radial5"/>
    <dgm:cxn modelId="{C37732EA-8C4F-4DB8-A8DA-4617C96F6378}" type="presParOf" srcId="{ECC29A9A-9A5E-4103-9117-50352DBEFF0C}" destId="{20ABC899-9BC1-4AD1-A4DC-30029B10EE14}" srcOrd="0" destOrd="0" presId="urn:microsoft.com/office/officeart/2005/8/layout/radial5"/>
    <dgm:cxn modelId="{E69F9103-DC35-4A38-9D61-F10C270C9AFD}" type="presParOf" srcId="{34A8A2A7-6558-4A91-8EA6-FFCC63E4634A}" destId="{565FE84D-F2C0-44E7-87F7-9482532415AA}" srcOrd="4" destOrd="0" presId="urn:microsoft.com/office/officeart/2005/8/layout/radial5"/>
    <dgm:cxn modelId="{6BCCCAF7-7298-4764-B37D-84A41C5B1E35}" type="presParOf" srcId="{34A8A2A7-6558-4A91-8EA6-FFCC63E4634A}" destId="{9D1613FF-402A-4DF3-A35F-998818CE9BCE}" srcOrd="5" destOrd="0" presId="urn:microsoft.com/office/officeart/2005/8/layout/radial5"/>
    <dgm:cxn modelId="{55C2C43D-3CF5-44FB-82A9-195A767957AE}" type="presParOf" srcId="{9D1613FF-402A-4DF3-A35F-998818CE9BCE}" destId="{F46A7BE2-8D3F-4742-88A0-89015D23ED09}" srcOrd="0" destOrd="0" presId="urn:microsoft.com/office/officeart/2005/8/layout/radial5"/>
    <dgm:cxn modelId="{F8311F41-C155-4DCB-9CED-67DF6DB78B91}" type="presParOf" srcId="{34A8A2A7-6558-4A91-8EA6-FFCC63E4634A}" destId="{26454D2F-4D99-44B5-B264-13D2304F3BD3}" srcOrd="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7959C-5E7A-4A40-B733-35FD8A74DACF}">
      <dsp:nvSpPr>
        <dsp:cNvPr id="0" name=""/>
        <dsp:cNvSpPr/>
      </dsp:nvSpPr>
      <dsp:spPr>
        <a:xfrm>
          <a:off x="3373265" y="2960238"/>
          <a:ext cx="2110453" cy="21104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cs-CZ" sz="2800" kern="1200" dirty="0" err="1" smtClean="0"/>
            <a:t>What</a:t>
          </a:r>
          <a:r>
            <a:rPr lang="cs-CZ" sz="2800" kern="1200" dirty="0" smtClean="0"/>
            <a:t> </a:t>
          </a:r>
          <a:r>
            <a:rPr lang="cs-CZ" sz="2800" kern="1200" dirty="0" err="1" smtClean="0"/>
            <a:t>is</a:t>
          </a:r>
          <a:r>
            <a:rPr lang="cs-CZ" sz="2800" kern="1200" dirty="0" smtClean="0"/>
            <a:t> </a:t>
          </a:r>
          <a:r>
            <a:rPr lang="cs-CZ" sz="2800" kern="1200" dirty="0" err="1" smtClean="0"/>
            <a:t>populism</a:t>
          </a:r>
          <a:r>
            <a:rPr lang="cs-CZ" sz="2800" kern="1200" dirty="0" smtClean="0"/>
            <a:t>?</a:t>
          </a:r>
          <a:endParaRPr lang="cs-CZ" sz="2800" kern="1200" dirty="0"/>
        </a:p>
      </dsp:txBody>
      <dsp:txXfrm>
        <a:off x="3682334" y="3269307"/>
        <a:ext cx="1492315" cy="1492315"/>
      </dsp:txXfrm>
    </dsp:sp>
    <dsp:sp modelId="{2B6BD878-23A9-4922-B6CF-1430BF8F8ED9}">
      <dsp:nvSpPr>
        <dsp:cNvPr id="0" name=""/>
        <dsp:cNvSpPr/>
      </dsp:nvSpPr>
      <dsp:spPr>
        <a:xfrm rot="16200000">
          <a:off x="4204314" y="2191174"/>
          <a:ext cx="448354" cy="717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cs-CZ" sz="1700" kern="1200"/>
        </a:p>
      </dsp:txBody>
      <dsp:txXfrm>
        <a:off x="4271567" y="2401938"/>
        <a:ext cx="313848" cy="430532"/>
      </dsp:txXfrm>
    </dsp:sp>
    <dsp:sp modelId="{2ABA9447-348F-40CA-BA83-6738058F9D1A}">
      <dsp:nvSpPr>
        <dsp:cNvPr id="0" name=""/>
        <dsp:cNvSpPr/>
      </dsp:nvSpPr>
      <dsp:spPr>
        <a:xfrm>
          <a:off x="3373265" y="3833"/>
          <a:ext cx="2110453" cy="21104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cs-CZ" sz="1700" kern="1200" dirty="0" err="1" smtClean="0"/>
            <a:t>Political</a:t>
          </a:r>
          <a:r>
            <a:rPr lang="cs-CZ" sz="1700" kern="1200" dirty="0" smtClean="0"/>
            <a:t> </a:t>
          </a:r>
          <a:r>
            <a:rPr lang="cs-CZ" sz="1700" kern="1200" dirty="0" err="1" smtClean="0"/>
            <a:t>strategy</a:t>
          </a:r>
          <a:endParaRPr lang="cs-CZ" sz="1700" kern="1200" dirty="0"/>
        </a:p>
      </dsp:txBody>
      <dsp:txXfrm>
        <a:off x="3682334" y="312902"/>
        <a:ext cx="1492315" cy="1492315"/>
      </dsp:txXfrm>
    </dsp:sp>
    <dsp:sp modelId="{ECC29A9A-9A5E-4103-9117-50352DBEFF0C}">
      <dsp:nvSpPr>
        <dsp:cNvPr id="0" name=""/>
        <dsp:cNvSpPr/>
      </dsp:nvSpPr>
      <dsp:spPr>
        <a:xfrm rot="1800000">
          <a:off x="5473486" y="4389444"/>
          <a:ext cx="448354" cy="717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cs-CZ" sz="1700" kern="1200"/>
        </a:p>
      </dsp:txBody>
      <dsp:txXfrm>
        <a:off x="5482496" y="4499329"/>
        <a:ext cx="313848" cy="430532"/>
      </dsp:txXfrm>
    </dsp:sp>
    <dsp:sp modelId="{565FE84D-F2C0-44E7-87F7-9482532415AA}">
      <dsp:nvSpPr>
        <dsp:cNvPr id="0" name=""/>
        <dsp:cNvSpPr/>
      </dsp:nvSpPr>
      <dsp:spPr>
        <a:xfrm>
          <a:off x="5933587" y="4438441"/>
          <a:ext cx="2110453" cy="21104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cs-CZ" sz="1700" kern="1200" dirty="0" err="1" smtClean="0"/>
            <a:t>Political</a:t>
          </a:r>
          <a:r>
            <a:rPr lang="cs-CZ" sz="1700" kern="1200" dirty="0" smtClean="0"/>
            <a:t> ideology</a:t>
          </a:r>
          <a:endParaRPr lang="cs-CZ" sz="1700" kern="1200" dirty="0"/>
        </a:p>
      </dsp:txBody>
      <dsp:txXfrm>
        <a:off x="6242656" y="4747510"/>
        <a:ext cx="1492315" cy="1492315"/>
      </dsp:txXfrm>
    </dsp:sp>
    <dsp:sp modelId="{9D1613FF-402A-4DF3-A35F-998818CE9BCE}">
      <dsp:nvSpPr>
        <dsp:cNvPr id="0" name=""/>
        <dsp:cNvSpPr/>
      </dsp:nvSpPr>
      <dsp:spPr>
        <a:xfrm rot="9000000">
          <a:off x="2935143" y="4389444"/>
          <a:ext cx="448354" cy="717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cs-CZ" sz="1700" kern="1200"/>
        </a:p>
      </dsp:txBody>
      <dsp:txXfrm rot="10800000">
        <a:off x="3060639" y="4499329"/>
        <a:ext cx="313848" cy="430532"/>
      </dsp:txXfrm>
    </dsp:sp>
    <dsp:sp modelId="{26454D2F-4D99-44B5-B264-13D2304F3BD3}">
      <dsp:nvSpPr>
        <dsp:cNvPr id="0" name=""/>
        <dsp:cNvSpPr/>
      </dsp:nvSpPr>
      <dsp:spPr>
        <a:xfrm>
          <a:off x="812943" y="4438441"/>
          <a:ext cx="2110453" cy="211045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cs-CZ" sz="1700" kern="1200" dirty="0" err="1" smtClean="0"/>
            <a:t>Communication</a:t>
          </a:r>
          <a:r>
            <a:rPr lang="cs-CZ" sz="1700" kern="1200" dirty="0" smtClean="0"/>
            <a:t> style</a:t>
          </a:r>
          <a:endParaRPr lang="cs-CZ" sz="1700" kern="1200" dirty="0"/>
        </a:p>
      </dsp:txBody>
      <dsp:txXfrm>
        <a:off x="1122012" y="4747510"/>
        <a:ext cx="1492315" cy="149231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A8F786D-97C7-40DA-8EAC-4DA0ECF52FE9}" type="datetimeFigureOut">
              <a:rPr lang="en-US"/>
              <a:pPr>
                <a:defRPr/>
              </a:pPr>
              <a:t>9/27/2016</a:t>
            </a:fld>
            <a:endParaRPr lang="en-US"/>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86C7064-48C9-4ABE-924E-E0BB90FB30FB}" type="slidenum">
              <a:rPr lang="en-US"/>
              <a:pPr>
                <a:defRPr/>
              </a:pPr>
              <a:t>‹#›</a:t>
            </a:fld>
            <a:endParaRPr lang="en-US"/>
          </a:p>
        </p:txBody>
      </p:sp>
    </p:spTree>
    <p:extLst>
      <p:ext uri="{BB962C8B-B14F-4D97-AF65-F5344CB8AC3E}">
        <p14:creationId xmlns:p14="http://schemas.microsoft.com/office/powerpoint/2010/main" val="2343038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2F7FC60-BFFD-4FAB-BE42-4445FCE448A2}" type="slidenum">
              <a:rPr lang="cs-CZ"/>
              <a:pPr>
                <a:defRPr/>
              </a:pPr>
              <a:t>‹#›</a:t>
            </a:fld>
            <a:endParaRPr lang="cs-CZ"/>
          </a:p>
        </p:txBody>
      </p:sp>
    </p:spTree>
    <p:extLst>
      <p:ext uri="{BB962C8B-B14F-4D97-AF65-F5344CB8AC3E}">
        <p14:creationId xmlns:p14="http://schemas.microsoft.com/office/powerpoint/2010/main" val="281767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2B1B2AB-FCB7-4859-A52F-2F8F5B06FE29}" type="slidenum">
              <a:rPr lang="cs-CZ" smtClean="0"/>
              <a:pPr/>
              <a:t>1</a:t>
            </a:fld>
            <a:endParaRPr lang="cs-CZ"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77433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cs-CZ" smtClean="0"/>
          </a:p>
        </p:txBody>
      </p:sp>
    </p:spTree>
    <p:extLst>
      <p:ext uri="{BB962C8B-B14F-4D97-AF65-F5344CB8AC3E}">
        <p14:creationId xmlns:p14="http://schemas.microsoft.com/office/powerpoint/2010/main" val="4231939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C0D80374-122B-4A14-8A5D-F339844319B2}" type="slidenum">
              <a:rPr lang="cs-CZ" smtClean="0"/>
              <a:pPr/>
              <a:t>3</a:t>
            </a:fld>
            <a:endParaRPr lang="cs-CZ"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940501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06D28220-F355-4F66-A316-A42E4D159B75}" type="slidenum">
              <a:rPr lang="cs-CZ" smtClean="0"/>
              <a:pPr/>
              <a:t>6</a:t>
            </a:fld>
            <a:endParaRPr lang="cs-CZ"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389583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F2F7FC60-BFFD-4FAB-BE42-4445FCE448A2}" type="slidenum">
              <a:rPr lang="cs-CZ" smtClean="0"/>
              <a:pPr>
                <a:defRPr/>
              </a:pPr>
              <a:t>7</a:t>
            </a:fld>
            <a:endParaRPr lang="cs-CZ"/>
          </a:p>
        </p:txBody>
      </p:sp>
    </p:spTree>
    <p:extLst>
      <p:ext uri="{BB962C8B-B14F-4D97-AF65-F5344CB8AC3E}">
        <p14:creationId xmlns:p14="http://schemas.microsoft.com/office/powerpoint/2010/main" val="1875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0F86781C-7EB5-4C08-834C-3D051D601D99}" type="slidenum">
              <a:rPr lang="cs-CZ" smtClean="0"/>
              <a:pPr/>
              <a:t>9</a:t>
            </a:fld>
            <a:endParaRPr lang="cs-CZ"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473814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B47D250A-A5E3-4F8D-B45D-C89E0D4E1A79}" type="slidenum">
              <a:rPr lang="cs-CZ" smtClean="0"/>
              <a:pPr/>
              <a:t>10</a:t>
            </a:fld>
            <a:endParaRPr lang="cs-CZ"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39234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9F0234B0-5916-490B-AD4F-FE5517738EA8}" type="slidenum">
              <a:rPr lang="cs-CZ" smtClean="0"/>
              <a:pPr/>
              <a:t>19</a:t>
            </a:fld>
            <a:endParaRPr lang="cs-CZ"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75388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cs-CZ" smtClean="0"/>
          </a:p>
        </p:txBody>
      </p:sp>
    </p:spTree>
    <p:extLst>
      <p:ext uri="{BB962C8B-B14F-4D97-AF65-F5344CB8AC3E}">
        <p14:creationId xmlns:p14="http://schemas.microsoft.com/office/powerpoint/2010/main" val="1615618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cs-CZ" smtClean="0"/>
          </a:p>
        </p:txBody>
      </p:sp>
    </p:spTree>
    <p:extLst>
      <p:ext uri="{BB962C8B-B14F-4D97-AF65-F5344CB8AC3E}">
        <p14:creationId xmlns:p14="http://schemas.microsoft.com/office/powerpoint/2010/main" val="52130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2E555C-F1EB-4CD5-A60E-2F1AD22537CC}" type="slidenum">
              <a:rPr lang="cs-CZ" smtClean="0"/>
              <a:pPr>
                <a:defRPr/>
              </a:pPr>
              <a:t>‹#›</a:t>
            </a:fld>
            <a:endParaRPr lang="cs-CZ"/>
          </a:p>
        </p:txBody>
      </p:sp>
    </p:spTree>
    <p:extLst>
      <p:ext uri="{BB962C8B-B14F-4D97-AF65-F5344CB8AC3E}">
        <p14:creationId xmlns:p14="http://schemas.microsoft.com/office/powerpoint/2010/main" val="141051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7F3C0F2-B535-4DB9-B316-586E544183DD}" type="slidenum">
              <a:rPr lang="cs-CZ" smtClean="0"/>
              <a:pPr>
                <a:defRPr/>
              </a:pPr>
              <a:t>‹#›</a:t>
            </a:fld>
            <a:endParaRPr lang="cs-CZ"/>
          </a:p>
        </p:txBody>
      </p:sp>
    </p:spTree>
    <p:extLst>
      <p:ext uri="{BB962C8B-B14F-4D97-AF65-F5344CB8AC3E}">
        <p14:creationId xmlns:p14="http://schemas.microsoft.com/office/powerpoint/2010/main" val="206049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E103B81-A6BD-475C-B3EE-DE9622411EC6}" type="slidenum">
              <a:rPr lang="cs-CZ" smtClean="0"/>
              <a:pPr>
                <a:defRPr/>
              </a:pPr>
              <a:t>‹#›</a:t>
            </a:fld>
            <a:endParaRPr lang="cs-CZ"/>
          </a:p>
        </p:txBody>
      </p:sp>
    </p:spTree>
    <p:extLst>
      <p:ext uri="{BB962C8B-B14F-4D97-AF65-F5344CB8AC3E}">
        <p14:creationId xmlns:p14="http://schemas.microsoft.com/office/powerpoint/2010/main" val="358595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B08F779-B789-406B-8CE9-962E90EBF621}" type="slidenum">
              <a:rPr lang="cs-CZ" smtClean="0"/>
              <a:pPr>
                <a:defRPr/>
              </a:pPr>
              <a:t>‹#›</a:t>
            </a:fld>
            <a:endParaRPr lang="cs-CZ"/>
          </a:p>
        </p:txBody>
      </p:sp>
    </p:spTree>
    <p:extLst>
      <p:ext uri="{BB962C8B-B14F-4D97-AF65-F5344CB8AC3E}">
        <p14:creationId xmlns:p14="http://schemas.microsoft.com/office/powerpoint/2010/main" val="45361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385EDDBA-BE24-438F-9403-9469ADE82DAF}" type="slidenum">
              <a:rPr lang="cs-CZ" smtClean="0"/>
              <a:pPr>
                <a:defRPr/>
              </a:pPr>
              <a:t>‹#›</a:t>
            </a:fld>
            <a:endParaRPr lang="cs-CZ"/>
          </a:p>
        </p:txBody>
      </p:sp>
    </p:spTree>
    <p:extLst>
      <p:ext uri="{BB962C8B-B14F-4D97-AF65-F5344CB8AC3E}">
        <p14:creationId xmlns:p14="http://schemas.microsoft.com/office/powerpoint/2010/main" val="346550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F7B54D-689B-400B-BB83-F2278B8A9D91}" type="slidenum">
              <a:rPr lang="cs-CZ" smtClean="0"/>
              <a:pPr>
                <a:defRPr/>
              </a:pPr>
              <a:t>‹#›</a:t>
            </a:fld>
            <a:endParaRPr lang="cs-CZ"/>
          </a:p>
        </p:txBody>
      </p:sp>
    </p:spTree>
    <p:extLst>
      <p:ext uri="{BB962C8B-B14F-4D97-AF65-F5344CB8AC3E}">
        <p14:creationId xmlns:p14="http://schemas.microsoft.com/office/powerpoint/2010/main" val="318727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CAE9E6A9-1DA4-4F95-8449-5ECEBB95F424}" type="slidenum">
              <a:rPr lang="cs-CZ" smtClean="0"/>
              <a:pPr>
                <a:defRPr/>
              </a:pPr>
              <a:t>‹#›</a:t>
            </a:fld>
            <a:endParaRPr lang="cs-CZ"/>
          </a:p>
        </p:txBody>
      </p:sp>
    </p:spTree>
    <p:extLst>
      <p:ext uri="{BB962C8B-B14F-4D97-AF65-F5344CB8AC3E}">
        <p14:creationId xmlns:p14="http://schemas.microsoft.com/office/powerpoint/2010/main" val="120262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A5F051A6-9D27-48BF-8455-E57DD2E82E33}" type="slidenum">
              <a:rPr lang="cs-CZ" smtClean="0"/>
              <a:pPr>
                <a:defRPr/>
              </a:pPr>
              <a:t>‹#›</a:t>
            </a:fld>
            <a:endParaRPr lang="cs-CZ"/>
          </a:p>
        </p:txBody>
      </p:sp>
    </p:spTree>
    <p:extLst>
      <p:ext uri="{BB962C8B-B14F-4D97-AF65-F5344CB8AC3E}">
        <p14:creationId xmlns:p14="http://schemas.microsoft.com/office/powerpoint/2010/main" val="265507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3C922957-249D-4AC8-9016-C5E40923D7CB}" type="slidenum">
              <a:rPr lang="cs-CZ" smtClean="0"/>
              <a:pPr>
                <a:defRPr/>
              </a:pPr>
              <a:t>‹#›</a:t>
            </a:fld>
            <a:endParaRPr lang="cs-CZ"/>
          </a:p>
        </p:txBody>
      </p:sp>
    </p:spTree>
    <p:extLst>
      <p:ext uri="{BB962C8B-B14F-4D97-AF65-F5344CB8AC3E}">
        <p14:creationId xmlns:p14="http://schemas.microsoft.com/office/powerpoint/2010/main" val="14761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A406951-5B15-48EB-A02A-6295FE19FA83}" type="slidenum">
              <a:rPr lang="cs-CZ" smtClean="0"/>
              <a:pPr>
                <a:defRPr/>
              </a:pPr>
              <a:t>‹#›</a:t>
            </a:fld>
            <a:endParaRPr lang="cs-CZ"/>
          </a:p>
        </p:txBody>
      </p:sp>
    </p:spTree>
    <p:extLst>
      <p:ext uri="{BB962C8B-B14F-4D97-AF65-F5344CB8AC3E}">
        <p14:creationId xmlns:p14="http://schemas.microsoft.com/office/powerpoint/2010/main" val="238447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8D433F3-8957-4932-B5CB-F1120F7B03EC}" type="slidenum">
              <a:rPr lang="cs-CZ" smtClean="0"/>
              <a:pPr>
                <a:defRPr/>
              </a:pPr>
              <a:t>‹#›</a:t>
            </a:fld>
            <a:endParaRPr lang="cs-CZ"/>
          </a:p>
        </p:txBody>
      </p:sp>
    </p:spTree>
    <p:extLst>
      <p:ext uri="{BB962C8B-B14F-4D97-AF65-F5344CB8AC3E}">
        <p14:creationId xmlns:p14="http://schemas.microsoft.com/office/powerpoint/2010/main" val="173417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394848B-8932-4AF5-BBA0-B302DA5EE3B5}" type="slidenum">
              <a:rPr lang="cs-CZ" smtClean="0"/>
              <a:pPr>
                <a:defRPr/>
              </a:pPr>
              <a:t>‹#›</a:t>
            </a:fld>
            <a:endParaRPr lang="cs-CZ"/>
          </a:p>
        </p:txBody>
      </p:sp>
    </p:spTree>
    <p:extLst>
      <p:ext uri="{BB962C8B-B14F-4D97-AF65-F5344CB8AC3E}">
        <p14:creationId xmlns:p14="http://schemas.microsoft.com/office/powerpoint/2010/main" val="9351677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politicalhumor.about.com/od/economy/ig/Economic-Cartoons/Populist-Rage.05Ko.htm"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dirty="0"/>
              <a:t>Populism: </a:t>
            </a:r>
            <a:r>
              <a:rPr lang="cs-CZ" dirty="0" err="1" smtClean="0"/>
              <a:t>theoretical</a:t>
            </a:r>
            <a:r>
              <a:rPr lang="cs-CZ" dirty="0" smtClean="0"/>
              <a:t> </a:t>
            </a:r>
            <a:r>
              <a:rPr lang="cs-CZ" dirty="0" err="1" smtClean="0"/>
              <a:t>approaches</a:t>
            </a:r>
            <a:r>
              <a:rPr lang="cs-CZ" dirty="0" smtClean="0"/>
              <a:t>, </a:t>
            </a:r>
            <a:r>
              <a:rPr lang="cs-CZ" dirty="0" err="1" smtClean="0"/>
              <a:t>definitions</a:t>
            </a:r>
            <a:endParaRPr lang="cs-CZ" dirty="0"/>
          </a:p>
        </p:txBody>
      </p:sp>
      <p:sp>
        <p:nvSpPr>
          <p:cNvPr id="9219" name="Rectangle 3"/>
          <p:cNvSpPr>
            <a:spLocks noGrp="1" noChangeArrowheads="1"/>
          </p:cNvSpPr>
          <p:nvPr>
            <p:ph type="subTitle" idx="1"/>
          </p:nvPr>
        </p:nvSpPr>
        <p:spPr/>
        <p:txBody>
          <a:bodyPr/>
          <a:lstStyle/>
          <a:p>
            <a:pPr marR="0" eaLnBrk="1" hangingPunct="1"/>
            <a:endParaRPr lang="cs-CZ" dirty="0" smtClean="0"/>
          </a:p>
          <a:p>
            <a:pPr marR="0" eaLnBrk="1" hangingPunct="1"/>
            <a:r>
              <a:rPr lang="cs-CZ" dirty="0" smtClean="0"/>
              <a:t>POL333 </a:t>
            </a:r>
            <a:r>
              <a:rPr lang="cs-CZ" dirty="0" err="1" smtClean="0"/>
              <a:t>Populism</a:t>
            </a:r>
            <a:r>
              <a:rPr lang="cs-CZ" dirty="0" smtClean="0"/>
              <a:t> </a:t>
            </a:r>
            <a:r>
              <a:rPr lang="cs-CZ" dirty="0" err="1" smtClean="0"/>
              <a:t>and</a:t>
            </a:r>
            <a:r>
              <a:rPr lang="cs-CZ" dirty="0" smtClean="0"/>
              <a:t> </a:t>
            </a:r>
            <a:r>
              <a:rPr lang="cs-CZ" dirty="0" err="1" smtClean="0"/>
              <a:t>political</a:t>
            </a:r>
            <a:r>
              <a:rPr lang="cs-CZ" dirty="0" smtClean="0"/>
              <a:t> </a:t>
            </a:r>
            <a:r>
              <a:rPr lang="cs-CZ" dirty="0" err="1" smtClean="0"/>
              <a:t>parties</a:t>
            </a:r>
            <a:endParaRPr lang="cs-CZ"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Autofit/>
          </a:bodyPr>
          <a:lstStyle/>
          <a:p>
            <a:pPr eaLnBrk="1" fontAlgn="auto" hangingPunct="1">
              <a:spcAft>
                <a:spcPts val="0"/>
              </a:spcAft>
              <a:defRPr/>
            </a:pPr>
            <a:r>
              <a:rPr lang="en-US" sz="2800" dirty="0" smtClean="0"/>
              <a:t>POPULISM AS A THIN-CENTERED IDEOLOGY</a:t>
            </a:r>
            <a:endParaRPr lang="cs-CZ" sz="2800" dirty="0"/>
          </a:p>
        </p:txBody>
      </p:sp>
      <p:sp>
        <p:nvSpPr>
          <p:cNvPr id="18434" name="Rectangle 3"/>
          <p:cNvSpPr>
            <a:spLocks noGrp="1" noChangeArrowheads="1"/>
          </p:cNvSpPr>
          <p:nvPr>
            <p:ph idx="1"/>
          </p:nvPr>
        </p:nvSpPr>
        <p:spPr>
          <a:xfrm>
            <a:off x="250825" y="1481138"/>
            <a:ext cx="8713788" cy="4540250"/>
          </a:xfrm>
        </p:spPr>
        <p:txBody>
          <a:bodyPr>
            <a:normAutofit fontScale="92500"/>
          </a:bodyPr>
          <a:lstStyle/>
          <a:p>
            <a:pPr eaLnBrk="1" hangingPunct="1">
              <a:defRPr/>
            </a:pPr>
            <a:r>
              <a:rPr lang="en-US" sz="2400" dirty="0" err="1" smtClean="0"/>
              <a:t>Cas</a:t>
            </a:r>
            <a:r>
              <a:rPr lang="en-US" sz="2400" dirty="0" smtClean="0"/>
              <a:t> </a:t>
            </a:r>
            <a:r>
              <a:rPr lang="en-US" sz="2400" dirty="0" err="1" smtClean="0"/>
              <a:t>Mudde</a:t>
            </a:r>
            <a:r>
              <a:rPr lang="en-US" sz="2400" dirty="0" smtClean="0"/>
              <a:t>:</a:t>
            </a:r>
          </a:p>
          <a:p>
            <a:pPr eaLnBrk="1" hangingPunct="1">
              <a:defRPr/>
            </a:pPr>
            <a:r>
              <a:rPr lang="en-US" sz="2400" dirty="0" smtClean="0"/>
              <a:t>“populism as an </a:t>
            </a:r>
            <a:r>
              <a:rPr lang="en-US" sz="2400" dirty="0" smtClean="0">
                <a:solidFill>
                  <a:schemeClr val="accent2">
                    <a:lumMod val="75000"/>
                  </a:schemeClr>
                </a:solidFill>
              </a:rPr>
              <a:t>ideology</a:t>
            </a:r>
            <a:r>
              <a:rPr lang="en-US" sz="2400" dirty="0" smtClean="0"/>
              <a:t> that considers society to be ultimately separated into two homogeneous and antagonistic groups, ‘the pure people’ versus ‘the corrupt elite’, and which argues that politics should be an expression of the </a:t>
            </a:r>
            <a:r>
              <a:rPr lang="en-US" sz="2400" i="1" dirty="0" err="1" smtClean="0"/>
              <a:t>volonté</a:t>
            </a:r>
            <a:r>
              <a:rPr lang="en-US" sz="2400" i="1" dirty="0" smtClean="0"/>
              <a:t> </a:t>
            </a:r>
            <a:r>
              <a:rPr lang="en-US" sz="2400" i="1" dirty="0" err="1" smtClean="0"/>
              <a:t>générale</a:t>
            </a:r>
            <a:r>
              <a:rPr lang="en-US" sz="2400" dirty="0" smtClean="0"/>
              <a:t> (general will) of the people”</a:t>
            </a:r>
            <a:endParaRPr lang="cs-CZ" sz="2400" dirty="0" smtClean="0"/>
          </a:p>
          <a:p>
            <a:pPr eaLnBrk="1" hangingPunct="1">
              <a:defRPr/>
            </a:pPr>
            <a:endParaRPr lang="cs-CZ" sz="2400" dirty="0" smtClean="0"/>
          </a:p>
          <a:p>
            <a:pPr eaLnBrk="1" hangingPunct="1"/>
            <a:r>
              <a:rPr lang="en-US" sz="2400" dirty="0" smtClean="0">
                <a:solidFill>
                  <a:srgbClr val="A3171E"/>
                </a:solidFill>
              </a:rPr>
              <a:t>thin-cent</a:t>
            </a:r>
            <a:r>
              <a:rPr lang="cs-CZ" sz="2400" dirty="0" smtClean="0">
                <a:solidFill>
                  <a:srgbClr val="A3171E"/>
                </a:solidFill>
              </a:rPr>
              <a:t>e</a:t>
            </a:r>
            <a:r>
              <a:rPr lang="en-US" sz="2400" dirty="0" smtClean="0">
                <a:solidFill>
                  <a:srgbClr val="A3171E"/>
                </a:solidFill>
              </a:rPr>
              <a:t>red ideology </a:t>
            </a:r>
            <a:r>
              <a:rPr lang="en-US" sz="2400" dirty="0" smtClean="0"/>
              <a:t>– does not cover all aspects of life, only specific political questions</a:t>
            </a:r>
          </a:p>
          <a:p>
            <a:pPr eaLnBrk="1" hangingPunct="1"/>
            <a:r>
              <a:rPr lang="en-US" sz="2400" i="1" dirty="0" smtClean="0"/>
              <a:t>can</a:t>
            </a:r>
            <a:r>
              <a:rPr lang="en-US" sz="2400" dirty="0" smtClean="0"/>
              <a:t> be combined with other thin-centered of full blown ideologies</a:t>
            </a:r>
            <a:r>
              <a:rPr lang="cs-CZ" sz="2400" dirty="0" smtClean="0"/>
              <a:t> – </a:t>
            </a:r>
            <a:r>
              <a:rPr lang="en-US" sz="2400" dirty="0" smtClean="0"/>
              <a:t>‘a receptive partner for full ideologies’ (Stanley 2008)</a:t>
            </a:r>
            <a:r>
              <a:rPr lang="cs-CZ" sz="2400" dirty="0" smtClean="0"/>
              <a:t>, </a:t>
            </a:r>
            <a:r>
              <a:rPr lang="en-US" sz="2400" dirty="0" smtClean="0"/>
              <a:t>‘</a:t>
            </a:r>
            <a:r>
              <a:rPr lang="en-US" sz="2400" dirty="0" err="1" smtClean="0"/>
              <a:t>colourless</a:t>
            </a:r>
            <a:r>
              <a:rPr lang="en-US" sz="2400" dirty="0" smtClean="0"/>
              <a:t>’</a:t>
            </a:r>
            <a:r>
              <a:rPr lang="cs-CZ" sz="2400" dirty="0" smtClean="0"/>
              <a:t>(</a:t>
            </a:r>
            <a:r>
              <a:rPr lang="cs-CZ" sz="2400" dirty="0" err="1" smtClean="0"/>
              <a:t>Jagers</a:t>
            </a:r>
            <a:r>
              <a:rPr lang="cs-CZ" sz="2400" dirty="0" smtClean="0"/>
              <a:t>, </a:t>
            </a:r>
            <a:r>
              <a:rPr lang="cs-CZ" sz="2400" dirty="0" err="1" smtClean="0"/>
              <a:t>Walgrave</a:t>
            </a:r>
            <a:r>
              <a:rPr lang="cs-CZ" sz="2400" dirty="0" smtClean="0"/>
              <a:t>, 2007) – East-</a:t>
            </a:r>
            <a:r>
              <a:rPr lang="cs-CZ" sz="2400" dirty="0" err="1" smtClean="0"/>
              <a:t>Central</a:t>
            </a:r>
            <a:r>
              <a:rPr lang="cs-CZ" sz="2400" dirty="0" smtClean="0"/>
              <a:t> </a:t>
            </a:r>
            <a:r>
              <a:rPr lang="cs-CZ" sz="2400" dirty="0" err="1" smtClean="0"/>
              <a:t>European</a:t>
            </a:r>
            <a:r>
              <a:rPr lang="cs-CZ" sz="2400" dirty="0" smtClean="0"/>
              <a:t> </a:t>
            </a:r>
            <a:r>
              <a:rPr lang="cs-CZ" sz="2400" dirty="0" err="1" smtClean="0"/>
              <a:t>experience</a:t>
            </a:r>
            <a:r>
              <a:rPr lang="cs-CZ" sz="2400" dirty="0" smtClean="0"/>
              <a:t>, M5S, </a:t>
            </a:r>
          </a:p>
          <a:p>
            <a:pPr eaLnBrk="1" hangingPunct="1"/>
            <a:r>
              <a:rPr lang="cs-CZ" sz="2400" dirty="0" err="1" smtClean="0"/>
              <a:t>Criticism</a:t>
            </a:r>
            <a:r>
              <a:rPr lang="cs-CZ" sz="2400" dirty="0" smtClean="0"/>
              <a:t> </a:t>
            </a:r>
            <a:r>
              <a:rPr lang="cs-CZ" sz="2400" dirty="0" err="1"/>
              <a:t>of</a:t>
            </a:r>
            <a:r>
              <a:rPr lang="cs-CZ" sz="2400" dirty="0"/>
              <a:t> </a:t>
            </a:r>
            <a:r>
              <a:rPr lang="cs-CZ" sz="2400" dirty="0" err="1"/>
              <a:t>the</a:t>
            </a:r>
            <a:r>
              <a:rPr lang="cs-CZ" sz="2400" dirty="0"/>
              <a:t> </a:t>
            </a:r>
            <a:r>
              <a:rPr lang="cs-CZ" sz="2400" dirty="0" err="1"/>
              <a:t>approach</a:t>
            </a:r>
            <a:endParaRPr lang="en-US" sz="2400" dirty="0"/>
          </a:p>
          <a:p>
            <a:pPr eaLnBrk="1" hangingPunct="1"/>
            <a:endParaRPr lang="en-US" dirty="0" smtClean="0"/>
          </a:p>
        </p:txBody>
      </p:sp>
      <p:sp>
        <p:nvSpPr>
          <p:cNvPr id="22532"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2D540B-A88C-4765-B4B4-8482E2F29E44}" type="slidenum">
              <a:rPr lang="cs-CZ" smtClean="0"/>
              <a:pPr/>
              <a:t>10</a:t>
            </a:fld>
            <a:endParaRPr lang="cs-CZ"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anim calcmode="lin" valueType="num">
                                      <p:cBhvr additive="base">
                                        <p:cTn id="7" dur="20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843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anim calcmode="lin" valueType="num">
                                      <p:cBhvr additive="base">
                                        <p:cTn id="11" dur="20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843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anim calcmode="lin" valueType="num">
                                      <p:cBhvr additive="base">
                                        <p:cTn id="15" dur="2000" fill="hold"/>
                                        <p:tgtEl>
                                          <p:spTgt spid="18434">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843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anim calcmode="lin" valueType="num">
                                      <p:cBhvr additive="base">
                                        <p:cTn id="19" dur="2000" fill="hold"/>
                                        <p:tgtEl>
                                          <p:spTgt spid="18434">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843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Autofit/>
          </a:bodyPr>
          <a:lstStyle/>
          <a:p>
            <a:r>
              <a:rPr lang="en-US" sz="3000" dirty="0" smtClean="0"/>
              <a:t>ANALYTICAL CORE OF POPULISM</a:t>
            </a:r>
            <a:endParaRPr lang="cs-CZ" sz="3000" dirty="0"/>
          </a:p>
        </p:txBody>
      </p:sp>
      <p:sp>
        <p:nvSpPr>
          <p:cNvPr id="2" name="Zástupný symbol pro obsah 1"/>
          <p:cNvSpPr>
            <a:spLocks noGrp="1"/>
          </p:cNvSpPr>
          <p:nvPr>
            <p:ph idx="1"/>
          </p:nvPr>
        </p:nvSpPr>
        <p:spPr/>
        <p:txBody>
          <a:bodyPr>
            <a:normAutofit fontScale="92500"/>
          </a:bodyPr>
          <a:lstStyle/>
          <a:p>
            <a:r>
              <a:rPr lang="cs-CZ" sz="2400" dirty="0" err="1" smtClean="0"/>
              <a:t>Deconstruction</a:t>
            </a:r>
            <a:r>
              <a:rPr lang="cs-CZ" sz="2400" dirty="0" smtClean="0"/>
              <a:t> </a:t>
            </a:r>
            <a:r>
              <a:rPr lang="cs-CZ" sz="2400" dirty="0" err="1" smtClean="0"/>
              <a:t>of</a:t>
            </a:r>
            <a:r>
              <a:rPr lang="cs-CZ" sz="2400" dirty="0" smtClean="0"/>
              <a:t> </a:t>
            </a:r>
            <a:r>
              <a:rPr lang="cs-CZ" sz="2400" dirty="0" err="1" smtClean="0"/>
              <a:t>the</a:t>
            </a:r>
            <a:r>
              <a:rPr lang="cs-CZ" sz="2400" dirty="0" smtClean="0"/>
              <a:t> </a:t>
            </a:r>
            <a:r>
              <a:rPr lang="cs-CZ" sz="2400" dirty="0" err="1" smtClean="0"/>
              <a:t>definition</a:t>
            </a:r>
            <a:r>
              <a:rPr lang="cs-CZ" sz="2400" dirty="0" smtClean="0"/>
              <a:t> (</a:t>
            </a:r>
            <a:r>
              <a:rPr lang="cs-CZ" sz="2400" dirty="0" err="1" smtClean="0"/>
              <a:t>see</a:t>
            </a:r>
            <a:r>
              <a:rPr lang="cs-CZ" sz="2400" dirty="0" smtClean="0"/>
              <a:t> </a:t>
            </a:r>
            <a:r>
              <a:rPr lang="cs-CZ" sz="2400" dirty="0" err="1" smtClean="0"/>
              <a:t>also</a:t>
            </a:r>
            <a:r>
              <a:rPr lang="cs-CZ" sz="2400" dirty="0" smtClean="0"/>
              <a:t> </a:t>
            </a:r>
            <a:r>
              <a:rPr lang="cs-CZ" sz="2400" dirty="0" err="1" smtClean="0"/>
              <a:t>Deiwiks</a:t>
            </a:r>
            <a:r>
              <a:rPr lang="cs-CZ" sz="2400" dirty="0" smtClean="0"/>
              <a:t> 2009, </a:t>
            </a:r>
            <a:r>
              <a:rPr lang="cs-CZ" sz="2400" dirty="0" err="1" smtClean="0"/>
              <a:t>Stanley</a:t>
            </a:r>
            <a:r>
              <a:rPr lang="cs-CZ" sz="2400" dirty="0" smtClean="0"/>
              <a:t> 2008):</a:t>
            </a:r>
          </a:p>
          <a:p>
            <a:endParaRPr lang="cs-CZ" sz="2400" dirty="0" smtClean="0"/>
          </a:p>
          <a:p>
            <a:pPr marL="457200" indent="-457200">
              <a:buFont typeface="+mj-lt"/>
              <a:buAutoNum type="arabicPeriod"/>
            </a:pPr>
            <a:r>
              <a:rPr lang="cs-CZ" sz="2400" dirty="0" err="1" smtClean="0"/>
              <a:t>The</a:t>
            </a:r>
            <a:r>
              <a:rPr lang="cs-CZ" sz="2400" dirty="0" smtClean="0"/>
              <a:t> </a:t>
            </a:r>
            <a:r>
              <a:rPr lang="cs-CZ" sz="2400" dirty="0" err="1" smtClean="0"/>
              <a:t>people</a:t>
            </a:r>
            <a:r>
              <a:rPr lang="cs-CZ" sz="2400" dirty="0" smtClean="0"/>
              <a:t> as a </a:t>
            </a:r>
            <a:r>
              <a:rPr lang="cs-CZ" sz="2400" dirty="0" err="1" smtClean="0"/>
              <a:t>homogeneous</a:t>
            </a:r>
            <a:r>
              <a:rPr lang="cs-CZ" sz="2400" dirty="0" smtClean="0"/>
              <a:t> </a:t>
            </a:r>
            <a:r>
              <a:rPr lang="cs-CZ" sz="2400" dirty="0" err="1" smtClean="0"/>
              <a:t>group</a:t>
            </a:r>
            <a:r>
              <a:rPr lang="cs-CZ" sz="2400" dirty="0" smtClean="0"/>
              <a:t> – </a:t>
            </a:r>
            <a:r>
              <a:rPr lang="cs-CZ" sz="2400" dirty="0" err="1" smtClean="0"/>
              <a:t>the</a:t>
            </a:r>
            <a:r>
              <a:rPr lang="cs-CZ" sz="2400" dirty="0" smtClean="0"/>
              <a:t> </a:t>
            </a:r>
            <a:r>
              <a:rPr lang="cs-CZ" sz="2400" dirty="0" err="1" smtClean="0"/>
              <a:t>people</a:t>
            </a:r>
            <a:r>
              <a:rPr lang="cs-CZ" sz="2400" dirty="0" smtClean="0"/>
              <a:t> and </a:t>
            </a:r>
            <a:r>
              <a:rPr lang="cs-CZ" sz="2400" dirty="0" err="1" smtClean="0"/>
              <a:t>the</a:t>
            </a:r>
            <a:r>
              <a:rPr lang="cs-CZ" sz="2400" dirty="0" smtClean="0"/>
              <a:t> </a:t>
            </a:r>
            <a:r>
              <a:rPr lang="cs-CZ" sz="2400" dirty="0" err="1" smtClean="0"/>
              <a:t>elite</a:t>
            </a:r>
            <a:endParaRPr lang="cs-CZ" sz="2400" dirty="0" smtClean="0"/>
          </a:p>
          <a:p>
            <a:pPr marL="457200" indent="-457200">
              <a:buFont typeface="+mj-lt"/>
              <a:buAutoNum type="arabicPeriod"/>
            </a:pPr>
            <a:endParaRPr lang="cs-CZ" sz="2400" dirty="0" smtClean="0"/>
          </a:p>
          <a:p>
            <a:pPr marL="457200" indent="-457200">
              <a:buFont typeface="+mj-lt"/>
              <a:buAutoNum type="arabicPeriod"/>
            </a:pPr>
            <a:r>
              <a:rPr lang="cs-CZ" sz="2400" dirty="0" err="1" smtClean="0"/>
              <a:t>Denigration</a:t>
            </a:r>
            <a:r>
              <a:rPr lang="cs-CZ" sz="2400" dirty="0" smtClean="0"/>
              <a:t> </a:t>
            </a:r>
            <a:r>
              <a:rPr lang="cs-CZ" sz="2400" dirty="0" err="1" smtClean="0"/>
              <a:t>of</a:t>
            </a:r>
            <a:r>
              <a:rPr lang="cs-CZ" sz="2400" dirty="0" smtClean="0"/>
              <a:t> </a:t>
            </a:r>
            <a:r>
              <a:rPr lang="cs-CZ" sz="2400" dirty="0" err="1" smtClean="0"/>
              <a:t>the</a:t>
            </a:r>
            <a:r>
              <a:rPr lang="cs-CZ" sz="2400" dirty="0" smtClean="0"/>
              <a:t> </a:t>
            </a:r>
            <a:r>
              <a:rPr lang="cs-CZ" sz="2400" dirty="0" err="1" smtClean="0"/>
              <a:t>elites</a:t>
            </a:r>
            <a:r>
              <a:rPr lang="cs-CZ" sz="2400" dirty="0" smtClean="0"/>
              <a:t> </a:t>
            </a:r>
          </a:p>
          <a:p>
            <a:pPr marL="457200" indent="-457200">
              <a:buFont typeface="+mj-lt"/>
              <a:buAutoNum type="arabicPeriod"/>
            </a:pPr>
            <a:endParaRPr lang="cs-CZ" sz="2400" dirty="0"/>
          </a:p>
          <a:p>
            <a:pPr marL="457200" indent="-457200">
              <a:buFont typeface="+mj-lt"/>
              <a:buAutoNum type="arabicPeriod"/>
            </a:pPr>
            <a:r>
              <a:rPr lang="cs-CZ" sz="2400" dirty="0" err="1" smtClean="0"/>
              <a:t>The</a:t>
            </a:r>
            <a:r>
              <a:rPr lang="cs-CZ" sz="2400" dirty="0" smtClean="0"/>
              <a:t> </a:t>
            </a:r>
            <a:r>
              <a:rPr lang="cs-CZ" sz="2400" dirty="0" err="1" smtClean="0"/>
              <a:t>antagonistic</a:t>
            </a:r>
            <a:r>
              <a:rPr lang="cs-CZ" sz="2400" dirty="0" smtClean="0"/>
              <a:t> </a:t>
            </a:r>
            <a:r>
              <a:rPr lang="cs-CZ" sz="2400" dirty="0" err="1" smtClean="0"/>
              <a:t>relationship</a:t>
            </a:r>
            <a:r>
              <a:rPr lang="cs-CZ" sz="2400" dirty="0" smtClean="0"/>
              <a:t> </a:t>
            </a:r>
            <a:r>
              <a:rPr lang="cs-CZ" sz="2400" dirty="0" err="1" smtClean="0"/>
              <a:t>between</a:t>
            </a:r>
            <a:r>
              <a:rPr lang="cs-CZ" sz="2400" dirty="0" smtClean="0"/>
              <a:t> </a:t>
            </a:r>
            <a:r>
              <a:rPr lang="cs-CZ" sz="2400" dirty="0" err="1" smtClean="0"/>
              <a:t>the</a:t>
            </a:r>
            <a:r>
              <a:rPr lang="cs-CZ" sz="2400" dirty="0" smtClean="0"/>
              <a:t> </a:t>
            </a:r>
            <a:r>
              <a:rPr lang="cs-CZ" sz="2400" dirty="0" err="1" smtClean="0"/>
              <a:t>elites</a:t>
            </a:r>
            <a:r>
              <a:rPr lang="cs-CZ" sz="2400" dirty="0" smtClean="0"/>
              <a:t> and </a:t>
            </a:r>
            <a:r>
              <a:rPr lang="cs-CZ" sz="2400" dirty="0" err="1" smtClean="0"/>
              <a:t>the</a:t>
            </a:r>
            <a:r>
              <a:rPr lang="cs-CZ" sz="2400" dirty="0" smtClean="0"/>
              <a:t> </a:t>
            </a:r>
            <a:r>
              <a:rPr lang="cs-CZ" sz="2400" dirty="0" err="1" smtClean="0"/>
              <a:t>people</a:t>
            </a:r>
            <a:endParaRPr lang="cs-CZ" sz="2400" dirty="0" smtClean="0"/>
          </a:p>
          <a:p>
            <a:pPr marL="457200" indent="-457200">
              <a:buFont typeface="+mj-lt"/>
              <a:buAutoNum type="arabicPeriod"/>
            </a:pPr>
            <a:endParaRPr lang="cs-CZ" sz="2400" dirty="0" smtClean="0"/>
          </a:p>
          <a:p>
            <a:pPr marL="457200" indent="-457200">
              <a:buFont typeface="+mj-lt"/>
              <a:buAutoNum type="arabicPeriod"/>
            </a:pPr>
            <a:r>
              <a:rPr lang="cs-CZ" sz="2400" dirty="0" err="1" smtClean="0"/>
              <a:t>The</a:t>
            </a:r>
            <a:r>
              <a:rPr lang="cs-CZ" sz="2400" dirty="0" smtClean="0"/>
              <a:t> idea </a:t>
            </a:r>
            <a:r>
              <a:rPr lang="cs-CZ" sz="2400" dirty="0" err="1" smtClean="0"/>
              <a:t>of</a:t>
            </a:r>
            <a:r>
              <a:rPr lang="cs-CZ" sz="2400" dirty="0" smtClean="0"/>
              <a:t> (</a:t>
            </a:r>
            <a:r>
              <a:rPr lang="cs-CZ" sz="2400" dirty="0" err="1" smtClean="0"/>
              <a:t>restoration</a:t>
            </a:r>
            <a:r>
              <a:rPr lang="cs-CZ" sz="2400" dirty="0" smtClean="0"/>
              <a:t>) </a:t>
            </a:r>
            <a:r>
              <a:rPr lang="cs-CZ" sz="2400" dirty="0" err="1" smtClean="0"/>
              <a:t>of</a:t>
            </a:r>
            <a:r>
              <a:rPr lang="cs-CZ" sz="2400" dirty="0" smtClean="0"/>
              <a:t> </a:t>
            </a:r>
            <a:r>
              <a:rPr lang="cs-CZ" sz="2400" dirty="0" err="1" smtClean="0"/>
              <a:t>popular</a:t>
            </a:r>
            <a:r>
              <a:rPr lang="cs-CZ" sz="2400" dirty="0" smtClean="0"/>
              <a:t> </a:t>
            </a:r>
            <a:r>
              <a:rPr lang="cs-CZ" sz="2400" dirty="0" err="1" smtClean="0"/>
              <a:t>sovereignty</a:t>
            </a:r>
            <a:endParaRPr lang="cs-CZ" sz="2400" dirty="0" smtClean="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11</a:t>
            </a:fld>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000" dirty="0" smtClean="0"/>
              <a:t>THE </a:t>
            </a:r>
            <a:r>
              <a:rPr lang="en-US" sz="3000" dirty="0" smtClean="0"/>
              <a:t>‘PEOPLE’ AS A HOMOGENEOUS GROUP</a:t>
            </a:r>
            <a:endParaRPr lang="cs-CZ" sz="3000" dirty="0"/>
          </a:p>
        </p:txBody>
      </p:sp>
      <p:sp>
        <p:nvSpPr>
          <p:cNvPr id="2" name="Zástupný symbol pro obsah 1"/>
          <p:cNvSpPr>
            <a:spLocks noGrp="1"/>
          </p:cNvSpPr>
          <p:nvPr>
            <p:ph idx="1"/>
          </p:nvPr>
        </p:nvSpPr>
        <p:spPr>
          <a:xfrm>
            <a:off x="628650" y="1412776"/>
            <a:ext cx="7886700" cy="5184575"/>
          </a:xfrm>
        </p:spPr>
        <p:txBody>
          <a:bodyPr>
            <a:normAutofit/>
          </a:bodyPr>
          <a:lstStyle/>
          <a:p>
            <a:r>
              <a:rPr lang="cs-CZ" sz="2400" dirty="0" err="1" smtClean="0"/>
              <a:t>Crucial</a:t>
            </a:r>
            <a:r>
              <a:rPr lang="cs-CZ" sz="2400" dirty="0" smtClean="0"/>
              <a:t> </a:t>
            </a:r>
            <a:r>
              <a:rPr lang="en-US" sz="2400" dirty="0" smtClean="0"/>
              <a:t>importance for populism</a:t>
            </a:r>
          </a:p>
          <a:p>
            <a:r>
              <a:rPr lang="en-US" sz="2400" dirty="0" err="1" smtClean="0"/>
              <a:t>Refus</a:t>
            </a:r>
            <a:r>
              <a:rPr lang="cs-CZ" sz="2400" dirty="0" smtClean="0"/>
              <a:t>al </a:t>
            </a:r>
            <a:r>
              <a:rPr lang="cs-CZ" sz="2400" dirty="0" err="1" smtClean="0"/>
              <a:t>of</a:t>
            </a:r>
            <a:r>
              <a:rPr lang="en-US" sz="2400" dirty="0" smtClean="0"/>
              <a:t> div</a:t>
            </a:r>
            <a:r>
              <a:rPr lang="cs-CZ" sz="2400" dirty="0" err="1" smtClean="0"/>
              <a:t>ision</a:t>
            </a:r>
            <a:r>
              <a:rPr lang="cs-CZ" sz="2400" dirty="0" smtClean="0"/>
              <a:t> </a:t>
            </a:r>
            <a:r>
              <a:rPr lang="cs-CZ" sz="2400" dirty="0" err="1" smtClean="0"/>
              <a:t>of</a:t>
            </a:r>
            <a:r>
              <a:rPr lang="cs-CZ" sz="2400" dirty="0" smtClean="0"/>
              <a:t> </a:t>
            </a:r>
            <a:r>
              <a:rPr lang="en-US" sz="2400" dirty="0" smtClean="0"/>
              <a:t>society into different groups</a:t>
            </a:r>
            <a:r>
              <a:rPr lang="cs-CZ" sz="2400" dirty="0" smtClean="0"/>
              <a:t> (</a:t>
            </a:r>
            <a:r>
              <a:rPr lang="cs-CZ" sz="2400" dirty="0" err="1" smtClean="0"/>
              <a:t>against</a:t>
            </a:r>
            <a:r>
              <a:rPr lang="cs-CZ" sz="2400" dirty="0" smtClean="0"/>
              <a:t> </a:t>
            </a:r>
            <a:r>
              <a:rPr lang="cs-CZ" sz="2400" dirty="0" err="1" smtClean="0"/>
              <a:t>pluralism</a:t>
            </a:r>
            <a:r>
              <a:rPr lang="cs-CZ" sz="2400" dirty="0" smtClean="0"/>
              <a:t> – </a:t>
            </a:r>
            <a:r>
              <a:rPr lang="cs-CZ" sz="2400" dirty="0" err="1" smtClean="0"/>
              <a:t>next</a:t>
            </a:r>
            <a:r>
              <a:rPr lang="cs-CZ" sz="2400" dirty="0" smtClean="0"/>
              <a:t> </a:t>
            </a:r>
            <a:r>
              <a:rPr lang="cs-CZ" sz="2400" dirty="0" err="1" smtClean="0"/>
              <a:t>lecture</a:t>
            </a:r>
            <a:r>
              <a:rPr lang="cs-CZ" sz="2400" dirty="0" smtClean="0"/>
              <a:t>)</a:t>
            </a:r>
            <a:endParaRPr lang="en-US" sz="2400" dirty="0" smtClean="0"/>
          </a:p>
          <a:p>
            <a:r>
              <a:rPr lang="cs-CZ" sz="2400" dirty="0" err="1" smtClean="0"/>
              <a:t>How</a:t>
            </a:r>
            <a:r>
              <a:rPr lang="cs-CZ" sz="2400" dirty="0" smtClean="0"/>
              <a:t> </a:t>
            </a:r>
            <a:r>
              <a:rPr lang="en-US" sz="2400" dirty="0" smtClean="0"/>
              <a:t>the </a:t>
            </a:r>
            <a:r>
              <a:rPr lang="cs-CZ" sz="2400" dirty="0" err="1" smtClean="0"/>
              <a:t>people</a:t>
            </a:r>
            <a:r>
              <a:rPr lang="cs-CZ" sz="2400" dirty="0" smtClean="0"/>
              <a:t> </a:t>
            </a:r>
            <a:r>
              <a:rPr lang="en-US" sz="2400" dirty="0" smtClean="0"/>
              <a:t>is</a:t>
            </a:r>
            <a:r>
              <a:rPr lang="cs-CZ" sz="2400" dirty="0" smtClean="0"/>
              <a:t> </a:t>
            </a:r>
            <a:r>
              <a:rPr lang="cs-CZ" sz="2400" dirty="0" err="1" smtClean="0"/>
              <a:t>defined</a:t>
            </a:r>
            <a:r>
              <a:rPr lang="cs-CZ" sz="2400" dirty="0" smtClean="0"/>
              <a:t>?</a:t>
            </a:r>
          </a:p>
          <a:p>
            <a:r>
              <a:rPr lang="cs-CZ" sz="2400" dirty="0" smtClean="0">
                <a:solidFill>
                  <a:srgbClr val="FF0000"/>
                </a:solidFill>
              </a:rPr>
              <a:t>As </a:t>
            </a:r>
            <a:r>
              <a:rPr lang="cs-CZ" sz="2400" dirty="0" err="1" smtClean="0">
                <a:solidFill>
                  <a:srgbClr val="FF0000"/>
                </a:solidFill>
              </a:rPr>
              <a:t>the</a:t>
            </a:r>
            <a:r>
              <a:rPr lang="cs-CZ" sz="2400" dirty="0" smtClean="0">
                <a:solidFill>
                  <a:srgbClr val="FF0000"/>
                </a:solidFill>
              </a:rPr>
              <a:t> sovereign </a:t>
            </a:r>
            <a:r>
              <a:rPr lang="cs-CZ" sz="2400" dirty="0" smtClean="0"/>
              <a:t>– </a:t>
            </a:r>
            <a:r>
              <a:rPr lang="cs-CZ" sz="2400" i="1" dirty="0" err="1" smtClean="0"/>
              <a:t>demos</a:t>
            </a:r>
            <a:r>
              <a:rPr lang="cs-CZ" sz="2400" dirty="0" smtClean="0"/>
              <a:t>, </a:t>
            </a:r>
            <a:r>
              <a:rPr lang="cs-CZ" sz="2400" dirty="0" err="1" smtClean="0"/>
              <a:t>against</a:t>
            </a:r>
            <a:r>
              <a:rPr lang="cs-CZ" sz="2400" dirty="0" smtClean="0"/>
              <a:t> </a:t>
            </a:r>
            <a:r>
              <a:rPr lang="cs-CZ" sz="2400" dirty="0" err="1" smtClean="0"/>
              <a:t>principles</a:t>
            </a:r>
            <a:r>
              <a:rPr lang="cs-CZ" sz="2400" dirty="0" smtClean="0"/>
              <a:t> </a:t>
            </a:r>
            <a:r>
              <a:rPr lang="cs-CZ" sz="2400" dirty="0" err="1" smtClean="0"/>
              <a:t>of</a:t>
            </a:r>
            <a:r>
              <a:rPr lang="cs-CZ" sz="2400" dirty="0" smtClean="0"/>
              <a:t> </a:t>
            </a:r>
            <a:r>
              <a:rPr lang="cs-CZ" sz="2400" dirty="0" err="1" smtClean="0"/>
              <a:t>liberal</a:t>
            </a:r>
            <a:r>
              <a:rPr lang="cs-CZ" sz="2400" dirty="0" smtClean="0"/>
              <a:t> and </a:t>
            </a:r>
            <a:r>
              <a:rPr lang="cs-CZ" sz="2400" dirty="0" err="1" smtClean="0"/>
              <a:t>representative</a:t>
            </a:r>
            <a:r>
              <a:rPr lang="cs-CZ" sz="2400" dirty="0" smtClean="0"/>
              <a:t> </a:t>
            </a:r>
            <a:r>
              <a:rPr lang="cs-CZ" sz="2400" dirty="0" err="1" smtClean="0"/>
              <a:t>democracy</a:t>
            </a:r>
            <a:endParaRPr lang="cs-CZ" sz="2400" dirty="0" smtClean="0"/>
          </a:p>
          <a:p>
            <a:r>
              <a:rPr lang="cs-CZ" sz="2400" dirty="0" smtClean="0">
                <a:solidFill>
                  <a:srgbClr val="FF0000"/>
                </a:solidFill>
              </a:rPr>
              <a:t>As a </a:t>
            </a:r>
            <a:r>
              <a:rPr lang="cs-CZ" sz="2400" dirty="0" err="1" smtClean="0">
                <a:solidFill>
                  <a:srgbClr val="FF0000"/>
                </a:solidFill>
              </a:rPr>
              <a:t>nation</a:t>
            </a:r>
            <a:r>
              <a:rPr lang="cs-CZ" sz="2400" dirty="0" smtClean="0">
                <a:solidFill>
                  <a:srgbClr val="FF0000"/>
                </a:solidFill>
              </a:rPr>
              <a:t> </a:t>
            </a:r>
            <a:r>
              <a:rPr lang="cs-CZ" sz="2400" dirty="0" smtClean="0"/>
              <a:t>– </a:t>
            </a:r>
            <a:r>
              <a:rPr lang="cs-CZ" sz="2400" dirty="0" err="1" smtClean="0"/>
              <a:t>ethnos</a:t>
            </a:r>
            <a:r>
              <a:rPr lang="cs-CZ" sz="2400" dirty="0" smtClean="0"/>
              <a:t>, </a:t>
            </a:r>
            <a:r>
              <a:rPr lang="cs-CZ" sz="2400" dirty="0" err="1" smtClean="0"/>
              <a:t>populism</a:t>
            </a:r>
            <a:r>
              <a:rPr lang="cs-CZ" sz="2400" dirty="0" smtClean="0"/>
              <a:t> = </a:t>
            </a:r>
            <a:r>
              <a:rPr lang="cs-CZ" sz="2400" dirty="0" err="1" smtClean="0"/>
              <a:t>nationalism</a:t>
            </a:r>
            <a:r>
              <a:rPr lang="cs-CZ" sz="2400" dirty="0" smtClean="0"/>
              <a:t> (?), vs. </a:t>
            </a:r>
            <a:r>
              <a:rPr lang="cs-CZ" sz="2400" dirty="0" err="1" smtClean="0"/>
              <a:t>foreigners</a:t>
            </a:r>
            <a:r>
              <a:rPr lang="cs-CZ" sz="2400" dirty="0" smtClean="0"/>
              <a:t>, </a:t>
            </a:r>
            <a:r>
              <a:rPr lang="cs-CZ" sz="2400" dirty="0" err="1" smtClean="0"/>
              <a:t>immigrants</a:t>
            </a:r>
            <a:r>
              <a:rPr lang="cs-CZ" sz="2400" dirty="0" smtClean="0"/>
              <a:t> </a:t>
            </a:r>
            <a:r>
              <a:rPr lang="cs-CZ" sz="2400" dirty="0" err="1" smtClean="0"/>
              <a:t>etc</a:t>
            </a:r>
            <a:r>
              <a:rPr lang="cs-CZ" sz="2400" dirty="0" smtClean="0"/>
              <a:t>.</a:t>
            </a:r>
          </a:p>
          <a:p>
            <a:r>
              <a:rPr lang="cs-CZ" sz="2400" dirty="0" smtClean="0">
                <a:solidFill>
                  <a:srgbClr val="FF0000"/>
                </a:solidFill>
              </a:rPr>
              <a:t>As a </a:t>
            </a:r>
            <a:r>
              <a:rPr lang="cs-CZ" sz="2400" dirty="0" err="1" smtClean="0">
                <a:solidFill>
                  <a:srgbClr val="FF0000"/>
                </a:solidFill>
              </a:rPr>
              <a:t>class</a:t>
            </a:r>
            <a:r>
              <a:rPr lang="cs-CZ" sz="2400" dirty="0" smtClean="0">
                <a:solidFill>
                  <a:srgbClr val="FF0000"/>
                </a:solidFill>
              </a:rPr>
              <a:t> </a:t>
            </a:r>
            <a:r>
              <a:rPr lang="cs-CZ" sz="2400" dirty="0" smtClean="0"/>
              <a:t>– </a:t>
            </a:r>
            <a:r>
              <a:rPr lang="en-US" sz="2400" dirty="0" smtClean="0"/>
              <a:t>‘</a:t>
            </a:r>
            <a:r>
              <a:rPr lang="cs-CZ" sz="2400" dirty="0" err="1" smtClean="0"/>
              <a:t>working</a:t>
            </a:r>
            <a:r>
              <a:rPr lang="cs-CZ" sz="2400" dirty="0" smtClean="0"/>
              <a:t> </a:t>
            </a:r>
            <a:r>
              <a:rPr lang="cs-CZ" sz="2400" dirty="0" err="1" smtClean="0"/>
              <a:t>people</a:t>
            </a:r>
            <a:r>
              <a:rPr lang="en-US" sz="2400" dirty="0" smtClean="0"/>
              <a:t>’</a:t>
            </a:r>
            <a:r>
              <a:rPr lang="cs-CZ" sz="2400" dirty="0" smtClean="0"/>
              <a:t>, </a:t>
            </a:r>
            <a:r>
              <a:rPr lang="cs-CZ" sz="2400" dirty="0" err="1" smtClean="0"/>
              <a:t>the</a:t>
            </a:r>
            <a:r>
              <a:rPr lang="cs-CZ" sz="2400" dirty="0" smtClean="0"/>
              <a:t> </a:t>
            </a:r>
            <a:r>
              <a:rPr lang="en-US" sz="2400" dirty="0" smtClean="0"/>
              <a:t>‘</a:t>
            </a:r>
            <a:r>
              <a:rPr lang="cs-CZ" sz="2400" dirty="0" smtClean="0"/>
              <a:t>99 per cent</a:t>
            </a:r>
            <a:r>
              <a:rPr lang="en-US" sz="2400" dirty="0" smtClean="0"/>
              <a:t>’</a:t>
            </a:r>
            <a:r>
              <a:rPr lang="cs-CZ" sz="2400" dirty="0" smtClean="0"/>
              <a:t> vs. </a:t>
            </a:r>
            <a:r>
              <a:rPr lang="en-US" sz="2400" dirty="0" smtClean="0"/>
              <a:t>‘</a:t>
            </a:r>
            <a:r>
              <a:rPr lang="cs-CZ" sz="2400" dirty="0" err="1" smtClean="0"/>
              <a:t>the</a:t>
            </a:r>
            <a:r>
              <a:rPr lang="cs-CZ" sz="2400" dirty="0" smtClean="0"/>
              <a:t> </a:t>
            </a:r>
            <a:r>
              <a:rPr lang="cs-CZ" sz="2400" dirty="0" err="1" smtClean="0"/>
              <a:t>rich</a:t>
            </a:r>
            <a:r>
              <a:rPr lang="en-US" sz="2400" dirty="0" smtClean="0"/>
              <a:t>’</a:t>
            </a:r>
            <a:r>
              <a:rPr lang="cs-CZ" sz="2400" dirty="0" smtClean="0"/>
              <a:t>, </a:t>
            </a:r>
            <a:r>
              <a:rPr lang="cs-CZ" sz="2400" dirty="0" err="1" smtClean="0"/>
              <a:t>the</a:t>
            </a:r>
            <a:r>
              <a:rPr lang="cs-CZ" sz="2400" dirty="0" smtClean="0"/>
              <a:t> </a:t>
            </a:r>
            <a:r>
              <a:rPr lang="en-US" sz="2400" dirty="0" smtClean="0"/>
              <a:t>‘</a:t>
            </a:r>
            <a:r>
              <a:rPr lang="cs-CZ" sz="2400" dirty="0" smtClean="0"/>
              <a:t>1 per cent</a:t>
            </a:r>
            <a:r>
              <a:rPr lang="en-US" sz="2400" dirty="0" smtClean="0"/>
              <a:t>’</a:t>
            </a:r>
            <a:r>
              <a:rPr lang="cs-CZ" sz="2400" dirty="0" smtClean="0"/>
              <a:t>, </a:t>
            </a:r>
            <a:r>
              <a:rPr lang="cs-CZ" sz="2400" dirty="0" err="1" smtClean="0"/>
              <a:t>exploitation</a:t>
            </a:r>
            <a:r>
              <a:rPr lang="cs-CZ" sz="2400" dirty="0" smtClean="0"/>
              <a:t> </a:t>
            </a:r>
            <a:r>
              <a:rPr lang="cs-CZ" sz="2400" dirty="0" err="1" smtClean="0"/>
              <a:t>the</a:t>
            </a:r>
            <a:r>
              <a:rPr lang="cs-CZ" sz="2400" dirty="0" smtClean="0"/>
              <a:t> </a:t>
            </a:r>
            <a:r>
              <a:rPr lang="cs-CZ" sz="2400" dirty="0" err="1" smtClean="0"/>
              <a:t>lower</a:t>
            </a:r>
            <a:r>
              <a:rPr lang="cs-CZ" sz="2400" dirty="0" smtClean="0"/>
              <a:t> </a:t>
            </a:r>
            <a:r>
              <a:rPr lang="cs-CZ" sz="2400" dirty="0" err="1" smtClean="0"/>
              <a:t>class</a:t>
            </a:r>
            <a:r>
              <a:rPr lang="cs-CZ" sz="2400" dirty="0" smtClean="0"/>
              <a:t> </a:t>
            </a:r>
            <a:endParaRPr lang="cs-CZ" sz="2400" dirty="0"/>
          </a:p>
          <a:p>
            <a:r>
              <a:rPr lang="en-US" sz="2400" dirty="0" smtClean="0"/>
              <a:t>Taggart: </a:t>
            </a:r>
            <a:r>
              <a:rPr lang="en-US" sz="2400" i="1" dirty="0" smtClean="0"/>
              <a:t>heartland</a:t>
            </a:r>
            <a:r>
              <a:rPr lang="en-US" sz="2400" dirty="0" smtClean="0"/>
              <a:t>, </a:t>
            </a:r>
            <a:r>
              <a:rPr lang="en-US" sz="2400" dirty="0" err="1" smtClean="0"/>
              <a:t>Mudde</a:t>
            </a:r>
            <a:r>
              <a:rPr lang="en-US" sz="2400" dirty="0" smtClean="0"/>
              <a:t>: constructed subset of population</a:t>
            </a:r>
          </a:p>
          <a:p>
            <a:endParaRPr lang="cs-CZ"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12</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en-US" dirty="0" smtClean="0"/>
              <a:t>D</a:t>
            </a:r>
            <a:r>
              <a:rPr lang="cs-CZ" dirty="0" smtClean="0"/>
              <a:t>E</a:t>
            </a:r>
            <a:r>
              <a:rPr lang="en-US" dirty="0" smtClean="0"/>
              <a:t>NIGRATION OF THE ELITES</a:t>
            </a:r>
            <a:r>
              <a:rPr lang="cs-CZ" dirty="0" smtClean="0"/>
              <a:t>…</a:t>
            </a:r>
            <a:endParaRPr lang="cs-CZ" dirty="0"/>
          </a:p>
        </p:txBody>
      </p:sp>
      <p:sp>
        <p:nvSpPr>
          <p:cNvPr id="2" name="Zástupný symbol pro obsah 1"/>
          <p:cNvSpPr>
            <a:spLocks noGrp="1"/>
          </p:cNvSpPr>
          <p:nvPr>
            <p:ph idx="1"/>
          </p:nvPr>
        </p:nvSpPr>
        <p:spPr/>
        <p:txBody>
          <a:bodyPr/>
          <a:lstStyle/>
          <a:p>
            <a:r>
              <a:rPr lang="en-US" sz="2800" dirty="0" smtClean="0"/>
              <a:t>Establishment</a:t>
            </a:r>
            <a:r>
              <a:rPr lang="cs-CZ" sz="2800" dirty="0" smtClean="0"/>
              <a:t>/</a:t>
            </a:r>
            <a:r>
              <a:rPr lang="cs-CZ" sz="2800" dirty="0" err="1" smtClean="0"/>
              <a:t>elites</a:t>
            </a:r>
            <a:r>
              <a:rPr lang="en-US" sz="2800" dirty="0" smtClean="0"/>
              <a:t> as a collective, monolithic entity</a:t>
            </a:r>
          </a:p>
          <a:p>
            <a:r>
              <a:rPr lang="cs-CZ" sz="2800" dirty="0"/>
              <a:t>C</a:t>
            </a:r>
            <a:r>
              <a:rPr lang="en-US" sz="2800" dirty="0" err="1"/>
              <a:t>riticism</a:t>
            </a:r>
            <a:r>
              <a:rPr lang="en-US" sz="2800" dirty="0"/>
              <a:t> targeting </a:t>
            </a:r>
            <a:r>
              <a:rPr lang="cs-CZ" sz="2800" i="1" dirty="0" err="1" smtClean="0"/>
              <a:t>all</a:t>
            </a:r>
            <a:r>
              <a:rPr lang="cs-CZ" sz="2800" i="1" dirty="0" smtClean="0"/>
              <a:t> </a:t>
            </a:r>
            <a:r>
              <a:rPr lang="cs-CZ" sz="2800" i="1" dirty="0" err="1" smtClean="0"/>
              <a:t>the</a:t>
            </a:r>
            <a:r>
              <a:rPr lang="cs-CZ" sz="2800" i="1" dirty="0" smtClean="0"/>
              <a:t> </a:t>
            </a:r>
            <a:r>
              <a:rPr lang="cs-CZ" sz="2800" i="1" dirty="0" err="1" smtClean="0"/>
              <a:t>established</a:t>
            </a:r>
            <a:r>
              <a:rPr lang="cs-CZ" sz="2800" i="1" dirty="0" smtClean="0"/>
              <a:t> </a:t>
            </a:r>
            <a:r>
              <a:rPr lang="cs-CZ" sz="2800" i="1" dirty="0" err="1" smtClean="0"/>
              <a:t>actors</a:t>
            </a:r>
            <a:endParaRPr lang="cs-CZ" sz="2800" i="1" dirty="0"/>
          </a:p>
          <a:p>
            <a:r>
              <a:rPr lang="en-US" sz="2800" dirty="0" smtClean="0"/>
              <a:t>Political parties, businessmen, ‘the rich’, </a:t>
            </a:r>
            <a:r>
              <a:rPr lang="cs-CZ" sz="2800" dirty="0" smtClean="0"/>
              <a:t>oligarch</a:t>
            </a:r>
            <a:r>
              <a:rPr lang="en-US" sz="2800" dirty="0" smtClean="0"/>
              <a:t>y</a:t>
            </a:r>
            <a:r>
              <a:rPr lang="cs-CZ" sz="2800" dirty="0" smtClean="0"/>
              <a:t>, </a:t>
            </a:r>
            <a:r>
              <a:rPr lang="en-US" sz="2800" dirty="0" smtClean="0"/>
              <a:t>the ‘1 per cent’, …</a:t>
            </a:r>
          </a:p>
          <a:p>
            <a:pPr eaLnBrk="1" hangingPunct="1"/>
            <a:r>
              <a:rPr lang="en-US" sz="2800" dirty="0" smtClean="0"/>
              <a:t>Particular interests which are in opposition to the interests of the people</a:t>
            </a:r>
          </a:p>
          <a:p>
            <a:pPr eaLnBrk="1" hangingPunct="1"/>
            <a:r>
              <a:rPr lang="en-US" sz="2800" dirty="0" smtClean="0"/>
              <a:t>Sabotaging the interests and democratic rights of the people</a:t>
            </a:r>
            <a:endParaRPr lang="cs-CZ" sz="2800" dirty="0" smtClean="0"/>
          </a:p>
          <a:p>
            <a:pPr eaLnBrk="1" hangingPunct="1"/>
            <a:endParaRPr lang="en-US" sz="2400" dirty="0" smtClean="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13</a:t>
            </a:fld>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300" cap="all" dirty="0" err="1" smtClean="0"/>
              <a:t>The</a:t>
            </a:r>
            <a:r>
              <a:rPr lang="cs-CZ" sz="3300" cap="all" dirty="0" smtClean="0"/>
              <a:t> </a:t>
            </a:r>
            <a:r>
              <a:rPr lang="cs-CZ" sz="3300" cap="all" dirty="0" err="1" smtClean="0"/>
              <a:t>antagonistic</a:t>
            </a:r>
            <a:r>
              <a:rPr lang="cs-CZ" sz="3300" cap="all" dirty="0" smtClean="0"/>
              <a:t> </a:t>
            </a:r>
            <a:r>
              <a:rPr lang="cs-CZ" sz="3300" cap="all" dirty="0" err="1" smtClean="0"/>
              <a:t>relationship</a:t>
            </a:r>
            <a:r>
              <a:rPr lang="cs-CZ" sz="3300" cap="all" dirty="0" smtClean="0"/>
              <a:t> </a:t>
            </a:r>
            <a:r>
              <a:rPr lang="cs-CZ" sz="3300" cap="all" dirty="0" err="1" smtClean="0"/>
              <a:t>between</a:t>
            </a:r>
            <a:r>
              <a:rPr lang="cs-CZ" sz="3300" cap="all" dirty="0" smtClean="0"/>
              <a:t> </a:t>
            </a:r>
            <a:r>
              <a:rPr lang="cs-CZ" sz="3300" cap="all" dirty="0" err="1" smtClean="0"/>
              <a:t>the</a:t>
            </a:r>
            <a:r>
              <a:rPr lang="cs-CZ" sz="3300" cap="all" dirty="0" smtClean="0"/>
              <a:t> </a:t>
            </a:r>
            <a:r>
              <a:rPr lang="cs-CZ" sz="3300" cap="all" dirty="0" err="1" smtClean="0"/>
              <a:t>people</a:t>
            </a:r>
            <a:r>
              <a:rPr lang="cs-CZ" sz="3300" cap="all" dirty="0" smtClean="0"/>
              <a:t> and </a:t>
            </a:r>
            <a:r>
              <a:rPr lang="cs-CZ" sz="3300" cap="all" dirty="0" err="1" smtClean="0"/>
              <a:t>the</a:t>
            </a:r>
            <a:r>
              <a:rPr lang="cs-CZ" sz="3300" cap="all" dirty="0" smtClean="0"/>
              <a:t> </a:t>
            </a:r>
            <a:r>
              <a:rPr lang="cs-CZ" sz="3300" cap="all" dirty="0" err="1" smtClean="0"/>
              <a:t>elite</a:t>
            </a:r>
            <a:endParaRPr lang="cs-CZ" dirty="0"/>
          </a:p>
        </p:txBody>
      </p:sp>
      <p:sp>
        <p:nvSpPr>
          <p:cNvPr id="2" name="Zástupný symbol pro obsah 1"/>
          <p:cNvSpPr>
            <a:spLocks noGrp="1"/>
          </p:cNvSpPr>
          <p:nvPr>
            <p:ph idx="1"/>
          </p:nvPr>
        </p:nvSpPr>
        <p:spPr/>
        <p:txBody>
          <a:bodyPr>
            <a:normAutofit lnSpcReduction="10000"/>
          </a:bodyPr>
          <a:lstStyle/>
          <a:p>
            <a:r>
              <a:rPr lang="cs-CZ" sz="2400" dirty="0" err="1" smtClean="0"/>
              <a:t>Manichaean</a:t>
            </a:r>
            <a:r>
              <a:rPr lang="cs-CZ" sz="2400" dirty="0" smtClean="0"/>
              <a:t> </a:t>
            </a:r>
            <a:r>
              <a:rPr lang="cs-CZ" sz="2400" dirty="0" err="1" smtClean="0"/>
              <a:t>view</a:t>
            </a:r>
            <a:r>
              <a:rPr lang="cs-CZ" sz="2400" dirty="0" smtClean="0"/>
              <a:t> (</a:t>
            </a:r>
            <a:r>
              <a:rPr lang="cs-CZ" sz="2400" i="1" dirty="0" err="1" smtClean="0"/>
              <a:t>moral</a:t>
            </a:r>
            <a:r>
              <a:rPr lang="cs-CZ" sz="2400" i="1" dirty="0" smtClean="0"/>
              <a:t> </a:t>
            </a:r>
            <a:r>
              <a:rPr lang="cs-CZ" sz="2400" i="1" dirty="0" err="1" smtClean="0"/>
              <a:t>dimension</a:t>
            </a:r>
            <a:r>
              <a:rPr lang="cs-CZ" sz="2400" dirty="0" smtClean="0"/>
              <a:t>, normative </a:t>
            </a:r>
            <a:r>
              <a:rPr lang="cs-CZ" sz="2400" dirty="0" err="1" smtClean="0"/>
              <a:t>outlook</a:t>
            </a:r>
            <a:r>
              <a:rPr lang="cs-CZ" sz="2400" dirty="0" smtClean="0"/>
              <a:t>)</a:t>
            </a:r>
          </a:p>
          <a:p>
            <a:r>
              <a:rPr lang="cs-CZ" sz="2400" dirty="0" err="1" smtClean="0"/>
              <a:t>The</a:t>
            </a:r>
            <a:r>
              <a:rPr lang="cs-CZ" sz="2400" dirty="0" smtClean="0"/>
              <a:t> </a:t>
            </a:r>
            <a:r>
              <a:rPr lang="cs-CZ" sz="2400" i="1" dirty="0" err="1" smtClean="0"/>
              <a:t>good</a:t>
            </a:r>
            <a:r>
              <a:rPr lang="en-US" sz="2400" dirty="0" smtClean="0"/>
              <a:t> (‘pure’)</a:t>
            </a:r>
            <a:r>
              <a:rPr lang="cs-CZ" sz="2400" dirty="0" smtClean="0"/>
              <a:t> </a:t>
            </a:r>
            <a:r>
              <a:rPr lang="cs-CZ" sz="2400" dirty="0" err="1" smtClean="0"/>
              <a:t>people</a:t>
            </a:r>
            <a:r>
              <a:rPr lang="cs-CZ" sz="2400" dirty="0" smtClean="0"/>
              <a:t> </a:t>
            </a:r>
            <a:r>
              <a:rPr lang="cs-CZ" sz="2400" dirty="0" err="1" smtClean="0"/>
              <a:t>and</a:t>
            </a:r>
            <a:r>
              <a:rPr lang="cs-CZ" sz="2400" dirty="0" smtClean="0"/>
              <a:t> </a:t>
            </a:r>
            <a:r>
              <a:rPr lang="cs-CZ" sz="2400" dirty="0" err="1" smtClean="0"/>
              <a:t>the</a:t>
            </a:r>
            <a:r>
              <a:rPr lang="cs-CZ" sz="2400" dirty="0" smtClean="0"/>
              <a:t> </a:t>
            </a:r>
            <a:r>
              <a:rPr lang="cs-CZ" sz="2400" i="1" dirty="0" err="1" smtClean="0"/>
              <a:t>bad</a:t>
            </a:r>
            <a:r>
              <a:rPr lang="cs-CZ" sz="2400" i="1" dirty="0" smtClean="0"/>
              <a:t> </a:t>
            </a:r>
            <a:r>
              <a:rPr lang="cs-CZ" sz="2400" dirty="0" err="1" smtClean="0"/>
              <a:t>elite</a:t>
            </a:r>
            <a:endParaRPr lang="cs-CZ" sz="2400" dirty="0" smtClean="0"/>
          </a:p>
          <a:p>
            <a:r>
              <a:rPr lang="cs-CZ" sz="2400" dirty="0" err="1" smtClean="0"/>
              <a:t>People</a:t>
            </a:r>
            <a:r>
              <a:rPr lang="cs-CZ" sz="2400" dirty="0" smtClean="0"/>
              <a:t> </a:t>
            </a:r>
            <a:r>
              <a:rPr lang="cs-CZ" sz="2400" dirty="0" err="1" smtClean="0"/>
              <a:t>betrayed</a:t>
            </a:r>
            <a:r>
              <a:rPr lang="cs-CZ" sz="2400" dirty="0" smtClean="0"/>
              <a:t> by </a:t>
            </a:r>
            <a:r>
              <a:rPr lang="cs-CZ" sz="2400" dirty="0" err="1" smtClean="0"/>
              <a:t>the</a:t>
            </a:r>
            <a:r>
              <a:rPr lang="cs-CZ" sz="2400" dirty="0" smtClean="0"/>
              <a:t> </a:t>
            </a:r>
            <a:r>
              <a:rPr lang="cs-CZ" sz="2400" dirty="0" err="1" smtClean="0"/>
              <a:t>corrupt</a:t>
            </a:r>
            <a:r>
              <a:rPr lang="cs-CZ" sz="2400" dirty="0" smtClean="0"/>
              <a:t> </a:t>
            </a:r>
            <a:r>
              <a:rPr lang="cs-CZ" sz="2400" dirty="0" err="1" smtClean="0"/>
              <a:t>elite</a:t>
            </a:r>
            <a:endParaRPr lang="cs-CZ" sz="2400" dirty="0" smtClean="0"/>
          </a:p>
          <a:p>
            <a:r>
              <a:rPr lang="en-US" sz="2400" dirty="0" smtClean="0"/>
              <a:t>Alienation of the elite, people exploited by the elite</a:t>
            </a:r>
          </a:p>
          <a:p>
            <a:r>
              <a:rPr lang="en-US" sz="2400" dirty="0" smtClean="0"/>
              <a:t>P. speak in the name of the ‘oppressed people’</a:t>
            </a:r>
          </a:p>
          <a:p>
            <a:r>
              <a:rPr lang="cs-CZ" sz="2400" dirty="0" err="1"/>
              <a:t>The</a:t>
            </a:r>
            <a:r>
              <a:rPr lang="cs-CZ" sz="2400" dirty="0"/>
              <a:t> </a:t>
            </a:r>
            <a:r>
              <a:rPr lang="cs-CZ" sz="2400" dirty="0" err="1"/>
              <a:t>chief</a:t>
            </a:r>
            <a:r>
              <a:rPr lang="cs-CZ" sz="2400" dirty="0"/>
              <a:t> </a:t>
            </a:r>
            <a:r>
              <a:rPr lang="cs-CZ" sz="2400" dirty="0" err="1"/>
              <a:t>social</a:t>
            </a:r>
            <a:r>
              <a:rPr lang="cs-CZ" sz="2400" dirty="0"/>
              <a:t> div</a:t>
            </a:r>
            <a:r>
              <a:rPr lang="en-US" sz="2400" dirty="0"/>
              <a:t>ide</a:t>
            </a:r>
            <a:r>
              <a:rPr lang="cs-CZ" sz="2400" dirty="0"/>
              <a:t> </a:t>
            </a:r>
            <a:r>
              <a:rPr lang="cs-CZ" sz="2400" dirty="0" err="1"/>
              <a:t>between</a:t>
            </a:r>
            <a:r>
              <a:rPr lang="cs-CZ" sz="2400" dirty="0"/>
              <a:t> </a:t>
            </a:r>
            <a:r>
              <a:rPr lang="cs-CZ" sz="2400" dirty="0" err="1"/>
              <a:t>the</a:t>
            </a:r>
            <a:r>
              <a:rPr lang="cs-CZ" sz="2400" dirty="0"/>
              <a:t> </a:t>
            </a:r>
            <a:r>
              <a:rPr lang="cs-CZ" sz="2400" dirty="0" err="1"/>
              <a:t>governing</a:t>
            </a:r>
            <a:r>
              <a:rPr lang="cs-CZ" sz="2400" dirty="0"/>
              <a:t> and </a:t>
            </a:r>
            <a:r>
              <a:rPr lang="cs-CZ" sz="2400" dirty="0" err="1"/>
              <a:t>the</a:t>
            </a:r>
            <a:r>
              <a:rPr lang="cs-CZ" sz="2400" dirty="0"/>
              <a:t> </a:t>
            </a:r>
            <a:r>
              <a:rPr lang="cs-CZ" sz="2400" dirty="0" err="1" smtClean="0"/>
              <a:t>governed</a:t>
            </a:r>
            <a:r>
              <a:rPr lang="en-US" sz="2400" dirty="0" smtClean="0"/>
              <a:t> </a:t>
            </a:r>
            <a:r>
              <a:rPr lang="cs-CZ" sz="2400" dirty="0" smtClean="0"/>
              <a:t>– </a:t>
            </a:r>
            <a:r>
              <a:rPr lang="cs-CZ" sz="2400" dirty="0" err="1" smtClean="0"/>
              <a:t>denial</a:t>
            </a:r>
            <a:r>
              <a:rPr lang="cs-CZ" sz="2400" dirty="0" smtClean="0"/>
              <a:t> </a:t>
            </a:r>
            <a:r>
              <a:rPr lang="cs-CZ" sz="2400" dirty="0" err="1" smtClean="0"/>
              <a:t>of</a:t>
            </a:r>
            <a:r>
              <a:rPr lang="cs-CZ" sz="2400" dirty="0" smtClean="0"/>
              <a:t> </a:t>
            </a:r>
            <a:r>
              <a:rPr lang="cs-CZ" sz="2400" dirty="0" err="1" smtClean="0"/>
              <a:t>the</a:t>
            </a:r>
            <a:r>
              <a:rPr lang="cs-CZ" sz="2400" dirty="0" smtClean="0"/>
              <a:t> </a:t>
            </a:r>
            <a:r>
              <a:rPr lang="cs-CZ" sz="2400" dirty="0" err="1" smtClean="0"/>
              <a:t>old</a:t>
            </a:r>
            <a:r>
              <a:rPr lang="cs-CZ" sz="2400" dirty="0" smtClean="0"/>
              <a:t> </a:t>
            </a:r>
            <a:r>
              <a:rPr lang="cs-CZ" sz="2400" dirty="0" err="1" smtClean="0"/>
              <a:t>cleavages</a:t>
            </a:r>
            <a:endParaRPr lang="cs-CZ" sz="2400" dirty="0"/>
          </a:p>
          <a:p>
            <a:r>
              <a:rPr lang="cs-CZ" sz="2400" dirty="0" err="1" smtClean="0"/>
              <a:t>Aggresive</a:t>
            </a:r>
            <a:r>
              <a:rPr lang="cs-CZ" sz="2400" dirty="0" smtClean="0"/>
              <a:t> and/</a:t>
            </a:r>
            <a:r>
              <a:rPr lang="cs-CZ" sz="2400" dirty="0" err="1" smtClean="0"/>
              <a:t>or</a:t>
            </a:r>
            <a:r>
              <a:rPr lang="cs-CZ" sz="2400" dirty="0" smtClean="0"/>
              <a:t> </a:t>
            </a:r>
            <a:r>
              <a:rPr lang="cs-CZ" sz="2400" dirty="0" err="1" smtClean="0"/>
              <a:t>mocking</a:t>
            </a:r>
            <a:r>
              <a:rPr lang="cs-CZ" sz="2400" dirty="0" smtClean="0"/>
              <a:t> </a:t>
            </a:r>
            <a:r>
              <a:rPr lang="cs-CZ" sz="2400" dirty="0" err="1" smtClean="0"/>
              <a:t>rhetoric</a:t>
            </a:r>
            <a:r>
              <a:rPr lang="cs-CZ" sz="2400" dirty="0" smtClean="0"/>
              <a:t> (</a:t>
            </a:r>
            <a:r>
              <a:rPr lang="en-US" sz="2400" dirty="0" smtClean="0"/>
              <a:t>‘political class’, ‘dinosaurs’, ‘robber barons’</a:t>
            </a:r>
            <a:r>
              <a:rPr lang="cs-CZ" sz="2400" dirty="0" smtClean="0"/>
              <a:t>, </a:t>
            </a:r>
            <a:r>
              <a:rPr lang="en-US" sz="2400" dirty="0" smtClean="0"/>
              <a:t>‘thieves’, ‘oligarchy’, ‘godfathers’…)</a:t>
            </a:r>
          </a:p>
          <a:p>
            <a:r>
              <a:rPr lang="en-US" sz="2400" dirty="0" smtClean="0"/>
              <a:t>Emphasis on the proclaimed crisis (elite</a:t>
            </a:r>
            <a:r>
              <a:rPr lang="cs-CZ" sz="2400" dirty="0" smtClean="0"/>
              <a:t>s</a:t>
            </a:r>
            <a:r>
              <a:rPr lang="en-US" sz="2400" dirty="0" smtClean="0"/>
              <a:t> blamed for it) - political, cultural, social</a:t>
            </a:r>
            <a:r>
              <a:rPr lang="cs-CZ" sz="2400" dirty="0" smtClean="0"/>
              <a:t>, </a:t>
            </a:r>
            <a:r>
              <a:rPr lang="cs-CZ" sz="2400" dirty="0" err="1" smtClean="0"/>
              <a:t>economic</a:t>
            </a:r>
            <a:endParaRPr lang="en-US" sz="2400" dirty="0" smtClean="0"/>
          </a:p>
          <a:p>
            <a:endParaRPr lang="en-US" dirty="0" smtClean="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14</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400" dirty="0" smtClean="0"/>
              <a:t>THE IDEA OF POPULAR SOVEREIGNTY</a:t>
            </a:r>
            <a:endParaRPr lang="cs-CZ" sz="3400" dirty="0"/>
          </a:p>
        </p:txBody>
      </p:sp>
      <p:sp>
        <p:nvSpPr>
          <p:cNvPr id="2" name="Zástupný symbol pro obsah 1"/>
          <p:cNvSpPr>
            <a:spLocks noGrp="1"/>
          </p:cNvSpPr>
          <p:nvPr>
            <p:ph idx="1"/>
          </p:nvPr>
        </p:nvSpPr>
        <p:spPr>
          <a:xfrm>
            <a:off x="467544" y="1340768"/>
            <a:ext cx="8229600" cy="4882356"/>
          </a:xfrm>
        </p:spPr>
        <p:txBody>
          <a:bodyPr/>
          <a:lstStyle/>
          <a:p>
            <a:endParaRPr lang="cs-CZ" sz="2400" dirty="0" smtClean="0"/>
          </a:p>
          <a:p>
            <a:r>
              <a:rPr lang="cs-CZ" sz="2400" dirty="0" err="1" smtClean="0"/>
              <a:t>Sovereignty</a:t>
            </a:r>
            <a:r>
              <a:rPr lang="cs-CZ" sz="2400" dirty="0" smtClean="0"/>
              <a:t> </a:t>
            </a:r>
            <a:r>
              <a:rPr lang="cs-CZ" sz="2400" dirty="0" err="1" smtClean="0"/>
              <a:t>taken</a:t>
            </a:r>
            <a:r>
              <a:rPr lang="cs-CZ" sz="2400" dirty="0" smtClean="0"/>
              <a:t> </a:t>
            </a:r>
            <a:r>
              <a:rPr lang="cs-CZ" sz="2400" dirty="0" err="1" smtClean="0"/>
              <a:t>away</a:t>
            </a:r>
            <a:r>
              <a:rPr lang="cs-CZ" sz="2400" dirty="0" smtClean="0"/>
              <a:t> </a:t>
            </a:r>
            <a:r>
              <a:rPr lang="cs-CZ" sz="2400" dirty="0" err="1" smtClean="0"/>
              <a:t>from</a:t>
            </a:r>
            <a:r>
              <a:rPr lang="en-US" sz="2400" dirty="0" smtClean="0"/>
              <a:t> the people by the elite - against the representative democracy</a:t>
            </a:r>
            <a:r>
              <a:rPr lang="cs-CZ" sz="2400" dirty="0" smtClean="0"/>
              <a:t> (</a:t>
            </a:r>
            <a:r>
              <a:rPr lang="cs-CZ" sz="2400" dirty="0" err="1" smtClean="0"/>
              <a:t>next</a:t>
            </a:r>
            <a:r>
              <a:rPr lang="cs-CZ" sz="2400" dirty="0" smtClean="0"/>
              <a:t> </a:t>
            </a:r>
            <a:r>
              <a:rPr lang="cs-CZ" sz="2400" dirty="0" err="1" smtClean="0"/>
              <a:t>lecture</a:t>
            </a:r>
            <a:r>
              <a:rPr lang="cs-CZ" sz="2400" dirty="0" smtClean="0"/>
              <a:t>)</a:t>
            </a:r>
            <a:endParaRPr lang="en-US" sz="2400" dirty="0" smtClean="0"/>
          </a:p>
          <a:p>
            <a:pPr eaLnBrk="1" hangingPunct="1"/>
            <a:r>
              <a:rPr lang="en-US" sz="2400" dirty="0" smtClean="0"/>
              <a:t>Often proponents of direct democracy (not a defining characteristic</a:t>
            </a:r>
            <a:r>
              <a:rPr lang="cs-CZ" sz="2400" dirty="0" smtClean="0"/>
              <a:t> </a:t>
            </a:r>
            <a:r>
              <a:rPr lang="cs-CZ" sz="2400" dirty="0" err="1" smtClean="0"/>
              <a:t>of</a:t>
            </a:r>
            <a:r>
              <a:rPr lang="cs-CZ" sz="2400" dirty="0" smtClean="0"/>
              <a:t> p.</a:t>
            </a:r>
            <a:r>
              <a:rPr lang="en-US" sz="2400" dirty="0" smtClean="0"/>
              <a:t>)</a:t>
            </a:r>
          </a:p>
          <a:p>
            <a:pPr eaLnBrk="1" hangingPunct="1"/>
            <a:r>
              <a:rPr lang="cs-CZ" sz="2400" dirty="0" smtClean="0"/>
              <a:t>R</a:t>
            </a:r>
            <a:r>
              <a:rPr lang="en-US" sz="2400" dirty="0" err="1" smtClean="0"/>
              <a:t>enewal</a:t>
            </a:r>
            <a:r>
              <a:rPr lang="en-US" sz="2400" dirty="0" smtClean="0"/>
              <a:t> of the ‘distorted’ relationship between the elites and the people</a:t>
            </a:r>
          </a:p>
          <a:p>
            <a:r>
              <a:rPr lang="cs-CZ" sz="2400" dirty="0"/>
              <a:t>P</a:t>
            </a:r>
            <a:r>
              <a:rPr lang="en-US" sz="2400" dirty="0" err="1"/>
              <a:t>eople</a:t>
            </a:r>
            <a:r>
              <a:rPr lang="en-US" sz="2400" dirty="0"/>
              <a:t> are fully formed and self-aware</a:t>
            </a:r>
            <a:r>
              <a:rPr lang="cs-CZ" sz="2400" dirty="0"/>
              <a:t> (no </a:t>
            </a:r>
            <a:r>
              <a:rPr lang="cs-CZ" sz="2400" dirty="0" err="1"/>
              <a:t>need</a:t>
            </a:r>
            <a:r>
              <a:rPr lang="cs-CZ" sz="2400" dirty="0"/>
              <a:t> </a:t>
            </a:r>
            <a:r>
              <a:rPr lang="cs-CZ" sz="2400" dirty="0" err="1"/>
              <a:t>for</a:t>
            </a:r>
            <a:r>
              <a:rPr lang="cs-CZ" sz="2400" dirty="0"/>
              <a:t> </a:t>
            </a:r>
            <a:r>
              <a:rPr lang="cs-CZ" sz="2400" dirty="0" err="1"/>
              <a:t>incompetent</a:t>
            </a:r>
            <a:r>
              <a:rPr lang="cs-CZ" sz="2400" dirty="0"/>
              <a:t> </a:t>
            </a:r>
            <a:r>
              <a:rPr lang="cs-CZ" sz="2400" dirty="0" err="1"/>
              <a:t>political</a:t>
            </a:r>
            <a:r>
              <a:rPr lang="cs-CZ" sz="2400" dirty="0"/>
              <a:t> </a:t>
            </a:r>
            <a:r>
              <a:rPr lang="cs-CZ" sz="2400" dirty="0" err="1"/>
              <a:t>elites</a:t>
            </a:r>
            <a:r>
              <a:rPr lang="cs-CZ" sz="2400" dirty="0"/>
              <a:t>)</a:t>
            </a:r>
            <a:endParaRPr lang="en-US" sz="2400" dirty="0"/>
          </a:p>
          <a:p>
            <a:pPr eaLnBrk="1" hangingPunct="1"/>
            <a:r>
              <a:rPr lang="en-US" sz="2400" dirty="0" smtClean="0"/>
              <a:t>‘common sense’ as the leading principle (‘votes for us are votes for common sense’</a:t>
            </a:r>
            <a:r>
              <a:rPr lang="cs-CZ" sz="2400" dirty="0"/>
              <a:t> </a:t>
            </a:r>
            <a:r>
              <a:rPr lang="cs-CZ" sz="2400" dirty="0" smtClean="0"/>
              <a:t>– R. John (VV)</a:t>
            </a:r>
            <a:r>
              <a:rPr lang="en-US" sz="2400" dirty="0" smtClean="0"/>
              <a:t>)</a:t>
            </a:r>
          </a:p>
          <a:p>
            <a:pPr eaLnBrk="1" hangingPunct="1">
              <a:defRPr/>
            </a:pPr>
            <a:r>
              <a:rPr lang="cs-CZ" sz="2400" dirty="0" smtClean="0"/>
              <a:t>A</a:t>
            </a:r>
            <a:r>
              <a:rPr lang="en-US" sz="2400" dirty="0" err="1" smtClean="0"/>
              <a:t>ll</a:t>
            </a:r>
            <a:r>
              <a:rPr lang="en-US" sz="2400" dirty="0" smtClean="0"/>
              <a:t> representatives have to do is to listen to the </a:t>
            </a:r>
            <a:r>
              <a:rPr lang="en-US" sz="2400" i="1" dirty="0" err="1" smtClean="0"/>
              <a:t>vox</a:t>
            </a:r>
            <a:r>
              <a:rPr lang="en-US" sz="2400" i="1" dirty="0" smtClean="0"/>
              <a:t> </a:t>
            </a:r>
            <a:r>
              <a:rPr lang="en-US" sz="2400" i="1" dirty="0" err="1" smtClean="0"/>
              <a:t>populi</a:t>
            </a:r>
            <a:endParaRPr lang="en-US" sz="2400" i="1" dirty="0" smtClean="0"/>
          </a:p>
          <a:p>
            <a:pPr eaLnBrk="1" hangingPunct="1"/>
            <a:endParaRPr lang="en-US" sz="2800" dirty="0" smtClean="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15</a:t>
            </a:fld>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3298" y="22527"/>
            <a:ext cx="7886700" cy="886193"/>
          </a:xfrm>
        </p:spPr>
        <p:txBody>
          <a:bodyPr>
            <a:normAutofit fontScale="90000"/>
          </a:bodyPr>
          <a:lstStyle/>
          <a:p>
            <a:r>
              <a:rPr lang="cs-CZ" dirty="0" smtClean="0"/>
              <a:t>Typology </a:t>
            </a:r>
            <a:r>
              <a:rPr lang="cs-CZ" dirty="0" err="1" smtClean="0"/>
              <a:t>of</a:t>
            </a:r>
            <a:r>
              <a:rPr lang="cs-CZ" dirty="0" smtClean="0"/>
              <a:t> </a:t>
            </a:r>
            <a:r>
              <a:rPr lang="cs-CZ" dirty="0" err="1" smtClean="0"/>
              <a:t>populism</a:t>
            </a:r>
            <a:r>
              <a:rPr lang="cs-CZ" dirty="0" smtClean="0"/>
              <a:t> (</a:t>
            </a:r>
            <a:r>
              <a:rPr lang="cs-CZ" dirty="0" err="1" smtClean="0"/>
              <a:t>based</a:t>
            </a:r>
            <a:r>
              <a:rPr lang="cs-CZ" dirty="0" smtClean="0"/>
              <a:t> on </a:t>
            </a:r>
            <a:r>
              <a:rPr lang="cs-CZ" dirty="0" err="1" smtClean="0"/>
              <a:t>Pauwels</a:t>
            </a:r>
            <a:r>
              <a:rPr lang="cs-CZ" dirty="0" smtClean="0"/>
              <a:t> 2014; Havlík, </a:t>
            </a:r>
            <a:r>
              <a:rPr lang="cs-CZ" dirty="0" err="1" smtClean="0"/>
              <a:t>Stanley</a:t>
            </a:r>
            <a:r>
              <a:rPr lang="cs-CZ" dirty="0" smtClean="0"/>
              <a:t> 2015; </a:t>
            </a:r>
            <a:r>
              <a:rPr lang="cs-CZ" dirty="0" err="1" smtClean="0"/>
              <a:t>modified</a:t>
            </a:r>
            <a:r>
              <a:rPr lang="cs-CZ" dirty="0" smtClean="0"/>
              <a:t>)</a:t>
            </a:r>
            <a:endParaRPr lang="en-US"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614772649"/>
              </p:ext>
            </p:extLst>
          </p:nvPr>
        </p:nvGraphicFramePr>
        <p:xfrm>
          <a:off x="0" y="908720"/>
          <a:ext cx="9144000" cy="5619352"/>
        </p:xfrm>
        <a:graphic>
          <a:graphicData uri="http://schemas.openxmlformats.org/drawingml/2006/table">
            <a:tbl>
              <a:tblPr firstRow="1" bandRow="1">
                <a:tableStyleId>{5C22544A-7EE6-4342-B048-85BDC9FD1C3A}</a:tableStyleId>
              </a:tblPr>
              <a:tblGrid>
                <a:gridCol w="1828800"/>
                <a:gridCol w="1663080"/>
                <a:gridCol w="1994520"/>
                <a:gridCol w="1828800"/>
                <a:gridCol w="1828800"/>
              </a:tblGrid>
              <a:tr h="1169496">
                <a:tc>
                  <a:txBody>
                    <a:bodyPr/>
                    <a:lstStyle/>
                    <a:p>
                      <a:endParaRPr lang="en-US" sz="2000" dirty="0"/>
                    </a:p>
                  </a:txBody>
                  <a:tcPr/>
                </a:tc>
                <a:tc>
                  <a:txBody>
                    <a:bodyPr/>
                    <a:lstStyle/>
                    <a:p>
                      <a:r>
                        <a:rPr lang="cs-CZ" sz="2000" dirty="0" err="1" smtClean="0"/>
                        <a:t>Social</a:t>
                      </a:r>
                      <a:r>
                        <a:rPr lang="cs-CZ" sz="2000" baseline="0" dirty="0" smtClean="0"/>
                        <a:t> </a:t>
                      </a:r>
                      <a:r>
                        <a:rPr lang="cs-CZ" sz="2000" baseline="0" dirty="0" err="1" smtClean="0"/>
                        <a:t>populism</a:t>
                      </a:r>
                      <a:endParaRPr lang="en-US" sz="2000" dirty="0"/>
                    </a:p>
                  </a:txBody>
                  <a:tcPr/>
                </a:tc>
                <a:tc>
                  <a:txBody>
                    <a:bodyPr/>
                    <a:lstStyle/>
                    <a:p>
                      <a:r>
                        <a:rPr lang="cs-CZ" sz="2000" dirty="0" err="1" smtClean="0"/>
                        <a:t>Radical</a:t>
                      </a:r>
                      <a:r>
                        <a:rPr lang="cs-CZ" sz="2000" dirty="0" smtClean="0"/>
                        <a:t> </a:t>
                      </a:r>
                      <a:r>
                        <a:rPr lang="cs-CZ" sz="2000" dirty="0" err="1" smtClean="0"/>
                        <a:t>right-wing</a:t>
                      </a:r>
                      <a:r>
                        <a:rPr lang="cs-CZ" sz="2000" baseline="0" dirty="0" smtClean="0"/>
                        <a:t> </a:t>
                      </a:r>
                      <a:r>
                        <a:rPr lang="cs-CZ" sz="2000" baseline="0" dirty="0" err="1" smtClean="0"/>
                        <a:t>populism</a:t>
                      </a:r>
                      <a:endParaRPr lang="en-US" sz="2000" dirty="0"/>
                    </a:p>
                  </a:txBody>
                  <a:tcPr/>
                </a:tc>
                <a:tc>
                  <a:txBody>
                    <a:bodyPr/>
                    <a:lstStyle/>
                    <a:p>
                      <a:r>
                        <a:rPr lang="cs-CZ" sz="2000" dirty="0" err="1" smtClean="0"/>
                        <a:t>Neoliberal</a:t>
                      </a:r>
                      <a:r>
                        <a:rPr lang="cs-CZ" sz="2000" baseline="0" dirty="0" smtClean="0"/>
                        <a:t> </a:t>
                      </a:r>
                      <a:r>
                        <a:rPr lang="cs-CZ" sz="2000" baseline="0" dirty="0" err="1" smtClean="0"/>
                        <a:t>populism</a:t>
                      </a:r>
                      <a:endParaRPr lang="en-US" sz="2000" dirty="0"/>
                    </a:p>
                  </a:txBody>
                  <a:tcPr/>
                </a:tc>
                <a:tc>
                  <a:txBody>
                    <a:bodyPr/>
                    <a:lstStyle/>
                    <a:p>
                      <a:r>
                        <a:rPr lang="cs-CZ" sz="2000" dirty="0" smtClean="0"/>
                        <a:t>Non-</a:t>
                      </a:r>
                      <a:r>
                        <a:rPr lang="cs-CZ" sz="2000" dirty="0" err="1" smtClean="0"/>
                        <a:t>ideological</a:t>
                      </a:r>
                      <a:r>
                        <a:rPr lang="cs-CZ" sz="2000" baseline="0" dirty="0" smtClean="0"/>
                        <a:t> </a:t>
                      </a:r>
                      <a:r>
                        <a:rPr lang="cs-CZ" sz="2000" baseline="0" dirty="0" err="1" smtClean="0"/>
                        <a:t>populism</a:t>
                      </a:r>
                      <a:endParaRPr lang="en-US" sz="2000" dirty="0"/>
                    </a:p>
                  </a:txBody>
                  <a:tcPr/>
                </a:tc>
              </a:tr>
              <a:tr h="1523888">
                <a:tc>
                  <a:txBody>
                    <a:bodyPr/>
                    <a:lstStyle/>
                    <a:p>
                      <a:r>
                        <a:rPr lang="cs-CZ" sz="2000" b="1" dirty="0" err="1" smtClean="0"/>
                        <a:t>Construction</a:t>
                      </a:r>
                      <a:r>
                        <a:rPr lang="cs-CZ" sz="2000" b="1" baseline="0" dirty="0" smtClean="0"/>
                        <a:t> </a:t>
                      </a:r>
                      <a:r>
                        <a:rPr lang="cs-CZ" sz="2000" b="1" baseline="0" dirty="0" err="1" smtClean="0"/>
                        <a:t>of</a:t>
                      </a:r>
                      <a:r>
                        <a:rPr lang="cs-CZ" sz="2000" b="1" baseline="0" dirty="0" smtClean="0"/>
                        <a:t> </a:t>
                      </a:r>
                      <a:r>
                        <a:rPr lang="cs-CZ" sz="2000" b="1" baseline="0" dirty="0" err="1" smtClean="0"/>
                        <a:t>the</a:t>
                      </a:r>
                      <a:r>
                        <a:rPr lang="cs-CZ" sz="2000" b="1" baseline="0" dirty="0" smtClean="0"/>
                        <a:t> </a:t>
                      </a:r>
                      <a:r>
                        <a:rPr lang="cs-CZ" sz="2000" b="1" baseline="0" dirty="0" err="1" smtClean="0"/>
                        <a:t>people</a:t>
                      </a:r>
                      <a:endParaRPr lang="en-US" sz="2000" b="1" dirty="0"/>
                    </a:p>
                  </a:txBody>
                  <a:tcPr/>
                </a:tc>
                <a:tc>
                  <a:txBody>
                    <a:bodyPr/>
                    <a:lstStyle/>
                    <a:p>
                      <a:r>
                        <a:rPr lang="cs-CZ" sz="2000" dirty="0" err="1" smtClean="0"/>
                        <a:t>Working</a:t>
                      </a:r>
                      <a:r>
                        <a:rPr lang="cs-CZ" sz="2000" baseline="0" dirty="0" smtClean="0"/>
                        <a:t> </a:t>
                      </a:r>
                      <a:r>
                        <a:rPr lang="cs-CZ" sz="2000" baseline="0" dirty="0" err="1" smtClean="0"/>
                        <a:t>class</a:t>
                      </a:r>
                      <a:r>
                        <a:rPr lang="cs-CZ" sz="2000" baseline="0" dirty="0" smtClean="0"/>
                        <a:t>, </a:t>
                      </a:r>
                      <a:r>
                        <a:rPr lang="cs-CZ" sz="2000" baseline="0" dirty="0" err="1" smtClean="0"/>
                        <a:t>the</a:t>
                      </a:r>
                      <a:r>
                        <a:rPr lang="cs-CZ" sz="2000" baseline="0" dirty="0" smtClean="0"/>
                        <a:t> </a:t>
                      </a:r>
                      <a:r>
                        <a:rPr lang="cs-CZ" sz="2000" baseline="0" dirty="0" err="1" smtClean="0"/>
                        <a:t>opressed</a:t>
                      </a:r>
                      <a:r>
                        <a:rPr lang="cs-CZ" sz="2000" baseline="0" dirty="0" smtClean="0"/>
                        <a:t>, 99%, </a:t>
                      </a:r>
                      <a:r>
                        <a:rPr lang="cs-CZ" sz="2000" baseline="0" dirty="0" err="1" smtClean="0"/>
                        <a:t>the</a:t>
                      </a:r>
                      <a:r>
                        <a:rPr lang="cs-CZ" sz="2000" baseline="0" dirty="0" smtClean="0"/>
                        <a:t> </a:t>
                      </a:r>
                      <a:r>
                        <a:rPr lang="cs-CZ" sz="2000" baseline="0" dirty="0" err="1" smtClean="0"/>
                        <a:t>exploited</a:t>
                      </a:r>
                      <a:endParaRPr lang="en-US" sz="2000" dirty="0"/>
                    </a:p>
                  </a:txBody>
                  <a:tcPr/>
                </a:tc>
                <a:tc>
                  <a:txBody>
                    <a:bodyPr/>
                    <a:lstStyle/>
                    <a:p>
                      <a:r>
                        <a:rPr lang="cs-CZ" sz="2000" dirty="0" smtClean="0"/>
                        <a:t>(</a:t>
                      </a:r>
                      <a:r>
                        <a:rPr lang="cs-CZ" sz="2000" dirty="0" err="1" smtClean="0"/>
                        <a:t>Pure</a:t>
                      </a:r>
                      <a:r>
                        <a:rPr lang="cs-CZ" sz="2000" dirty="0" smtClean="0"/>
                        <a:t>) </a:t>
                      </a:r>
                      <a:r>
                        <a:rPr lang="cs-CZ" sz="2000" dirty="0" err="1" smtClean="0"/>
                        <a:t>nation</a:t>
                      </a:r>
                      <a:r>
                        <a:rPr lang="cs-CZ" sz="2000" dirty="0" smtClean="0"/>
                        <a:t>, </a:t>
                      </a:r>
                      <a:r>
                        <a:rPr lang="cs-CZ" sz="2000" dirty="0" err="1" smtClean="0"/>
                        <a:t>ethnos</a:t>
                      </a:r>
                      <a:endParaRPr lang="en-US" sz="2000" dirty="0"/>
                    </a:p>
                  </a:txBody>
                  <a:tcPr/>
                </a:tc>
                <a:tc>
                  <a:txBody>
                    <a:bodyPr/>
                    <a:lstStyle/>
                    <a:p>
                      <a:r>
                        <a:rPr lang="cs-CZ" sz="2000" dirty="0" smtClean="0"/>
                        <a:t>Hard-</a:t>
                      </a:r>
                      <a:r>
                        <a:rPr lang="cs-CZ" sz="2000" dirty="0" err="1" smtClean="0"/>
                        <a:t>working</a:t>
                      </a:r>
                      <a:r>
                        <a:rPr lang="cs-CZ" sz="2000" baseline="0" dirty="0" smtClean="0"/>
                        <a:t> </a:t>
                      </a:r>
                      <a:r>
                        <a:rPr lang="cs-CZ" sz="2000" baseline="0" dirty="0" err="1" smtClean="0"/>
                        <a:t>taxpayers</a:t>
                      </a:r>
                      <a:r>
                        <a:rPr lang="cs-CZ" sz="2000" baseline="0" dirty="0" smtClean="0"/>
                        <a:t>, </a:t>
                      </a:r>
                      <a:r>
                        <a:rPr lang="cs-CZ" sz="2000" baseline="0" dirty="0" err="1" smtClean="0"/>
                        <a:t>entrepreneurs</a:t>
                      </a:r>
                      <a:endParaRPr lang="en-US" sz="2000" dirty="0"/>
                    </a:p>
                  </a:txBody>
                  <a:tcPr/>
                </a:tc>
                <a:tc>
                  <a:txBody>
                    <a:bodyPr/>
                    <a:lstStyle/>
                    <a:p>
                      <a:r>
                        <a:rPr lang="cs-CZ" sz="2000" dirty="0" err="1" smtClean="0"/>
                        <a:t>Ordinary</a:t>
                      </a:r>
                      <a:r>
                        <a:rPr lang="cs-CZ" sz="2000" baseline="0" dirty="0" smtClean="0"/>
                        <a:t> </a:t>
                      </a:r>
                      <a:r>
                        <a:rPr lang="cs-CZ" sz="2000" baseline="0" dirty="0" err="1" smtClean="0"/>
                        <a:t>people</a:t>
                      </a:r>
                      <a:r>
                        <a:rPr lang="cs-CZ" sz="2000" baseline="0" dirty="0" smtClean="0"/>
                        <a:t>, </a:t>
                      </a:r>
                      <a:r>
                        <a:rPr lang="cs-CZ" sz="2000" baseline="0" dirty="0" err="1" smtClean="0"/>
                        <a:t>citizens</a:t>
                      </a:r>
                      <a:endParaRPr lang="en-US" sz="2000" dirty="0"/>
                    </a:p>
                  </a:txBody>
                  <a:tcPr/>
                </a:tc>
              </a:tr>
              <a:tr h="1523888">
                <a:tc>
                  <a:txBody>
                    <a:bodyPr/>
                    <a:lstStyle/>
                    <a:p>
                      <a:r>
                        <a:rPr lang="cs-CZ" sz="2000" b="1" dirty="0" err="1" smtClean="0"/>
                        <a:t>Depiction</a:t>
                      </a:r>
                      <a:r>
                        <a:rPr lang="cs-CZ" sz="2000" b="1" baseline="0" dirty="0" smtClean="0"/>
                        <a:t> </a:t>
                      </a:r>
                      <a:r>
                        <a:rPr lang="cs-CZ" sz="2000" b="1" baseline="0" dirty="0" err="1" smtClean="0"/>
                        <a:t>of</a:t>
                      </a:r>
                      <a:r>
                        <a:rPr lang="cs-CZ" sz="2000" b="1" baseline="0" dirty="0" smtClean="0"/>
                        <a:t> </a:t>
                      </a:r>
                      <a:r>
                        <a:rPr lang="cs-CZ" sz="2000" b="1" baseline="0" dirty="0" err="1" smtClean="0"/>
                        <a:t>the</a:t>
                      </a:r>
                      <a:r>
                        <a:rPr lang="cs-CZ" sz="2000" b="1" baseline="0" dirty="0" smtClean="0"/>
                        <a:t> </a:t>
                      </a:r>
                      <a:r>
                        <a:rPr lang="cs-CZ" sz="2000" b="1" baseline="0" dirty="0" err="1" smtClean="0"/>
                        <a:t>elites</a:t>
                      </a:r>
                      <a:r>
                        <a:rPr lang="cs-CZ" sz="2000" b="1" baseline="0" dirty="0" smtClean="0"/>
                        <a:t>/</a:t>
                      </a:r>
                      <a:r>
                        <a:rPr lang="cs-CZ" sz="2000" b="1" baseline="0" dirty="0" err="1" smtClean="0"/>
                        <a:t>enemies</a:t>
                      </a:r>
                      <a:endParaRPr lang="en-US" sz="2000" b="1" dirty="0"/>
                    </a:p>
                  </a:txBody>
                  <a:tcPr/>
                </a:tc>
                <a:tc>
                  <a:txBody>
                    <a:bodyPr/>
                    <a:lstStyle/>
                    <a:p>
                      <a:r>
                        <a:rPr lang="cs-CZ" sz="2000" dirty="0" err="1" smtClean="0"/>
                        <a:t>Capitalists</a:t>
                      </a:r>
                      <a:r>
                        <a:rPr lang="cs-CZ" sz="2000" dirty="0" smtClean="0"/>
                        <a:t>, </a:t>
                      </a:r>
                      <a:r>
                        <a:rPr lang="cs-CZ" sz="2000" dirty="0" err="1" smtClean="0"/>
                        <a:t>imperialists</a:t>
                      </a:r>
                      <a:r>
                        <a:rPr lang="cs-CZ" sz="2000" dirty="0" smtClean="0"/>
                        <a:t>, </a:t>
                      </a:r>
                      <a:r>
                        <a:rPr lang="cs-CZ" sz="2000" dirty="0" err="1" smtClean="0"/>
                        <a:t>bankers</a:t>
                      </a:r>
                      <a:r>
                        <a:rPr lang="cs-CZ" sz="2000" dirty="0" smtClean="0"/>
                        <a:t>,</a:t>
                      </a:r>
                      <a:r>
                        <a:rPr lang="cs-CZ" sz="2000" baseline="0" dirty="0" smtClean="0"/>
                        <a:t> </a:t>
                      </a:r>
                      <a:r>
                        <a:rPr lang="cs-CZ" sz="2000" baseline="0" dirty="0" err="1" smtClean="0"/>
                        <a:t>exploiters</a:t>
                      </a:r>
                      <a:endParaRPr lang="en-US" sz="2000" dirty="0"/>
                    </a:p>
                  </a:txBody>
                  <a:tcPr/>
                </a:tc>
                <a:tc>
                  <a:txBody>
                    <a:bodyPr/>
                    <a:lstStyle/>
                    <a:p>
                      <a:r>
                        <a:rPr lang="cs-CZ" sz="2000" dirty="0" err="1" smtClean="0"/>
                        <a:t>Immigrants</a:t>
                      </a:r>
                      <a:r>
                        <a:rPr lang="cs-CZ" sz="2000" dirty="0" smtClean="0"/>
                        <a:t>, </a:t>
                      </a:r>
                      <a:r>
                        <a:rPr lang="cs-CZ" sz="2000" dirty="0" err="1" smtClean="0"/>
                        <a:t>foreigners</a:t>
                      </a:r>
                      <a:r>
                        <a:rPr lang="cs-CZ" sz="2000" dirty="0" smtClean="0"/>
                        <a:t>, </a:t>
                      </a:r>
                      <a:r>
                        <a:rPr lang="cs-CZ" sz="2000" dirty="0" err="1" smtClean="0"/>
                        <a:t>multiculturalism</a:t>
                      </a:r>
                      <a:r>
                        <a:rPr lang="cs-CZ" sz="2000" dirty="0" smtClean="0"/>
                        <a:t>,</a:t>
                      </a:r>
                      <a:r>
                        <a:rPr lang="cs-CZ" sz="2000" baseline="0" dirty="0" smtClean="0"/>
                        <a:t> </a:t>
                      </a:r>
                      <a:r>
                        <a:rPr lang="cs-CZ" sz="2000" baseline="0" dirty="0" err="1" smtClean="0"/>
                        <a:t>feminism</a:t>
                      </a:r>
                      <a:endParaRPr lang="en-US" sz="2000" dirty="0"/>
                    </a:p>
                  </a:txBody>
                  <a:tcPr/>
                </a:tc>
                <a:tc>
                  <a:txBody>
                    <a:bodyPr/>
                    <a:lstStyle/>
                    <a:p>
                      <a:r>
                        <a:rPr lang="cs-CZ" sz="2000" dirty="0" err="1" smtClean="0"/>
                        <a:t>Bureaucratic</a:t>
                      </a:r>
                      <a:r>
                        <a:rPr lang="cs-CZ" sz="2000" baseline="0" dirty="0" smtClean="0"/>
                        <a:t> </a:t>
                      </a:r>
                      <a:r>
                        <a:rPr lang="cs-CZ" sz="2000" baseline="0" dirty="0" err="1" smtClean="0"/>
                        <a:t>elites</a:t>
                      </a:r>
                      <a:r>
                        <a:rPr lang="cs-CZ" sz="2000" baseline="0" dirty="0" smtClean="0"/>
                        <a:t>/</a:t>
                      </a:r>
                      <a:r>
                        <a:rPr lang="cs-CZ" sz="2000" baseline="0" dirty="0" err="1" smtClean="0"/>
                        <a:t>states</a:t>
                      </a:r>
                      <a:r>
                        <a:rPr lang="cs-CZ" sz="2000" baseline="0" dirty="0" smtClean="0"/>
                        <a:t>, </a:t>
                      </a:r>
                      <a:r>
                        <a:rPr lang="cs-CZ" sz="2000" baseline="0" dirty="0" err="1" smtClean="0"/>
                        <a:t>interventionist</a:t>
                      </a:r>
                      <a:r>
                        <a:rPr lang="cs-CZ" sz="2000" baseline="0" dirty="0" smtClean="0"/>
                        <a:t> </a:t>
                      </a:r>
                      <a:r>
                        <a:rPr lang="cs-CZ" sz="2000" baseline="0" dirty="0" err="1" smtClean="0"/>
                        <a:t>state</a:t>
                      </a:r>
                      <a:endParaRPr lang="en-US" sz="2000" dirty="0"/>
                    </a:p>
                  </a:txBody>
                  <a:tcPr/>
                </a:tc>
                <a:tc>
                  <a:txBody>
                    <a:bodyPr/>
                    <a:lstStyle/>
                    <a:p>
                      <a:r>
                        <a:rPr lang="cs-CZ" sz="2000" dirty="0" err="1" smtClean="0"/>
                        <a:t>Corrup</a:t>
                      </a:r>
                      <a:r>
                        <a:rPr lang="cs-CZ" sz="2000" baseline="0" dirty="0" err="1" smtClean="0"/>
                        <a:t>t</a:t>
                      </a:r>
                      <a:r>
                        <a:rPr lang="cs-CZ" sz="2000" baseline="0" dirty="0" smtClean="0"/>
                        <a:t> </a:t>
                      </a:r>
                      <a:r>
                        <a:rPr lang="cs-CZ" sz="2000" baseline="0" dirty="0" err="1" smtClean="0"/>
                        <a:t>incompetent</a:t>
                      </a:r>
                      <a:r>
                        <a:rPr lang="cs-CZ" sz="2000" baseline="0" dirty="0" smtClean="0"/>
                        <a:t> </a:t>
                      </a:r>
                      <a:r>
                        <a:rPr lang="cs-CZ" sz="2000" baseline="0" dirty="0" err="1" smtClean="0"/>
                        <a:t>politicians</a:t>
                      </a:r>
                      <a:endParaRPr lang="en-US" sz="2000" dirty="0"/>
                    </a:p>
                  </a:txBody>
                  <a:tcPr/>
                </a:tc>
              </a:tr>
              <a:tr h="407552">
                <a:tc>
                  <a:txBody>
                    <a:bodyPr/>
                    <a:lstStyle/>
                    <a:p>
                      <a:r>
                        <a:rPr lang="cs-CZ" sz="2000" b="1" dirty="0" smtClean="0"/>
                        <a:t>Host ideology</a:t>
                      </a:r>
                      <a:endParaRPr lang="en-US" sz="2000" b="1" dirty="0"/>
                    </a:p>
                  </a:txBody>
                  <a:tcPr/>
                </a:tc>
                <a:tc>
                  <a:txBody>
                    <a:bodyPr/>
                    <a:lstStyle/>
                    <a:p>
                      <a:r>
                        <a:rPr lang="cs-CZ" sz="2000" dirty="0" err="1" smtClean="0"/>
                        <a:t>Socialism</a:t>
                      </a:r>
                      <a:endParaRPr lang="en-US" sz="2000" dirty="0"/>
                    </a:p>
                  </a:txBody>
                  <a:tcPr/>
                </a:tc>
                <a:tc>
                  <a:txBody>
                    <a:bodyPr/>
                    <a:lstStyle/>
                    <a:p>
                      <a:r>
                        <a:rPr lang="cs-CZ" sz="2000" dirty="0" err="1" smtClean="0"/>
                        <a:t>Nativism</a:t>
                      </a:r>
                      <a:endParaRPr lang="en-US" sz="2000" dirty="0"/>
                    </a:p>
                  </a:txBody>
                  <a:tcPr/>
                </a:tc>
                <a:tc>
                  <a:txBody>
                    <a:bodyPr/>
                    <a:lstStyle/>
                    <a:p>
                      <a:r>
                        <a:rPr lang="cs-CZ" sz="2000" dirty="0" err="1" smtClean="0"/>
                        <a:t>Economic</a:t>
                      </a:r>
                      <a:r>
                        <a:rPr lang="cs-CZ" sz="2000" dirty="0" smtClean="0"/>
                        <a:t> </a:t>
                      </a:r>
                      <a:r>
                        <a:rPr lang="cs-CZ" sz="2000" dirty="0" err="1" smtClean="0"/>
                        <a:t>liberalism</a:t>
                      </a:r>
                      <a:endParaRPr lang="en-US" sz="2000" dirty="0"/>
                    </a:p>
                  </a:txBody>
                  <a:tcPr/>
                </a:tc>
                <a:tc>
                  <a:txBody>
                    <a:bodyPr/>
                    <a:lstStyle/>
                    <a:p>
                      <a:r>
                        <a:rPr lang="cs-CZ" sz="2000" dirty="0" smtClean="0"/>
                        <a:t>Not </a:t>
                      </a:r>
                      <a:r>
                        <a:rPr lang="cs-CZ" sz="2000" dirty="0" err="1" smtClean="0"/>
                        <a:t>clear</a:t>
                      </a:r>
                      <a:endParaRPr lang="en-US" sz="2000" dirty="0"/>
                    </a:p>
                  </a:txBody>
                  <a:tcPr/>
                </a:tc>
              </a:tr>
              <a:tr h="407552">
                <a:tc>
                  <a:txBody>
                    <a:bodyPr/>
                    <a:lstStyle/>
                    <a:p>
                      <a:r>
                        <a:rPr lang="cs-CZ" sz="2000" b="1" dirty="0" err="1" smtClean="0"/>
                        <a:t>Examples</a:t>
                      </a:r>
                      <a:endParaRPr lang="en-US" sz="2000" b="1" dirty="0"/>
                    </a:p>
                  </a:txBody>
                  <a:tcPr/>
                </a:tc>
                <a:tc>
                  <a:txBody>
                    <a:bodyPr/>
                    <a:lstStyle/>
                    <a:p>
                      <a:r>
                        <a:rPr lang="cs-CZ" sz="2000" dirty="0" smtClean="0"/>
                        <a:t>PDS, </a:t>
                      </a:r>
                      <a:r>
                        <a:rPr lang="cs-CZ" sz="2000" dirty="0" err="1" smtClean="0"/>
                        <a:t>Syriza</a:t>
                      </a:r>
                      <a:r>
                        <a:rPr lang="cs-CZ" sz="2000" dirty="0" smtClean="0"/>
                        <a:t>, SP</a:t>
                      </a:r>
                      <a:endParaRPr lang="en-US" sz="2000" dirty="0"/>
                    </a:p>
                  </a:txBody>
                  <a:tcPr/>
                </a:tc>
                <a:tc>
                  <a:txBody>
                    <a:bodyPr/>
                    <a:lstStyle/>
                    <a:p>
                      <a:r>
                        <a:rPr lang="cs-CZ" sz="2000" dirty="0" smtClean="0"/>
                        <a:t>NF, VB, Ataka</a:t>
                      </a:r>
                      <a:endParaRPr lang="en-US" sz="2000" dirty="0"/>
                    </a:p>
                  </a:txBody>
                  <a:tcPr/>
                </a:tc>
                <a:tc>
                  <a:txBody>
                    <a:bodyPr/>
                    <a:lstStyle/>
                    <a:p>
                      <a:r>
                        <a:rPr lang="cs-CZ" sz="2000" dirty="0" smtClean="0"/>
                        <a:t>LPF, ALP, ANO (SVK)</a:t>
                      </a:r>
                      <a:endParaRPr lang="en-US" sz="2000" dirty="0"/>
                    </a:p>
                  </a:txBody>
                  <a:tcPr/>
                </a:tc>
                <a:tc>
                  <a:txBody>
                    <a:bodyPr/>
                    <a:lstStyle/>
                    <a:p>
                      <a:r>
                        <a:rPr lang="cs-CZ" sz="2000" dirty="0" smtClean="0"/>
                        <a:t>ANO</a:t>
                      </a:r>
                      <a:r>
                        <a:rPr lang="cs-CZ" sz="2000" baseline="0" dirty="0" smtClean="0"/>
                        <a:t> (CZ), NDSV, M5S</a:t>
                      </a:r>
                      <a:endParaRPr lang="en-US" sz="2000" dirty="0"/>
                    </a:p>
                  </a:txBody>
                  <a:tcPr/>
                </a:tc>
              </a:tr>
            </a:tbl>
          </a:graphicData>
        </a:graphic>
      </p:graphicFrame>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16</a:t>
            </a:fld>
            <a:endParaRPr lang="cs-CZ"/>
          </a:p>
        </p:txBody>
      </p:sp>
    </p:spTree>
    <p:extLst>
      <p:ext uri="{BB962C8B-B14F-4D97-AF65-F5344CB8AC3E}">
        <p14:creationId xmlns:p14="http://schemas.microsoft.com/office/powerpoint/2010/main" val="3607170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Populism</a:t>
            </a:r>
            <a:r>
              <a:rPr lang="cs-CZ" dirty="0" smtClean="0"/>
              <a:t> and </a:t>
            </a:r>
            <a:r>
              <a:rPr lang="cs-CZ" dirty="0" err="1" smtClean="0"/>
              <a:t>extremism</a:t>
            </a:r>
            <a:endParaRPr lang="en-US" dirty="0"/>
          </a:p>
        </p:txBody>
      </p:sp>
      <p:sp>
        <p:nvSpPr>
          <p:cNvPr id="3" name="Zástupný symbol pro obsah 2"/>
          <p:cNvSpPr>
            <a:spLocks noGrp="1"/>
          </p:cNvSpPr>
          <p:nvPr>
            <p:ph idx="1"/>
          </p:nvPr>
        </p:nvSpPr>
        <p:spPr/>
        <p:txBody>
          <a:bodyPr/>
          <a:lstStyle/>
          <a:p>
            <a:endParaRPr lang="cs-CZ" dirty="0" smtClean="0"/>
          </a:p>
          <a:p>
            <a:r>
              <a:rPr lang="cs-CZ" sz="2600" dirty="0" err="1" smtClean="0"/>
              <a:t>The</a:t>
            </a:r>
            <a:r>
              <a:rPr lang="cs-CZ" sz="2600" dirty="0" smtClean="0"/>
              <a:t> </a:t>
            </a:r>
            <a:r>
              <a:rPr lang="cs-CZ" sz="2600" dirty="0" err="1"/>
              <a:t>relationship</a:t>
            </a:r>
            <a:r>
              <a:rPr lang="cs-CZ" sz="2600" dirty="0"/>
              <a:t> to </a:t>
            </a:r>
            <a:r>
              <a:rPr lang="cs-CZ" sz="2600" dirty="0" err="1"/>
              <a:t>democracy</a:t>
            </a:r>
            <a:r>
              <a:rPr lang="cs-CZ" sz="2600" dirty="0"/>
              <a:t>:</a:t>
            </a:r>
          </a:p>
          <a:p>
            <a:endParaRPr lang="cs-CZ" sz="2600" dirty="0"/>
          </a:p>
          <a:p>
            <a:r>
              <a:rPr lang="cs-CZ" sz="2600" dirty="0" err="1"/>
              <a:t>Populism</a:t>
            </a:r>
            <a:r>
              <a:rPr lang="cs-CZ" sz="2600" dirty="0"/>
              <a:t> </a:t>
            </a:r>
            <a:r>
              <a:rPr lang="cs-CZ" sz="2600" dirty="0" err="1"/>
              <a:t>is</a:t>
            </a:r>
            <a:r>
              <a:rPr lang="cs-CZ" sz="2600" dirty="0"/>
              <a:t> not </a:t>
            </a:r>
            <a:r>
              <a:rPr lang="cs-CZ" sz="2600" dirty="0" err="1"/>
              <a:t>against</a:t>
            </a:r>
            <a:r>
              <a:rPr lang="cs-CZ" sz="2600" dirty="0"/>
              <a:t> </a:t>
            </a:r>
            <a:r>
              <a:rPr lang="cs-CZ" sz="2600" dirty="0" err="1"/>
              <a:t>democracy</a:t>
            </a:r>
            <a:r>
              <a:rPr lang="cs-CZ" sz="2600" dirty="0"/>
              <a:t> </a:t>
            </a:r>
            <a:r>
              <a:rPr lang="cs-CZ" sz="2600" i="1" dirty="0"/>
              <a:t>per se </a:t>
            </a:r>
            <a:r>
              <a:rPr lang="cs-CZ" sz="2600" dirty="0"/>
              <a:t>(„</a:t>
            </a:r>
            <a:r>
              <a:rPr lang="cs-CZ" sz="2600" dirty="0" err="1"/>
              <a:t>democratic</a:t>
            </a:r>
            <a:r>
              <a:rPr lang="cs-CZ" sz="2600" dirty="0"/>
              <a:t> </a:t>
            </a:r>
            <a:r>
              <a:rPr lang="cs-CZ" sz="2600" dirty="0" err="1"/>
              <a:t>illiberalism</a:t>
            </a:r>
            <a:r>
              <a:rPr lang="cs-CZ" sz="2600" dirty="0"/>
              <a:t>“ – </a:t>
            </a:r>
            <a:r>
              <a:rPr lang="cs-CZ" sz="2600" dirty="0" err="1"/>
              <a:t>Pappas</a:t>
            </a:r>
            <a:r>
              <a:rPr lang="cs-CZ" sz="2600" dirty="0"/>
              <a:t>, </a:t>
            </a:r>
            <a:r>
              <a:rPr lang="cs-CZ" sz="2600" dirty="0" err="1"/>
              <a:t>see</a:t>
            </a:r>
            <a:r>
              <a:rPr lang="cs-CZ" sz="2600" dirty="0"/>
              <a:t> </a:t>
            </a:r>
            <a:r>
              <a:rPr lang="cs-CZ" sz="2600" dirty="0" err="1"/>
              <a:t>next</a:t>
            </a:r>
            <a:r>
              <a:rPr lang="cs-CZ" sz="2600" dirty="0"/>
              <a:t> </a:t>
            </a:r>
            <a:r>
              <a:rPr lang="cs-CZ" sz="2600" dirty="0" err="1"/>
              <a:t>lecture</a:t>
            </a:r>
            <a:r>
              <a:rPr lang="cs-CZ" sz="2600" dirty="0"/>
              <a:t>)</a:t>
            </a:r>
          </a:p>
          <a:p>
            <a:endParaRPr lang="cs-CZ" sz="2600" dirty="0"/>
          </a:p>
          <a:p>
            <a:r>
              <a:rPr lang="cs-CZ" sz="2600" dirty="0" err="1"/>
              <a:t>Extremism</a:t>
            </a:r>
            <a:r>
              <a:rPr lang="cs-CZ" sz="2600" dirty="0"/>
              <a:t> </a:t>
            </a:r>
            <a:r>
              <a:rPr lang="cs-CZ" sz="2600" dirty="0" err="1"/>
              <a:t>defined</a:t>
            </a:r>
            <a:r>
              <a:rPr lang="cs-CZ" sz="2600" dirty="0"/>
              <a:t> by </a:t>
            </a:r>
            <a:r>
              <a:rPr lang="cs-CZ" sz="2600" dirty="0" err="1"/>
              <a:t>its</a:t>
            </a:r>
            <a:r>
              <a:rPr lang="cs-CZ" sz="2600" dirty="0"/>
              <a:t> anti-</a:t>
            </a:r>
            <a:r>
              <a:rPr lang="cs-CZ" sz="2600" dirty="0" err="1"/>
              <a:t>democratic</a:t>
            </a:r>
            <a:r>
              <a:rPr lang="cs-CZ" sz="2600" dirty="0"/>
              <a:t>/</a:t>
            </a:r>
            <a:r>
              <a:rPr lang="cs-CZ" sz="2600" dirty="0" err="1"/>
              <a:t>antisystemic</a:t>
            </a:r>
            <a:r>
              <a:rPr lang="cs-CZ" sz="2600" dirty="0"/>
              <a:t> </a:t>
            </a:r>
            <a:r>
              <a:rPr lang="cs-CZ" sz="2600" dirty="0" err="1"/>
              <a:t>approach</a:t>
            </a:r>
            <a:endParaRPr lang="cs-CZ" sz="2600" dirty="0"/>
          </a:p>
          <a:p>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17</a:t>
            </a:fld>
            <a:endParaRPr lang="cs-CZ"/>
          </a:p>
        </p:txBody>
      </p:sp>
    </p:spTree>
    <p:extLst>
      <p:ext uri="{BB962C8B-B14F-4D97-AF65-F5344CB8AC3E}">
        <p14:creationId xmlns:p14="http://schemas.microsoft.com/office/powerpoint/2010/main" val="944501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POPULISM AND XENOPHOBIA</a:t>
            </a:r>
            <a:endParaRPr lang="cs-CZ" dirty="0"/>
          </a:p>
        </p:txBody>
      </p:sp>
      <p:sp>
        <p:nvSpPr>
          <p:cNvPr id="3" name="Zástupný symbol pro obsah 2"/>
          <p:cNvSpPr>
            <a:spLocks noGrp="1"/>
          </p:cNvSpPr>
          <p:nvPr>
            <p:ph idx="1"/>
          </p:nvPr>
        </p:nvSpPr>
        <p:spPr/>
        <p:txBody>
          <a:bodyPr/>
          <a:lstStyle/>
          <a:p>
            <a:r>
              <a:rPr lang="cs-CZ" dirty="0" err="1" smtClean="0"/>
              <a:t>Definition</a:t>
            </a:r>
            <a:r>
              <a:rPr lang="cs-CZ" dirty="0" smtClean="0"/>
              <a:t>:</a:t>
            </a:r>
          </a:p>
          <a:p>
            <a:endParaRPr lang="cs-CZ" dirty="0"/>
          </a:p>
          <a:p>
            <a:r>
              <a:rPr lang="en-US" dirty="0"/>
              <a:t> </a:t>
            </a:r>
            <a:r>
              <a:rPr lang="cs-CZ" dirty="0" smtClean="0"/>
              <a:t>“</a:t>
            </a:r>
            <a:r>
              <a:rPr lang="en-US" dirty="0" smtClean="0"/>
              <a:t>the </a:t>
            </a:r>
            <a:r>
              <a:rPr lang="en-US" dirty="0"/>
              <a:t>dislike of that which is perceived to be foreign or </a:t>
            </a:r>
            <a:r>
              <a:rPr lang="en-US" dirty="0" smtClean="0"/>
              <a:t>strange</a:t>
            </a:r>
            <a:r>
              <a:rPr lang="cs-CZ" dirty="0" smtClean="0"/>
              <a:t>“</a:t>
            </a:r>
          </a:p>
          <a:p>
            <a:endParaRPr lang="cs-CZ" dirty="0"/>
          </a:p>
          <a:p>
            <a:r>
              <a:rPr lang="cs-CZ" dirty="0" err="1" smtClean="0"/>
              <a:t>Often</a:t>
            </a:r>
            <a:r>
              <a:rPr lang="cs-CZ" dirty="0" smtClean="0"/>
              <a:t> </a:t>
            </a:r>
            <a:r>
              <a:rPr lang="cs-CZ" dirty="0" err="1" smtClean="0"/>
              <a:t>combined</a:t>
            </a:r>
            <a:r>
              <a:rPr lang="cs-CZ" dirty="0" smtClean="0"/>
              <a:t> </a:t>
            </a:r>
            <a:r>
              <a:rPr lang="cs-CZ" dirty="0" err="1" smtClean="0"/>
              <a:t>with</a:t>
            </a:r>
            <a:r>
              <a:rPr lang="cs-CZ" dirty="0" smtClean="0"/>
              <a:t> </a:t>
            </a:r>
            <a:r>
              <a:rPr lang="cs-CZ" dirty="0" err="1" smtClean="0"/>
              <a:t>prejudices</a:t>
            </a:r>
            <a:endParaRPr lang="cs-CZ" dirty="0" smtClean="0"/>
          </a:p>
          <a:p>
            <a:endParaRPr lang="cs-CZ" dirty="0"/>
          </a:p>
          <a:p>
            <a:r>
              <a:rPr lang="cs-CZ" dirty="0" err="1" smtClean="0"/>
              <a:t>Can</a:t>
            </a:r>
            <a:r>
              <a:rPr lang="cs-CZ" dirty="0" smtClean="0"/>
              <a:t> </a:t>
            </a:r>
            <a:r>
              <a:rPr lang="cs-CZ" dirty="0" err="1" smtClean="0"/>
              <a:t>be</a:t>
            </a:r>
            <a:r>
              <a:rPr lang="cs-CZ" dirty="0" smtClean="0"/>
              <a:t> </a:t>
            </a:r>
            <a:r>
              <a:rPr lang="cs-CZ" dirty="0" err="1" smtClean="0"/>
              <a:t>combined</a:t>
            </a:r>
            <a:r>
              <a:rPr lang="cs-CZ" dirty="0" smtClean="0"/>
              <a:t> </a:t>
            </a:r>
            <a:r>
              <a:rPr lang="cs-CZ" dirty="0" err="1" smtClean="0"/>
              <a:t>with</a:t>
            </a:r>
            <a:r>
              <a:rPr lang="cs-CZ" dirty="0" smtClean="0"/>
              <a:t> </a:t>
            </a:r>
            <a:r>
              <a:rPr lang="cs-CZ" dirty="0" err="1" smtClean="0"/>
              <a:t>populism</a:t>
            </a:r>
            <a:r>
              <a:rPr lang="cs-CZ" dirty="0" smtClean="0"/>
              <a:t> as a part </a:t>
            </a:r>
            <a:r>
              <a:rPr lang="cs-CZ" dirty="0" err="1" smtClean="0"/>
              <a:t>of</a:t>
            </a:r>
            <a:r>
              <a:rPr lang="cs-CZ" dirty="0" smtClean="0"/>
              <a:t> a host ideology (</a:t>
            </a:r>
            <a:r>
              <a:rPr lang="cs-CZ" dirty="0" err="1" smtClean="0"/>
              <a:t>nativism</a:t>
            </a:r>
            <a:r>
              <a:rPr lang="cs-CZ" dirty="0" smtClean="0"/>
              <a:t>) but </a:t>
            </a:r>
            <a:r>
              <a:rPr lang="cs-CZ" dirty="0" err="1" smtClean="0"/>
              <a:t>it</a:t>
            </a:r>
            <a:r>
              <a:rPr lang="cs-CZ" dirty="0" smtClean="0"/>
              <a:t> </a:t>
            </a:r>
            <a:r>
              <a:rPr lang="cs-CZ" dirty="0" err="1" smtClean="0"/>
              <a:t>is</a:t>
            </a:r>
            <a:r>
              <a:rPr lang="cs-CZ" dirty="0" smtClean="0"/>
              <a:t> </a:t>
            </a:r>
            <a:r>
              <a:rPr lang="cs-CZ" dirty="0" err="1" smtClean="0"/>
              <a:t>populism</a:t>
            </a:r>
            <a:r>
              <a:rPr lang="cs-CZ" dirty="0" smtClean="0"/>
              <a:t> </a:t>
            </a:r>
            <a:r>
              <a:rPr lang="cs-CZ" i="1" dirty="0" smtClean="0"/>
              <a:t>per se</a:t>
            </a:r>
            <a:endParaRPr lang="cs-CZ" dirty="0" smtClean="0"/>
          </a:p>
          <a:p>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18</a:t>
            </a:fld>
            <a:endParaRPr lang="cs-CZ"/>
          </a:p>
        </p:txBody>
      </p:sp>
    </p:spTree>
    <p:extLst>
      <p:ext uri="{BB962C8B-B14F-4D97-AF65-F5344CB8AC3E}">
        <p14:creationId xmlns:p14="http://schemas.microsoft.com/office/powerpoint/2010/main" val="28963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1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1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en-US" dirty="0" smtClean="0"/>
              <a:t>POPULISM AND DEMAGOGY</a:t>
            </a:r>
            <a:endParaRPr lang="cs-CZ" dirty="0"/>
          </a:p>
        </p:txBody>
      </p:sp>
      <p:sp>
        <p:nvSpPr>
          <p:cNvPr id="21506" name="Rectangle 3"/>
          <p:cNvSpPr>
            <a:spLocks noGrp="1" noChangeArrowheads="1"/>
          </p:cNvSpPr>
          <p:nvPr>
            <p:ph idx="1"/>
          </p:nvPr>
        </p:nvSpPr>
        <p:spPr>
          <a:xfrm>
            <a:off x="395288" y="1481138"/>
            <a:ext cx="8229600" cy="4525962"/>
          </a:xfrm>
        </p:spPr>
        <p:txBody>
          <a:bodyPr>
            <a:normAutofit/>
          </a:bodyPr>
          <a:lstStyle/>
          <a:p>
            <a:pPr marL="109537" indent="0" eaLnBrk="1" hangingPunct="1">
              <a:buFont typeface="Wingdings 3" pitchFamily="18" charset="2"/>
              <a:buNone/>
              <a:defRPr/>
            </a:pPr>
            <a:r>
              <a:rPr lang="en-US" sz="2400" dirty="0" smtClean="0">
                <a:solidFill>
                  <a:schemeClr val="accent2">
                    <a:lumMod val="75000"/>
                  </a:schemeClr>
                </a:solidFill>
              </a:rPr>
              <a:t>Demagogy, demagoguery (IS NOT POPULISM):</a:t>
            </a:r>
          </a:p>
          <a:p>
            <a:pPr marL="109537" indent="0" eaLnBrk="1" hangingPunct="1">
              <a:buFont typeface="Wingdings 3" pitchFamily="18" charset="2"/>
              <a:buNone/>
              <a:defRPr/>
            </a:pPr>
            <a:endParaRPr lang="en-US" sz="2400" dirty="0" smtClean="0">
              <a:solidFill>
                <a:schemeClr val="accent2">
                  <a:lumMod val="75000"/>
                </a:schemeClr>
              </a:solidFill>
            </a:endParaRPr>
          </a:p>
          <a:p>
            <a:pPr>
              <a:defRPr/>
            </a:pPr>
            <a:r>
              <a:rPr lang="en-US" sz="2400" dirty="0" smtClean="0"/>
              <a:t>the </a:t>
            </a:r>
            <a:r>
              <a:rPr lang="en-US" sz="2400" dirty="0"/>
              <a:t>use of distorted and simplified arguments appealing mainly to the emotions and prejudices, used to influence individuals and </a:t>
            </a:r>
            <a:r>
              <a:rPr lang="en-US" sz="2400" dirty="0" smtClean="0"/>
              <a:t>groups</a:t>
            </a:r>
          </a:p>
          <a:p>
            <a:pPr>
              <a:defRPr/>
            </a:pPr>
            <a:r>
              <a:rPr lang="en-US" sz="2400" dirty="0" smtClean="0"/>
              <a:t>thinking </a:t>
            </a:r>
            <a:r>
              <a:rPr lang="en-US" sz="2400" dirty="0"/>
              <a:t>that offers appealing, simple, and straightforward solutions to </a:t>
            </a:r>
            <a:r>
              <a:rPr lang="en-US" sz="2400" dirty="0" smtClean="0"/>
              <a:t>complex </a:t>
            </a:r>
            <a:r>
              <a:rPr lang="en-US" sz="2400" dirty="0"/>
              <a:t>problems, regardless of if the solutions are realistic, right etc</a:t>
            </a:r>
            <a:r>
              <a:rPr lang="en-US" sz="2400" dirty="0" smtClean="0"/>
              <a:t>.</a:t>
            </a:r>
          </a:p>
          <a:p>
            <a:pPr marL="109537" indent="0" eaLnBrk="1" hangingPunct="1">
              <a:buFont typeface="Wingdings 3" pitchFamily="18" charset="2"/>
              <a:buNone/>
              <a:defRPr/>
            </a:pPr>
            <a:r>
              <a:rPr lang="en-US" sz="2400" dirty="0" smtClean="0"/>
              <a:t> </a:t>
            </a:r>
            <a:r>
              <a:rPr lang="en-US" sz="2400" dirty="0" err="1" smtClean="0"/>
              <a:t>Mudde</a:t>
            </a:r>
            <a:r>
              <a:rPr lang="en-US" sz="2400" dirty="0" smtClean="0"/>
              <a:t>: politics of the pub, directed at the “gut feeling” of the people, the intuitive understanding of the world</a:t>
            </a:r>
            <a:endParaRPr lang="cs-CZ" sz="2400" dirty="0" smtClean="0"/>
          </a:p>
          <a:p>
            <a:pPr marL="452437" indent="-342900">
              <a:defRPr/>
            </a:pPr>
            <a:r>
              <a:rPr lang="cs-CZ" sz="2400" dirty="0" smtClean="0"/>
              <a:t>But </a:t>
            </a:r>
            <a:r>
              <a:rPr lang="cs-CZ" sz="2400" dirty="0" err="1" smtClean="0"/>
              <a:t>used</a:t>
            </a:r>
            <a:r>
              <a:rPr lang="cs-CZ" sz="2400" dirty="0" smtClean="0"/>
              <a:t> (</a:t>
            </a:r>
            <a:r>
              <a:rPr lang="cs-CZ" sz="2400" dirty="0" err="1" smtClean="0"/>
              <a:t>also</a:t>
            </a:r>
            <a:r>
              <a:rPr lang="cs-CZ" sz="2400" dirty="0" smtClean="0"/>
              <a:t>) by </a:t>
            </a:r>
            <a:r>
              <a:rPr lang="cs-CZ" sz="2400" dirty="0" err="1" smtClean="0"/>
              <a:t>populist</a:t>
            </a:r>
            <a:r>
              <a:rPr lang="cs-CZ" sz="2400" dirty="0" smtClean="0"/>
              <a:t> </a:t>
            </a:r>
            <a:r>
              <a:rPr lang="cs-CZ" sz="2400" dirty="0" err="1" smtClean="0"/>
              <a:t>parties</a:t>
            </a:r>
            <a:r>
              <a:rPr lang="cs-CZ" sz="2400" dirty="0" smtClean="0"/>
              <a:t>/</a:t>
            </a:r>
            <a:r>
              <a:rPr lang="cs-CZ" sz="2400" dirty="0" err="1" smtClean="0"/>
              <a:t>leaders</a:t>
            </a:r>
            <a:endParaRPr lang="en-US" sz="2400" dirty="0" smtClean="0"/>
          </a:p>
          <a:p>
            <a:pPr eaLnBrk="1" hangingPunct="1">
              <a:buFontTx/>
              <a:buChar char="-"/>
              <a:defRPr/>
            </a:pPr>
            <a:endParaRPr lang="en-US" dirty="0" smtClean="0"/>
          </a:p>
        </p:txBody>
      </p:sp>
      <p:sp>
        <p:nvSpPr>
          <p:cNvPr id="25604"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BC69FA-C9D1-48D2-87AE-2F83C0921832}" type="slidenum">
              <a:rPr lang="cs-CZ" smtClean="0"/>
              <a:pPr/>
              <a:t>19</a:t>
            </a:fld>
            <a:endParaRPr lang="cs-CZ"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628650" y="1412776"/>
            <a:ext cx="7886700" cy="4351338"/>
          </a:xfrm>
        </p:spPr>
        <p:txBody>
          <a:bodyPr/>
          <a:lstStyle/>
          <a:p>
            <a:pPr marL="0" indent="0">
              <a:buNone/>
            </a:pPr>
            <a:endParaRPr lang="cs-CZ" dirty="0" smtClean="0"/>
          </a:p>
          <a:p>
            <a:pPr marL="0" indent="0">
              <a:buNone/>
            </a:pPr>
            <a:endParaRPr lang="cs-CZ" dirty="0"/>
          </a:p>
          <a:p>
            <a:pPr marL="0" indent="0">
              <a:buNone/>
            </a:pPr>
            <a:endParaRPr lang="cs-CZ" dirty="0" smtClean="0"/>
          </a:p>
          <a:p>
            <a:pPr marL="0" indent="0" algn="ctr">
              <a:buNone/>
            </a:pPr>
            <a:r>
              <a:rPr lang="cs-CZ" sz="4500" dirty="0" err="1" smtClean="0"/>
              <a:t>What</a:t>
            </a:r>
            <a:r>
              <a:rPr lang="cs-CZ" sz="4500" dirty="0" smtClean="0"/>
              <a:t> </a:t>
            </a:r>
            <a:r>
              <a:rPr lang="cs-CZ" sz="4500" dirty="0" err="1" smtClean="0"/>
              <a:t>is</a:t>
            </a:r>
            <a:r>
              <a:rPr lang="cs-CZ" sz="4500" dirty="0" smtClean="0"/>
              <a:t> </a:t>
            </a:r>
            <a:r>
              <a:rPr lang="cs-CZ" sz="4500" dirty="0" err="1" smtClean="0"/>
              <a:t>populism</a:t>
            </a:r>
            <a:r>
              <a:rPr lang="cs-CZ" sz="4500" dirty="0" smtClean="0"/>
              <a:t>?</a:t>
            </a:r>
            <a:endParaRPr lang="cs-CZ" sz="45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a:t>
            </a:fld>
            <a:endParaRPr lang="cs-CZ"/>
          </a:p>
        </p:txBody>
      </p:sp>
    </p:spTree>
    <p:extLst>
      <p:ext uri="{BB962C8B-B14F-4D97-AF65-F5344CB8AC3E}">
        <p14:creationId xmlns:p14="http://schemas.microsoft.com/office/powerpoint/2010/main" val="283903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hangingPunct="1">
              <a:defRPr/>
            </a:pPr>
            <a:r>
              <a:rPr lang="en-US" dirty="0">
                <a:solidFill>
                  <a:srgbClr val="464646"/>
                </a:solidFill>
              </a:rPr>
              <a:t>POPULISM </a:t>
            </a:r>
            <a:r>
              <a:rPr lang="en-US" dirty="0" smtClean="0">
                <a:solidFill>
                  <a:srgbClr val="464646"/>
                </a:solidFill>
              </a:rPr>
              <a:t>AND OPPORTUNISM </a:t>
            </a:r>
            <a:endParaRPr lang="en-US" dirty="0"/>
          </a:p>
        </p:txBody>
      </p:sp>
      <p:sp>
        <p:nvSpPr>
          <p:cNvPr id="2" name="Zástupný symbol pro obsah 1"/>
          <p:cNvSpPr>
            <a:spLocks noGrp="1"/>
          </p:cNvSpPr>
          <p:nvPr>
            <p:ph idx="1"/>
          </p:nvPr>
        </p:nvSpPr>
        <p:spPr/>
        <p:txBody>
          <a:bodyPr/>
          <a:lstStyle/>
          <a:p>
            <a:pPr eaLnBrk="1" hangingPunct="1"/>
            <a:r>
              <a:rPr lang="en-US" sz="2400" dirty="0" smtClean="0"/>
              <a:t>similar to </a:t>
            </a:r>
            <a:r>
              <a:rPr lang="en-US" sz="2400" dirty="0" err="1" smtClean="0"/>
              <a:t>demag</a:t>
            </a:r>
            <a:r>
              <a:rPr lang="cs-CZ" sz="2400" dirty="0" err="1" smtClean="0"/>
              <a:t>og</a:t>
            </a:r>
            <a:r>
              <a:rPr lang="en-US" sz="2400" dirty="0" smtClean="0"/>
              <a:t>y </a:t>
            </a:r>
            <a:r>
              <a:rPr lang="en-US" sz="2400" dirty="0" smtClean="0"/>
              <a:t>(difference in the intent of the politician)</a:t>
            </a:r>
          </a:p>
          <a:p>
            <a:pPr eaLnBrk="1" hangingPunct="1"/>
            <a:r>
              <a:rPr lang="en-US" sz="2400" dirty="0" smtClean="0">
                <a:solidFill>
                  <a:srgbClr val="A3171E"/>
                </a:solidFill>
              </a:rPr>
              <a:t>opportunistic policies</a:t>
            </a:r>
            <a:r>
              <a:rPr lang="en-US" sz="2400" dirty="0" smtClean="0"/>
              <a:t> – aiming at pleasing the people and voters and to buy their support</a:t>
            </a:r>
            <a:r>
              <a:rPr lang="cs-CZ" sz="2400" dirty="0" smtClean="0"/>
              <a:t> (</a:t>
            </a:r>
            <a:r>
              <a:rPr lang="cs-CZ" sz="2400" dirty="0" err="1" smtClean="0"/>
              <a:t>Mudde</a:t>
            </a:r>
            <a:r>
              <a:rPr lang="cs-CZ" sz="2400" dirty="0" smtClean="0"/>
              <a:t>, 2004)</a:t>
            </a:r>
            <a:r>
              <a:rPr lang="en-US" sz="2400" dirty="0" smtClean="0"/>
              <a:t>, rather than rationally looking for the best option</a:t>
            </a:r>
          </a:p>
          <a:p>
            <a:pPr eaLnBrk="1" hangingPunct="1">
              <a:buFont typeface="Wingdings 3" pitchFamily="18" charset="2"/>
              <a:buNone/>
            </a:pPr>
            <a:r>
              <a:rPr lang="en-US" sz="2400" dirty="0" smtClean="0">
                <a:solidFill>
                  <a:srgbClr val="A3171E"/>
                </a:solidFill>
              </a:rPr>
              <a:t>PROBLEM: How do you tell if the politician is honest / opportunistic or not?</a:t>
            </a:r>
          </a:p>
          <a:p>
            <a:pPr eaLnBrk="1" hangingPunct="1">
              <a:buFont typeface="Wingdings 3" pitchFamily="18" charset="2"/>
              <a:buNone/>
            </a:pPr>
            <a:endParaRPr lang="en-US" sz="2400" dirty="0" smtClean="0">
              <a:solidFill>
                <a:srgbClr val="A3171E"/>
              </a:solidFill>
            </a:endParaRPr>
          </a:p>
          <a:p>
            <a:pPr eaLnBrk="1" hangingPunct="1">
              <a:buFont typeface="Wingdings" pitchFamily="2" charset="2"/>
              <a:buChar char="Ø"/>
              <a:defRPr/>
            </a:pPr>
            <a:r>
              <a:rPr lang="en-US" sz="2400" dirty="0" err="1" smtClean="0"/>
              <a:t>Demag</a:t>
            </a:r>
            <a:r>
              <a:rPr lang="en-US" sz="2400" dirty="0" smtClean="0"/>
              <a:t>./</a:t>
            </a:r>
            <a:r>
              <a:rPr lang="en-US" sz="2400" dirty="0" err="1" smtClean="0"/>
              <a:t>opport</a:t>
            </a:r>
            <a:r>
              <a:rPr lang="en-US" sz="2400" dirty="0" smtClean="0"/>
              <a:t>. </a:t>
            </a:r>
            <a:r>
              <a:rPr lang="cs-CZ" sz="2400" dirty="0" smtClean="0"/>
              <a:t>a</a:t>
            </a:r>
            <a:r>
              <a:rPr lang="en-US" sz="2400" dirty="0" err="1" smtClean="0"/>
              <a:t>nd</a:t>
            </a:r>
            <a:r>
              <a:rPr lang="en-US" sz="2400" dirty="0" smtClean="0"/>
              <a:t> populism usually interchangeable outside of scholarly discussion… unfortunately</a:t>
            </a:r>
          </a:p>
          <a:p>
            <a:pPr eaLnBrk="1" hangingPunct="1">
              <a:buFont typeface="Wingdings" pitchFamily="2" charset="2"/>
              <a:buChar char="Ø"/>
              <a:defRPr/>
            </a:pPr>
            <a:r>
              <a:rPr lang="en-US" sz="2400" dirty="0" smtClean="0"/>
              <a:t>can be and often are connected x distinct phenomena</a:t>
            </a:r>
          </a:p>
          <a:p>
            <a:pPr eaLnBrk="1" hangingPunct="1">
              <a:buFont typeface="Wingdings 3" pitchFamily="18" charset="2"/>
              <a:buNone/>
            </a:pPr>
            <a:endParaRPr lang="en-US" sz="2400" dirty="0" smtClean="0">
              <a:solidFill>
                <a:srgbClr val="A3171E"/>
              </a:solidFill>
            </a:endParaRPr>
          </a:p>
          <a:p>
            <a:pPr eaLnBrk="1" hangingPunct="1">
              <a:buFont typeface="Wingdings 3" pitchFamily="18" charset="2"/>
              <a:buNone/>
            </a:pPr>
            <a:endParaRPr lang="en-US" sz="1800" i="1" dirty="0" smtClean="0">
              <a:solidFill>
                <a:srgbClr val="A3171E"/>
              </a:solidFill>
            </a:endParaRPr>
          </a:p>
        </p:txBody>
      </p:sp>
      <p:sp>
        <p:nvSpPr>
          <p:cNvPr id="26628" name="Zástupný symbol pro číslo snímk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756886A-E81C-45A3-B1DC-87CB2EA599E0}" type="slidenum">
              <a:rPr lang="cs-CZ" smtClean="0"/>
              <a:pPr/>
              <a:t>20</a:t>
            </a:fld>
            <a:endParaRPr 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hangingPunct="1">
              <a:defRPr/>
            </a:pPr>
            <a:r>
              <a:rPr lang="en-US" dirty="0" smtClean="0"/>
              <a:t>other concepts…</a:t>
            </a:r>
            <a:endParaRPr lang="en-US" dirty="0"/>
          </a:p>
        </p:txBody>
      </p:sp>
      <p:sp>
        <p:nvSpPr>
          <p:cNvPr id="2" name="Zástupný symbol pro obsah 1"/>
          <p:cNvSpPr>
            <a:spLocks noGrp="1"/>
          </p:cNvSpPr>
          <p:nvPr>
            <p:ph idx="1"/>
          </p:nvPr>
        </p:nvSpPr>
        <p:spPr>
          <a:xfrm>
            <a:off x="457200" y="1481138"/>
            <a:ext cx="8075613" cy="1443037"/>
          </a:xfrm>
        </p:spPr>
        <p:txBody>
          <a:bodyPr>
            <a:normAutofit lnSpcReduction="10000"/>
          </a:bodyPr>
          <a:lstStyle/>
          <a:p>
            <a:pPr eaLnBrk="1" hangingPunct="1">
              <a:defRPr/>
            </a:pPr>
            <a:r>
              <a:rPr lang="en-US" dirty="0" smtClean="0">
                <a:solidFill>
                  <a:schemeClr val="accent2">
                    <a:lumMod val="75000"/>
                  </a:schemeClr>
                </a:solidFill>
              </a:rPr>
              <a:t>Populist rage </a:t>
            </a:r>
            <a:r>
              <a:rPr lang="en-US" dirty="0" smtClean="0"/>
              <a:t>- discernible public feeling that the few are unjustly profiting at the expense of the many  (e.g. Occupy Wall Street)</a:t>
            </a:r>
          </a:p>
          <a:p>
            <a:pPr eaLnBrk="1" hangingPunct="1">
              <a:defRPr/>
            </a:pPr>
            <a:r>
              <a:rPr lang="en-US" dirty="0" smtClean="0">
                <a:solidFill>
                  <a:schemeClr val="accent2">
                    <a:lumMod val="75000"/>
                  </a:schemeClr>
                </a:solidFill>
              </a:rPr>
              <a:t>double</a:t>
            </a:r>
            <a:r>
              <a:rPr lang="cs-CZ" dirty="0" smtClean="0">
                <a:solidFill>
                  <a:schemeClr val="accent2">
                    <a:lumMod val="75000"/>
                  </a:schemeClr>
                </a:solidFill>
              </a:rPr>
              <a:t>d</a:t>
            </a:r>
            <a:r>
              <a:rPr lang="en-US" dirty="0" smtClean="0">
                <a:solidFill>
                  <a:schemeClr val="accent2">
                    <a:lumMod val="75000"/>
                  </a:schemeClr>
                </a:solidFill>
              </a:rPr>
              <a:t>-wage populism</a:t>
            </a:r>
          </a:p>
          <a:p>
            <a:pPr eaLnBrk="1" hangingPunct="1">
              <a:defRPr/>
            </a:pPr>
            <a:r>
              <a:rPr lang="en-US" dirty="0">
                <a:solidFill>
                  <a:schemeClr val="accent2">
                    <a:lumMod val="75000"/>
                  </a:schemeClr>
                </a:solidFill>
              </a:rPr>
              <a:t>t</a:t>
            </a:r>
            <a:r>
              <a:rPr lang="en-US" dirty="0" smtClean="0">
                <a:solidFill>
                  <a:schemeClr val="accent2">
                    <a:lumMod val="75000"/>
                  </a:schemeClr>
                </a:solidFill>
              </a:rPr>
              <a:t>ax populism</a:t>
            </a:r>
          </a:p>
          <a:p>
            <a:pPr eaLnBrk="1" hangingPunct="1">
              <a:defRPr/>
            </a:pPr>
            <a:endParaRPr lang="en-US" dirty="0"/>
          </a:p>
        </p:txBody>
      </p:sp>
      <p:sp>
        <p:nvSpPr>
          <p:cNvPr id="3994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62A2FD-33A3-456A-BB3F-6FD3D24A5BDF}" type="slidenum">
              <a:rPr lang="cs-CZ" smtClean="0"/>
              <a:pPr/>
              <a:t>21</a:t>
            </a:fld>
            <a:endParaRPr lang="cs-CZ" smtClean="0"/>
          </a:p>
        </p:txBody>
      </p:sp>
      <p:pic>
        <p:nvPicPr>
          <p:cNvPr id="39940" name="Picture 2" descr="populist-rage"/>
          <p:cNvPicPr>
            <a:picLocks noChangeAspect="1" noChangeArrowheads="1"/>
          </p:cNvPicPr>
          <p:nvPr/>
        </p:nvPicPr>
        <p:blipFill>
          <a:blip r:embed="rId3" cstate="print"/>
          <a:srcRect/>
          <a:stretch>
            <a:fillRect/>
          </a:stretch>
        </p:blipFill>
        <p:spPr bwMode="auto">
          <a:xfrm>
            <a:off x="4140200" y="3105150"/>
            <a:ext cx="5003800" cy="3746500"/>
          </a:xfrm>
          <a:prstGeom prst="rect">
            <a:avLst/>
          </a:prstGeom>
          <a:noFill/>
          <a:ln w="9525">
            <a:noFill/>
            <a:miter lim="800000"/>
            <a:headEnd/>
            <a:tailEnd/>
          </a:ln>
        </p:spPr>
      </p:pic>
      <p:sp>
        <p:nvSpPr>
          <p:cNvPr id="39941" name="Obdélník 3"/>
          <p:cNvSpPr>
            <a:spLocks noChangeArrowheads="1"/>
          </p:cNvSpPr>
          <p:nvPr/>
        </p:nvSpPr>
        <p:spPr bwMode="auto">
          <a:xfrm>
            <a:off x="1547813" y="5856288"/>
            <a:ext cx="2376487" cy="338137"/>
          </a:xfrm>
          <a:prstGeom prst="rect">
            <a:avLst/>
          </a:prstGeom>
          <a:noFill/>
          <a:ln w="9525">
            <a:noFill/>
            <a:miter lim="800000"/>
            <a:headEnd/>
            <a:tailEnd/>
          </a:ln>
        </p:spPr>
        <p:txBody>
          <a:bodyPr>
            <a:spAutoFit/>
          </a:bodyPr>
          <a:lstStyle/>
          <a:p>
            <a:pPr algn="r"/>
            <a:r>
              <a:rPr lang="en-US" sz="800">
                <a:hlinkClick r:id="rId4"/>
              </a:rPr>
              <a:t>http://politicalhumor.about.com/od/economy/ig/Economic-Cartoons/Populist-Rage.05Ko.htm</a:t>
            </a:r>
            <a:endParaRPr lang="en-US" sz="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hangingPunct="1">
              <a:defRPr/>
            </a:pPr>
            <a:r>
              <a:rPr lang="en-US" dirty="0" smtClean="0"/>
              <a:t>Conclusion</a:t>
            </a:r>
            <a:endParaRPr lang="en-US" dirty="0"/>
          </a:p>
        </p:txBody>
      </p:sp>
      <p:sp>
        <p:nvSpPr>
          <p:cNvPr id="2" name="Zástupný symbol pro obsah 1"/>
          <p:cNvSpPr>
            <a:spLocks noGrp="1"/>
          </p:cNvSpPr>
          <p:nvPr>
            <p:ph idx="1"/>
          </p:nvPr>
        </p:nvSpPr>
        <p:spPr/>
        <p:txBody>
          <a:bodyPr/>
          <a:lstStyle/>
          <a:p>
            <a:pPr eaLnBrk="1" hangingPunct="1">
              <a:defRPr/>
            </a:pPr>
            <a:r>
              <a:rPr lang="en-US" sz="2500" dirty="0" smtClean="0"/>
              <a:t>populism as a contested concept X agreement on </a:t>
            </a:r>
            <a:r>
              <a:rPr lang="cs-CZ" sz="2500" dirty="0" err="1" smtClean="0"/>
              <a:t>the</a:t>
            </a:r>
            <a:r>
              <a:rPr lang="cs-CZ" sz="2500" dirty="0" smtClean="0"/>
              <a:t> </a:t>
            </a:r>
            <a:r>
              <a:rPr lang="en-US" sz="2500" dirty="0" smtClean="0"/>
              <a:t>analytical/definitional </a:t>
            </a:r>
            <a:r>
              <a:rPr lang="en-US" sz="2500" dirty="0" smtClean="0"/>
              <a:t>core: </a:t>
            </a:r>
            <a:r>
              <a:rPr lang="cs-CZ" sz="2500" dirty="0" err="1" smtClean="0"/>
              <a:t>the</a:t>
            </a:r>
            <a:r>
              <a:rPr lang="cs-CZ" sz="2500" dirty="0" smtClean="0"/>
              <a:t> </a:t>
            </a:r>
            <a:r>
              <a:rPr lang="en-US" sz="2500" dirty="0" smtClean="0"/>
              <a:t>people </a:t>
            </a:r>
            <a:r>
              <a:rPr lang="en-US" sz="2500" dirty="0" smtClean="0"/>
              <a:t>and </a:t>
            </a:r>
            <a:r>
              <a:rPr lang="cs-CZ" sz="2500" dirty="0" err="1" smtClean="0"/>
              <a:t>the</a:t>
            </a:r>
            <a:r>
              <a:rPr lang="cs-CZ" sz="2500" dirty="0" smtClean="0"/>
              <a:t> </a:t>
            </a:r>
            <a:r>
              <a:rPr lang="en-US" sz="2500" dirty="0" smtClean="0"/>
              <a:t>elite </a:t>
            </a:r>
            <a:r>
              <a:rPr lang="en-US" sz="2500" dirty="0" smtClean="0"/>
              <a:t>as homogeneous groups, antagonistic relationship between the two, popular sovereignty, positive </a:t>
            </a:r>
            <a:r>
              <a:rPr lang="en-US" sz="2500" dirty="0" err="1" smtClean="0"/>
              <a:t>valorisation</a:t>
            </a:r>
            <a:r>
              <a:rPr lang="en-US" sz="2500" dirty="0" smtClean="0"/>
              <a:t> of the people and denigration of the elite</a:t>
            </a:r>
          </a:p>
          <a:p>
            <a:pPr eaLnBrk="1" hangingPunct="1">
              <a:defRPr/>
            </a:pPr>
            <a:r>
              <a:rPr lang="en-US" sz="2500" dirty="0" smtClean="0"/>
              <a:t>Several approaches</a:t>
            </a:r>
            <a:r>
              <a:rPr lang="cs-CZ" sz="2500" dirty="0" smtClean="0"/>
              <a:t> (</a:t>
            </a:r>
            <a:r>
              <a:rPr lang="cs-CZ" sz="2500" dirty="0" err="1" smtClean="0"/>
              <a:t>faces</a:t>
            </a:r>
            <a:r>
              <a:rPr lang="cs-CZ" sz="2500" dirty="0" smtClean="0"/>
              <a:t> </a:t>
            </a:r>
            <a:r>
              <a:rPr lang="cs-CZ" sz="2500" dirty="0" err="1" smtClean="0"/>
              <a:t>of</a:t>
            </a:r>
            <a:r>
              <a:rPr lang="cs-CZ" sz="2500" dirty="0" smtClean="0"/>
              <a:t> </a:t>
            </a:r>
            <a:r>
              <a:rPr lang="cs-CZ" sz="2500" dirty="0" err="1" smtClean="0"/>
              <a:t>populism</a:t>
            </a:r>
            <a:r>
              <a:rPr lang="cs-CZ" sz="2500" dirty="0" smtClean="0"/>
              <a:t>)</a:t>
            </a:r>
            <a:r>
              <a:rPr lang="en-US" sz="2500" dirty="0" smtClean="0"/>
              <a:t> – ideology, strategy, communication</a:t>
            </a:r>
          </a:p>
          <a:p>
            <a:pPr eaLnBrk="1" hangingPunct="1">
              <a:defRPr/>
            </a:pPr>
            <a:r>
              <a:rPr lang="en-US" sz="2500" dirty="0" smtClean="0"/>
              <a:t>Populism and democracy</a:t>
            </a:r>
            <a:r>
              <a:rPr lang="cs-CZ" sz="2500" dirty="0" smtClean="0"/>
              <a:t> (</a:t>
            </a:r>
            <a:r>
              <a:rPr lang="cs-CZ" sz="2500" dirty="0" err="1" smtClean="0"/>
              <a:t>next</a:t>
            </a:r>
            <a:r>
              <a:rPr lang="cs-CZ" sz="2500" dirty="0" smtClean="0"/>
              <a:t> </a:t>
            </a:r>
            <a:r>
              <a:rPr lang="cs-CZ" sz="2500" dirty="0" err="1" smtClean="0"/>
              <a:t>lecture</a:t>
            </a:r>
            <a:r>
              <a:rPr lang="cs-CZ" sz="2500" dirty="0" smtClean="0"/>
              <a:t>)</a:t>
            </a:r>
            <a:r>
              <a:rPr lang="en-US" sz="2500" dirty="0" smtClean="0"/>
              <a:t> </a:t>
            </a:r>
          </a:p>
          <a:p>
            <a:pPr eaLnBrk="1" hangingPunct="1">
              <a:defRPr/>
            </a:pPr>
            <a:r>
              <a:rPr lang="en-US" sz="2500" dirty="0" smtClean="0"/>
              <a:t>Populism and demagoguery and/or opportunism</a:t>
            </a:r>
          </a:p>
          <a:p>
            <a:pPr eaLnBrk="1" hangingPunct="1">
              <a:defRPr/>
            </a:pPr>
            <a:r>
              <a:rPr lang="en-US" sz="2500" dirty="0" smtClean="0"/>
              <a:t>Vague use of the term in the media/popular discourse </a:t>
            </a:r>
            <a:r>
              <a:rPr lang="cs-CZ" sz="2500" dirty="0" smtClean="0"/>
              <a:t>X a </a:t>
            </a:r>
            <a:r>
              <a:rPr lang="cs-CZ" sz="2500" dirty="0" err="1" smtClean="0"/>
              <a:t>precisely</a:t>
            </a:r>
            <a:r>
              <a:rPr lang="cs-CZ" sz="2500" dirty="0" smtClean="0"/>
              <a:t> </a:t>
            </a:r>
            <a:r>
              <a:rPr lang="cs-CZ" sz="2500" dirty="0" err="1" smtClean="0"/>
              <a:t>defined</a:t>
            </a:r>
            <a:r>
              <a:rPr lang="cs-CZ" sz="2500" dirty="0" smtClean="0"/>
              <a:t> </a:t>
            </a:r>
            <a:r>
              <a:rPr lang="en-US" sz="2500" dirty="0" smtClean="0"/>
              <a:t>in political science (</a:t>
            </a:r>
            <a:r>
              <a:rPr lang="cs-CZ" sz="2500" dirty="0" smtClean="0">
                <a:solidFill>
                  <a:srgbClr val="FF0000"/>
                </a:solidFill>
              </a:rPr>
              <a:t>and in </a:t>
            </a:r>
            <a:r>
              <a:rPr lang="cs-CZ" sz="2500" dirty="0" err="1" smtClean="0">
                <a:solidFill>
                  <a:srgbClr val="FF0000"/>
                </a:solidFill>
              </a:rPr>
              <a:t>this</a:t>
            </a:r>
            <a:r>
              <a:rPr lang="cs-CZ" sz="2500" dirty="0" smtClean="0">
                <a:solidFill>
                  <a:srgbClr val="FF0000"/>
                </a:solidFill>
              </a:rPr>
              <a:t> </a:t>
            </a:r>
            <a:r>
              <a:rPr lang="cs-CZ" sz="2500" dirty="0" err="1" smtClean="0">
                <a:solidFill>
                  <a:srgbClr val="FF0000"/>
                </a:solidFill>
              </a:rPr>
              <a:t>course</a:t>
            </a:r>
            <a:r>
              <a:rPr lang="cs-CZ" sz="2500" dirty="0" smtClean="0"/>
              <a:t>)</a:t>
            </a:r>
            <a:endParaRPr lang="en-US" sz="2500" dirty="0" smtClean="0"/>
          </a:p>
        </p:txBody>
      </p:sp>
      <p:sp>
        <p:nvSpPr>
          <p:cNvPr id="40964" name="Zástupný symbol pro číslo snímk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ECF178-3EE7-4B13-A8AA-F4E3EC31DBCB}" type="slidenum">
              <a:rPr lang="cs-CZ" smtClean="0"/>
              <a:pPr/>
              <a:t>22</a:t>
            </a:fld>
            <a:endParaRPr lang="cs-CZ"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attention</a:t>
            </a:r>
            <a:r>
              <a:rPr lang="cs-CZ" dirty="0" smtClean="0"/>
              <a:t>.</a:t>
            </a:r>
            <a:endParaRPr lang="cs-CZ" dirty="0"/>
          </a:p>
        </p:txBody>
      </p:sp>
      <p:sp>
        <p:nvSpPr>
          <p:cNvPr id="6" name="Podnadpis 5"/>
          <p:cNvSpPr>
            <a:spLocks noGrp="1"/>
          </p:cNvSpPr>
          <p:nvPr>
            <p:ph type="subTitle" idx="1"/>
          </p:nvPr>
        </p:nvSpPr>
        <p:spPr/>
        <p:txBody>
          <a:bodyPr/>
          <a:lstStyle/>
          <a:p>
            <a:endParaRPr lang="cs-CZ"/>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23</a:t>
            </a:fld>
            <a:endParaRPr lang="cs-CZ"/>
          </a:p>
        </p:txBody>
      </p:sp>
    </p:spTree>
    <p:extLst>
      <p:ext uri="{BB962C8B-B14F-4D97-AF65-F5344CB8AC3E}">
        <p14:creationId xmlns:p14="http://schemas.microsoft.com/office/powerpoint/2010/main" val="1798117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cs-CZ" sz="3600" dirty="0" err="1" smtClean="0"/>
              <a:t>Problems</a:t>
            </a:r>
            <a:r>
              <a:rPr lang="cs-CZ" sz="3600" dirty="0" smtClean="0"/>
              <a:t> </a:t>
            </a:r>
            <a:r>
              <a:rPr lang="cs-CZ" sz="3600" dirty="0" err="1" smtClean="0"/>
              <a:t>with</a:t>
            </a:r>
            <a:r>
              <a:rPr lang="cs-CZ" sz="3600" dirty="0" smtClean="0"/>
              <a:t> </a:t>
            </a:r>
            <a:r>
              <a:rPr lang="cs-CZ" sz="3600" dirty="0" err="1" smtClean="0"/>
              <a:t>populism</a:t>
            </a:r>
            <a:endParaRPr lang="cs-CZ" sz="3600" dirty="0"/>
          </a:p>
        </p:txBody>
      </p:sp>
      <p:sp>
        <p:nvSpPr>
          <p:cNvPr id="11266" name="Rectangle 3"/>
          <p:cNvSpPr>
            <a:spLocks noGrp="1" noChangeArrowheads="1"/>
          </p:cNvSpPr>
          <p:nvPr>
            <p:ph idx="1"/>
          </p:nvPr>
        </p:nvSpPr>
        <p:spPr>
          <a:xfrm>
            <a:off x="457200" y="1268760"/>
            <a:ext cx="8229600" cy="5328592"/>
          </a:xfrm>
        </p:spPr>
        <p:txBody>
          <a:bodyPr>
            <a:normAutofit/>
          </a:bodyPr>
          <a:lstStyle/>
          <a:p>
            <a:pPr eaLnBrk="1" hangingPunct="1"/>
            <a:endParaRPr lang="cs-CZ" sz="2400" dirty="0" smtClean="0"/>
          </a:p>
          <a:p>
            <a:pPr eaLnBrk="1" hangingPunct="1"/>
            <a:endParaRPr lang="cs-CZ" sz="2400" dirty="0" smtClean="0"/>
          </a:p>
          <a:p>
            <a:r>
              <a:rPr lang="cs-CZ" sz="2400" dirty="0"/>
              <a:t>N</a:t>
            </a:r>
            <a:r>
              <a:rPr lang="en-US" sz="2400" dirty="0"/>
              <a:t>o universally accepted definition</a:t>
            </a:r>
            <a:r>
              <a:rPr lang="cs-CZ" sz="2400" dirty="0"/>
              <a:t>: </a:t>
            </a:r>
            <a:r>
              <a:rPr lang="en-US" sz="2400" dirty="0" err="1" smtClean="0"/>
              <a:t>Canovan</a:t>
            </a:r>
            <a:r>
              <a:rPr lang="cs-CZ" sz="2400" dirty="0" smtClean="0"/>
              <a:t> (1999)</a:t>
            </a:r>
            <a:r>
              <a:rPr lang="en-US" sz="2400" dirty="0" smtClean="0"/>
              <a:t>: </a:t>
            </a:r>
            <a:r>
              <a:rPr lang="en-US" sz="2400" dirty="0"/>
              <a:t>‘contested concept’</a:t>
            </a:r>
            <a:r>
              <a:rPr lang="cs-CZ" sz="2400" dirty="0"/>
              <a:t>, </a:t>
            </a:r>
            <a:r>
              <a:rPr lang="en-US" sz="2400" dirty="0"/>
              <a:t>vague term (Stanley</a:t>
            </a:r>
            <a:r>
              <a:rPr lang="cs-CZ" sz="2400" dirty="0"/>
              <a:t> 2008</a:t>
            </a:r>
            <a:r>
              <a:rPr lang="en-US" sz="2400" dirty="0"/>
              <a:t>), retaining an ‘awkward conceptual slipperiness’, ‘chameleonic nature’ (</a:t>
            </a:r>
            <a:r>
              <a:rPr lang="en-US" sz="2400" dirty="0" err="1"/>
              <a:t>Taggar</a:t>
            </a:r>
            <a:r>
              <a:rPr lang="cs-CZ" sz="2400" dirty="0"/>
              <a:t>t 2000</a:t>
            </a:r>
            <a:r>
              <a:rPr lang="en-US" sz="2400" dirty="0"/>
              <a:t>)</a:t>
            </a:r>
            <a:endParaRPr lang="cs-CZ" sz="2400" dirty="0"/>
          </a:p>
          <a:p>
            <a:pPr eaLnBrk="1" hangingPunct="1"/>
            <a:endParaRPr lang="cs-CZ" sz="2400" dirty="0" smtClean="0"/>
          </a:p>
          <a:p>
            <a:pPr eaLnBrk="1" hangingPunct="1"/>
            <a:endParaRPr lang="cs-CZ" sz="2400" dirty="0"/>
          </a:p>
          <a:p>
            <a:pPr eaLnBrk="1" hangingPunct="1"/>
            <a:r>
              <a:rPr lang="cs-CZ" sz="2400" dirty="0" err="1" smtClean="0"/>
              <a:t>Reasons</a:t>
            </a:r>
            <a:r>
              <a:rPr lang="cs-CZ" sz="2400" dirty="0" smtClean="0"/>
              <a:t> </a:t>
            </a:r>
            <a:r>
              <a:rPr lang="cs-CZ" sz="2400" dirty="0" err="1" smtClean="0"/>
              <a:t>for</a:t>
            </a:r>
            <a:r>
              <a:rPr lang="cs-CZ" sz="2400" dirty="0" smtClean="0"/>
              <a:t> </a:t>
            </a:r>
            <a:r>
              <a:rPr lang="cs-CZ" sz="2400" dirty="0" err="1" smtClean="0"/>
              <a:t>difficulties</a:t>
            </a:r>
            <a:r>
              <a:rPr lang="cs-CZ" sz="2400" dirty="0" smtClean="0"/>
              <a:t> </a:t>
            </a:r>
            <a:r>
              <a:rPr lang="cs-CZ" sz="2400" dirty="0" err="1" smtClean="0"/>
              <a:t>with</a:t>
            </a:r>
            <a:r>
              <a:rPr lang="cs-CZ" sz="2400" dirty="0" smtClean="0"/>
              <a:t> a </a:t>
            </a:r>
            <a:r>
              <a:rPr lang="cs-CZ" sz="2400" dirty="0" err="1" smtClean="0"/>
              <a:t>good</a:t>
            </a:r>
            <a:r>
              <a:rPr lang="cs-CZ" sz="2400" dirty="0" smtClean="0"/>
              <a:t> </a:t>
            </a:r>
            <a:r>
              <a:rPr lang="cs-CZ" sz="2400" dirty="0" err="1" smtClean="0"/>
              <a:t>definition</a:t>
            </a:r>
            <a:r>
              <a:rPr lang="cs-CZ" sz="2400" dirty="0" smtClean="0"/>
              <a:t> </a:t>
            </a:r>
            <a:r>
              <a:rPr lang="cs-CZ" sz="2400" dirty="0" err="1" smtClean="0"/>
              <a:t>of</a:t>
            </a:r>
            <a:r>
              <a:rPr lang="cs-CZ" sz="2400" dirty="0" smtClean="0"/>
              <a:t> </a:t>
            </a:r>
            <a:r>
              <a:rPr lang="cs-CZ" sz="2400" dirty="0" err="1" smtClean="0"/>
              <a:t>populism</a:t>
            </a:r>
            <a:r>
              <a:rPr lang="cs-CZ" sz="2400" dirty="0"/>
              <a:t>:</a:t>
            </a:r>
            <a:endParaRPr lang="cs-CZ" sz="2400" dirty="0" smtClean="0"/>
          </a:p>
          <a:p>
            <a:pPr eaLnBrk="1" hangingPunct="1"/>
            <a:endParaRPr lang="cs-CZ" sz="2400" dirty="0" smtClean="0"/>
          </a:p>
          <a:p>
            <a:endParaRPr lang="cs-CZ" sz="2400" dirty="0" smtClean="0"/>
          </a:p>
          <a:p>
            <a:pPr eaLnBrk="1" hangingPunct="1"/>
            <a:endParaRPr lang="cs-CZ" sz="2400" dirty="0" smtClean="0"/>
          </a:p>
        </p:txBody>
      </p:sp>
      <p:sp>
        <p:nvSpPr>
          <p:cNvPr id="12292" name="Zástupný symbol pro číslo snímku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1650E1F-8953-4D81-810C-7E76B891529A}" type="slidenum">
              <a:rPr lang="cs-CZ" smtClean="0"/>
              <a:pPr/>
              <a:t>3</a:t>
            </a:fld>
            <a:endParaRPr lang="cs-CZ"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Media and public </a:t>
            </a:r>
            <a:r>
              <a:rPr lang="cs-CZ" dirty="0" err="1" smtClean="0"/>
              <a:t>perception</a:t>
            </a:r>
            <a:r>
              <a:rPr lang="cs-CZ" dirty="0" smtClean="0"/>
              <a:t> </a:t>
            </a:r>
            <a:r>
              <a:rPr lang="cs-CZ" dirty="0" err="1" smtClean="0"/>
              <a:t>of</a:t>
            </a:r>
            <a:r>
              <a:rPr lang="cs-CZ" dirty="0" smtClean="0"/>
              <a:t> </a:t>
            </a:r>
            <a:r>
              <a:rPr lang="cs-CZ" dirty="0" err="1" smtClean="0"/>
              <a:t>populism</a:t>
            </a:r>
            <a:endParaRPr lang="en-US" dirty="0"/>
          </a:p>
        </p:txBody>
      </p:sp>
      <p:sp>
        <p:nvSpPr>
          <p:cNvPr id="3" name="Zástupný symbol pro obsah 2"/>
          <p:cNvSpPr>
            <a:spLocks noGrp="1"/>
          </p:cNvSpPr>
          <p:nvPr>
            <p:ph idx="1"/>
          </p:nvPr>
        </p:nvSpPr>
        <p:spPr>
          <a:xfrm>
            <a:off x="628650" y="1825624"/>
            <a:ext cx="7886700" cy="4895851"/>
          </a:xfrm>
        </p:spPr>
        <p:txBody>
          <a:bodyPr>
            <a:normAutofit lnSpcReduction="10000"/>
          </a:bodyPr>
          <a:lstStyle/>
          <a:p>
            <a:r>
              <a:rPr lang="cs-CZ" dirty="0" err="1" smtClean="0"/>
              <a:t>Stretching</a:t>
            </a:r>
            <a:r>
              <a:rPr lang="cs-CZ" dirty="0" smtClean="0"/>
              <a:t> </a:t>
            </a:r>
            <a:r>
              <a:rPr lang="cs-CZ" dirty="0" err="1" smtClean="0"/>
              <a:t>of</a:t>
            </a:r>
            <a:r>
              <a:rPr lang="cs-CZ" dirty="0" smtClean="0"/>
              <a:t> </a:t>
            </a:r>
            <a:r>
              <a:rPr lang="cs-CZ" dirty="0" err="1" smtClean="0"/>
              <a:t>the</a:t>
            </a:r>
            <a:r>
              <a:rPr lang="cs-CZ" dirty="0" smtClean="0"/>
              <a:t> term</a:t>
            </a:r>
          </a:p>
          <a:p>
            <a:endParaRPr lang="cs-CZ" dirty="0" smtClean="0"/>
          </a:p>
          <a:p>
            <a:r>
              <a:rPr lang="cs-CZ" dirty="0" err="1" smtClean="0"/>
              <a:t>All</a:t>
            </a:r>
            <a:r>
              <a:rPr lang="cs-CZ" dirty="0" smtClean="0"/>
              <a:t> </a:t>
            </a:r>
            <a:r>
              <a:rPr lang="cs-CZ" dirty="0" err="1" smtClean="0"/>
              <a:t>politicians</a:t>
            </a:r>
            <a:r>
              <a:rPr lang="cs-CZ" dirty="0" smtClean="0"/>
              <a:t> are </a:t>
            </a:r>
            <a:r>
              <a:rPr lang="cs-CZ" dirty="0" err="1" smtClean="0"/>
              <a:t>populists</a:t>
            </a:r>
            <a:r>
              <a:rPr lang="cs-CZ" dirty="0" smtClean="0"/>
              <a:t> (</a:t>
            </a:r>
            <a:r>
              <a:rPr lang="cs-CZ" dirty="0" err="1" smtClean="0"/>
              <a:t>from</a:t>
            </a:r>
            <a:r>
              <a:rPr lang="cs-CZ" dirty="0" smtClean="0"/>
              <a:t> </a:t>
            </a:r>
            <a:r>
              <a:rPr lang="cs-CZ" dirty="0" err="1" smtClean="0"/>
              <a:t>time</a:t>
            </a:r>
            <a:r>
              <a:rPr lang="cs-CZ" dirty="0" smtClean="0"/>
              <a:t> to </a:t>
            </a:r>
            <a:r>
              <a:rPr lang="cs-CZ" dirty="0" err="1" smtClean="0"/>
              <a:t>time</a:t>
            </a:r>
            <a:r>
              <a:rPr lang="cs-CZ" dirty="0" smtClean="0"/>
              <a:t>)</a:t>
            </a:r>
            <a:endParaRPr lang="cs-CZ" dirty="0"/>
          </a:p>
          <a:p>
            <a:endParaRPr lang="cs-CZ" dirty="0" smtClean="0"/>
          </a:p>
          <a:p>
            <a:r>
              <a:rPr lang="cs-CZ" dirty="0" err="1" smtClean="0"/>
              <a:t>Content</a:t>
            </a:r>
            <a:r>
              <a:rPr lang="cs-CZ" dirty="0" smtClean="0"/>
              <a:t> – </a:t>
            </a:r>
            <a:r>
              <a:rPr lang="cs-CZ" dirty="0" err="1" smtClean="0"/>
              <a:t>unrealistic</a:t>
            </a:r>
            <a:r>
              <a:rPr lang="cs-CZ" dirty="0" smtClean="0"/>
              <a:t> </a:t>
            </a:r>
            <a:r>
              <a:rPr lang="cs-CZ" dirty="0" err="1" smtClean="0"/>
              <a:t>promises</a:t>
            </a:r>
            <a:r>
              <a:rPr lang="cs-CZ" dirty="0" smtClean="0"/>
              <a:t>, </a:t>
            </a:r>
            <a:r>
              <a:rPr lang="cs-CZ" dirty="0" err="1" smtClean="0"/>
              <a:t>irresponsible</a:t>
            </a:r>
            <a:r>
              <a:rPr lang="cs-CZ" dirty="0" smtClean="0"/>
              <a:t> </a:t>
            </a:r>
            <a:r>
              <a:rPr lang="cs-CZ" dirty="0" err="1" smtClean="0"/>
              <a:t>policies</a:t>
            </a:r>
            <a:r>
              <a:rPr lang="cs-CZ" dirty="0" smtClean="0"/>
              <a:t>, demagogy, </a:t>
            </a:r>
            <a:r>
              <a:rPr lang="cs-CZ" dirty="0" err="1" smtClean="0"/>
              <a:t>spending</a:t>
            </a:r>
            <a:r>
              <a:rPr lang="cs-CZ" dirty="0" smtClean="0"/>
              <a:t>, </a:t>
            </a:r>
            <a:r>
              <a:rPr lang="cs-CZ" dirty="0" err="1" smtClean="0"/>
              <a:t>socialist</a:t>
            </a:r>
            <a:r>
              <a:rPr lang="cs-CZ" dirty="0" smtClean="0"/>
              <a:t> </a:t>
            </a:r>
            <a:r>
              <a:rPr lang="cs-CZ" dirty="0" err="1" smtClean="0"/>
              <a:t>policies</a:t>
            </a:r>
            <a:r>
              <a:rPr lang="cs-CZ" dirty="0" smtClean="0"/>
              <a:t>, </a:t>
            </a:r>
            <a:r>
              <a:rPr lang="cs-CZ" dirty="0" err="1" smtClean="0"/>
              <a:t>xenophobia</a:t>
            </a:r>
            <a:r>
              <a:rPr lang="cs-CZ" dirty="0" smtClean="0"/>
              <a:t>… </a:t>
            </a:r>
          </a:p>
          <a:p>
            <a:endParaRPr lang="cs-CZ" dirty="0"/>
          </a:p>
          <a:p>
            <a:r>
              <a:rPr lang="cs-CZ" dirty="0" err="1" smtClean="0"/>
              <a:t>See</a:t>
            </a:r>
            <a:r>
              <a:rPr lang="cs-CZ" dirty="0" smtClean="0"/>
              <a:t> Bale, </a:t>
            </a:r>
            <a:r>
              <a:rPr lang="cs-CZ" dirty="0" err="1" smtClean="0"/>
              <a:t>Taggart</a:t>
            </a:r>
            <a:r>
              <a:rPr lang="cs-CZ" dirty="0" smtClean="0"/>
              <a:t>, van </a:t>
            </a:r>
            <a:r>
              <a:rPr lang="cs-CZ" dirty="0" err="1" smtClean="0"/>
              <a:t>Kessel</a:t>
            </a:r>
            <a:r>
              <a:rPr lang="cs-CZ" dirty="0" smtClean="0"/>
              <a:t>. 2011: </a:t>
            </a:r>
            <a:r>
              <a:rPr lang="en-US" dirty="0"/>
              <a:t>Thrown around with abandon? Popular understandings of populism as conveyed by the print media: a UK case </a:t>
            </a:r>
            <a:r>
              <a:rPr lang="en-US" dirty="0" smtClean="0"/>
              <a:t>study</a:t>
            </a:r>
            <a:r>
              <a:rPr lang="cs-CZ" dirty="0" smtClean="0"/>
              <a:t>. Acta </a:t>
            </a:r>
            <a:r>
              <a:rPr lang="cs-CZ" dirty="0" err="1" smtClean="0"/>
              <a:t>Politica</a:t>
            </a:r>
            <a:r>
              <a:rPr lang="cs-CZ" dirty="0" smtClean="0"/>
              <a:t> 46 (2).</a:t>
            </a:r>
          </a:p>
          <a:p>
            <a:endParaRPr lang="cs-CZ" dirty="0"/>
          </a:p>
          <a:p>
            <a:r>
              <a:rPr lang="cs-CZ" dirty="0" err="1" smtClean="0"/>
              <a:t>Populist</a:t>
            </a:r>
            <a:r>
              <a:rPr lang="cs-CZ" dirty="0" smtClean="0"/>
              <a:t> </a:t>
            </a:r>
            <a:r>
              <a:rPr lang="cs-CZ" dirty="0" err="1" smtClean="0"/>
              <a:t>accusation</a:t>
            </a:r>
            <a:r>
              <a:rPr lang="cs-CZ" dirty="0" smtClean="0"/>
              <a:t> as a </a:t>
            </a:r>
            <a:r>
              <a:rPr lang="cs-CZ" dirty="0" err="1" smtClean="0"/>
              <a:t>weapon</a:t>
            </a:r>
            <a:r>
              <a:rPr lang="cs-CZ" dirty="0" smtClean="0"/>
              <a:t> </a:t>
            </a:r>
            <a:r>
              <a:rPr lang="cs-CZ" dirty="0" err="1" smtClean="0"/>
              <a:t>of</a:t>
            </a:r>
            <a:r>
              <a:rPr lang="cs-CZ" dirty="0" smtClean="0"/>
              <a:t> </a:t>
            </a:r>
            <a:r>
              <a:rPr lang="cs-CZ" dirty="0" err="1" smtClean="0"/>
              <a:t>political</a:t>
            </a:r>
            <a:r>
              <a:rPr lang="cs-CZ" dirty="0" smtClean="0"/>
              <a:t> </a:t>
            </a:r>
            <a:r>
              <a:rPr lang="cs-CZ" dirty="0" err="1" smtClean="0"/>
              <a:t>fight</a:t>
            </a:r>
            <a:endParaRPr lang="cs-CZ" dirty="0" smtClean="0"/>
          </a:p>
          <a:p>
            <a:endParaRPr lang="cs-CZ" dirty="0"/>
          </a:p>
          <a:p>
            <a:r>
              <a:rPr lang="cs-CZ" dirty="0" err="1" smtClean="0"/>
              <a:t>Perception</a:t>
            </a:r>
            <a:r>
              <a:rPr lang="cs-CZ" dirty="0" smtClean="0"/>
              <a:t> </a:t>
            </a:r>
            <a:r>
              <a:rPr lang="cs-CZ" dirty="0" err="1" smtClean="0"/>
              <a:t>of</a:t>
            </a:r>
            <a:r>
              <a:rPr lang="cs-CZ" dirty="0" smtClean="0"/>
              <a:t> </a:t>
            </a:r>
            <a:r>
              <a:rPr lang="cs-CZ" dirty="0" err="1" smtClean="0"/>
              <a:t>populism</a:t>
            </a:r>
            <a:r>
              <a:rPr lang="cs-CZ" dirty="0" smtClean="0"/>
              <a:t> as demagogy </a:t>
            </a:r>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4</a:t>
            </a:fld>
            <a:endParaRPr lang="cs-CZ"/>
          </a:p>
        </p:txBody>
      </p:sp>
    </p:spTree>
    <p:extLst>
      <p:ext uri="{BB962C8B-B14F-4D97-AF65-F5344CB8AC3E}">
        <p14:creationId xmlns:p14="http://schemas.microsoft.com/office/powerpoint/2010/main" val="2745348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Three</a:t>
            </a:r>
            <a:r>
              <a:rPr lang="cs-CZ" dirty="0" smtClean="0"/>
              <a:t> </a:t>
            </a:r>
            <a:r>
              <a:rPr lang="cs-CZ" dirty="0" err="1" smtClean="0"/>
              <a:t>waves</a:t>
            </a:r>
            <a:r>
              <a:rPr lang="cs-CZ" dirty="0" smtClean="0"/>
              <a:t> </a:t>
            </a:r>
            <a:r>
              <a:rPr lang="cs-CZ" dirty="0" err="1" smtClean="0"/>
              <a:t>of</a:t>
            </a:r>
            <a:r>
              <a:rPr lang="cs-CZ" dirty="0" smtClean="0"/>
              <a:t> </a:t>
            </a:r>
            <a:r>
              <a:rPr lang="cs-CZ" dirty="0" err="1" smtClean="0"/>
              <a:t>populism</a:t>
            </a:r>
            <a:r>
              <a:rPr lang="cs-CZ" dirty="0" smtClean="0"/>
              <a:t> (</a:t>
            </a:r>
            <a:r>
              <a:rPr lang="cs-CZ" dirty="0" err="1" smtClean="0"/>
              <a:t>Pauwels</a:t>
            </a:r>
            <a:r>
              <a:rPr lang="cs-CZ" dirty="0" smtClean="0"/>
              <a:t> 2014)</a:t>
            </a:r>
            <a:endParaRPr lang="en-US" dirty="0"/>
          </a:p>
        </p:txBody>
      </p:sp>
      <p:sp>
        <p:nvSpPr>
          <p:cNvPr id="3" name="Zástupný symbol pro obsah 2"/>
          <p:cNvSpPr>
            <a:spLocks noGrp="1"/>
          </p:cNvSpPr>
          <p:nvPr>
            <p:ph idx="1"/>
          </p:nvPr>
        </p:nvSpPr>
        <p:spPr/>
        <p:txBody>
          <a:bodyPr>
            <a:normAutofit/>
          </a:bodyPr>
          <a:lstStyle/>
          <a:p>
            <a:r>
              <a:rPr lang="cs-CZ" sz="2400" dirty="0" err="1"/>
              <a:t>Empirical</a:t>
            </a:r>
            <a:r>
              <a:rPr lang="cs-CZ" sz="2400" dirty="0"/>
              <a:t> diversity </a:t>
            </a:r>
            <a:r>
              <a:rPr lang="cs-CZ" sz="2400" dirty="0" err="1"/>
              <a:t>of</a:t>
            </a:r>
            <a:r>
              <a:rPr lang="cs-CZ" sz="2400" dirty="0"/>
              <a:t> </a:t>
            </a:r>
            <a:r>
              <a:rPr lang="cs-CZ" sz="2400" dirty="0" err="1" smtClean="0"/>
              <a:t>populism</a:t>
            </a:r>
            <a:endParaRPr lang="cs-CZ" sz="2400" dirty="0" smtClean="0"/>
          </a:p>
          <a:p>
            <a:endParaRPr lang="cs-CZ" sz="2400" dirty="0"/>
          </a:p>
          <a:p>
            <a:r>
              <a:rPr lang="cs-CZ" sz="2400" dirty="0" smtClean="0"/>
              <a:t>19th </a:t>
            </a:r>
            <a:r>
              <a:rPr lang="cs-CZ" sz="2400" dirty="0" err="1" smtClean="0"/>
              <a:t>century</a:t>
            </a:r>
            <a:r>
              <a:rPr lang="cs-CZ" sz="2400" dirty="0" smtClean="0"/>
              <a:t> </a:t>
            </a:r>
            <a:r>
              <a:rPr lang="cs-CZ" sz="2400" dirty="0" err="1" smtClean="0"/>
              <a:t>populism</a:t>
            </a:r>
            <a:r>
              <a:rPr lang="cs-CZ" sz="2400" dirty="0" smtClean="0"/>
              <a:t> – </a:t>
            </a:r>
            <a:r>
              <a:rPr lang="cs-CZ" sz="2400" dirty="0" err="1" smtClean="0"/>
              <a:t>the</a:t>
            </a:r>
            <a:r>
              <a:rPr lang="cs-CZ" sz="2400" dirty="0" smtClean="0"/>
              <a:t> </a:t>
            </a:r>
            <a:r>
              <a:rPr lang="cs-CZ" sz="2400" dirty="0" err="1" smtClean="0"/>
              <a:t>People</a:t>
            </a:r>
            <a:r>
              <a:rPr lang="en-GB" sz="2400" dirty="0" smtClean="0"/>
              <a:t>`s Part</a:t>
            </a:r>
            <a:r>
              <a:rPr lang="cs-CZ" sz="2400" dirty="0" smtClean="0"/>
              <a:t>y in </a:t>
            </a:r>
            <a:r>
              <a:rPr lang="cs-CZ" sz="2400" dirty="0" err="1" smtClean="0"/>
              <a:t>the</a:t>
            </a:r>
            <a:r>
              <a:rPr lang="cs-CZ" sz="2400" dirty="0" smtClean="0"/>
              <a:t> USA, „</a:t>
            </a:r>
            <a:r>
              <a:rPr lang="cs-CZ" sz="2400" dirty="0" err="1" smtClean="0"/>
              <a:t>narodniky</a:t>
            </a:r>
            <a:r>
              <a:rPr lang="cs-CZ" sz="2400" dirty="0" smtClean="0"/>
              <a:t>“ in </a:t>
            </a:r>
            <a:r>
              <a:rPr lang="cs-CZ" sz="2400" dirty="0" err="1" smtClean="0"/>
              <a:t>Russia</a:t>
            </a:r>
            <a:r>
              <a:rPr lang="cs-CZ" sz="2400" dirty="0" smtClean="0"/>
              <a:t> </a:t>
            </a:r>
            <a:r>
              <a:rPr lang="cs-CZ" sz="2400" dirty="0" smtClean="0"/>
              <a:t>(</a:t>
            </a:r>
            <a:r>
              <a:rPr lang="cs-CZ" sz="2400" dirty="0" err="1" smtClean="0"/>
              <a:t>Canovan</a:t>
            </a:r>
            <a:r>
              <a:rPr lang="cs-CZ" sz="2400" dirty="0" smtClean="0"/>
              <a:t> 1981, </a:t>
            </a:r>
            <a:r>
              <a:rPr lang="cs-CZ" sz="2400" dirty="0" err="1" smtClean="0"/>
              <a:t>Taggart</a:t>
            </a:r>
            <a:r>
              <a:rPr lang="cs-CZ" sz="2400" dirty="0" smtClean="0"/>
              <a:t> 2000)</a:t>
            </a:r>
            <a:endParaRPr lang="cs-CZ" sz="2400" dirty="0" smtClean="0"/>
          </a:p>
          <a:p>
            <a:endParaRPr lang="cs-CZ" sz="2400" dirty="0"/>
          </a:p>
          <a:p>
            <a:r>
              <a:rPr lang="cs-CZ" sz="2400" dirty="0" smtClean="0"/>
              <a:t>Latin </a:t>
            </a:r>
            <a:r>
              <a:rPr lang="cs-CZ" sz="2400" dirty="0" err="1" smtClean="0"/>
              <a:t>American</a:t>
            </a:r>
            <a:r>
              <a:rPr lang="cs-CZ" sz="2400" dirty="0" smtClean="0"/>
              <a:t> </a:t>
            </a:r>
            <a:r>
              <a:rPr lang="cs-CZ" sz="2400" dirty="0" err="1" smtClean="0"/>
              <a:t>populism</a:t>
            </a:r>
            <a:r>
              <a:rPr lang="cs-CZ" sz="2400" dirty="0" smtClean="0"/>
              <a:t> – Peron, </a:t>
            </a:r>
            <a:r>
              <a:rPr lang="cs-CZ" sz="2400" dirty="0" err="1" smtClean="0"/>
              <a:t>Chávez</a:t>
            </a:r>
            <a:r>
              <a:rPr lang="cs-CZ" sz="2400" dirty="0" smtClean="0"/>
              <a:t>, De la Torre…</a:t>
            </a:r>
          </a:p>
          <a:p>
            <a:endParaRPr lang="cs-CZ" sz="2400" dirty="0"/>
          </a:p>
          <a:p>
            <a:r>
              <a:rPr lang="cs-CZ" sz="2400" dirty="0" smtClean="0"/>
              <a:t>New </a:t>
            </a:r>
            <a:r>
              <a:rPr lang="cs-CZ" sz="2400" dirty="0" err="1" smtClean="0"/>
              <a:t>populism</a:t>
            </a:r>
            <a:r>
              <a:rPr lang="cs-CZ" sz="2400" dirty="0" smtClean="0"/>
              <a:t> – </a:t>
            </a:r>
            <a:r>
              <a:rPr lang="cs-CZ" sz="2400" dirty="0" err="1" smtClean="0"/>
              <a:t>radical</a:t>
            </a:r>
            <a:r>
              <a:rPr lang="cs-CZ" sz="2400" dirty="0" smtClean="0"/>
              <a:t> </a:t>
            </a:r>
            <a:r>
              <a:rPr lang="cs-CZ" sz="2400" dirty="0" err="1" smtClean="0"/>
              <a:t>right-wing</a:t>
            </a:r>
            <a:r>
              <a:rPr lang="cs-CZ" sz="2400" dirty="0" smtClean="0"/>
              <a:t> </a:t>
            </a:r>
            <a:r>
              <a:rPr lang="cs-CZ" sz="2400" dirty="0" err="1" smtClean="0"/>
              <a:t>or</a:t>
            </a:r>
            <a:r>
              <a:rPr lang="cs-CZ" sz="2400" dirty="0" smtClean="0"/>
              <a:t> </a:t>
            </a:r>
            <a:r>
              <a:rPr lang="cs-CZ" sz="2400" dirty="0" err="1" smtClean="0"/>
              <a:t>radical</a:t>
            </a:r>
            <a:r>
              <a:rPr lang="cs-CZ" sz="2400" dirty="0" smtClean="0"/>
              <a:t> </a:t>
            </a:r>
            <a:r>
              <a:rPr lang="cs-CZ" sz="2400" dirty="0" err="1" smtClean="0"/>
              <a:t>left</a:t>
            </a:r>
            <a:r>
              <a:rPr lang="cs-CZ" sz="2400" dirty="0" smtClean="0"/>
              <a:t> </a:t>
            </a:r>
            <a:r>
              <a:rPr lang="cs-CZ" sz="2400" dirty="0" err="1" smtClean="0"/>
              <a:t>parties</a:t>
            </a:r>
            <a:r>
              <a:rPr lang="cs-CZ" sz="2400" dirty="0" smtClean="0"/>
              <a:t> in </a:t>
            </a:r>
            <a:r>
              <a:rPr lang="cs-CZ" sz="2400" dirty="0" err="1" smtClean="0"/>
              <a:t>Europe</a:t>
            </a:r>
            <a:endParaRPr lang="cs-CZ" sz="2400" dirty="0" smtClean="0"/>
          </a:p>
          <a:p>
            <a:pPr lvl="1"/>
            <a:r>
              <a:rPr lang="cs-CZ" sz="2400" dirty="0" smtClean="0"/>
              <a:t>(+ </a:t>
            </a:r>
            <a:r>
              <a:rPr lang="cs-CZ" sz="2400" dirty="0" err="1" smtClean="0"/>
              <a:t>exclusively</a:t>
            </a:r>
            <a:r>
              <a:rPr lang="cs-CZ" sz="2400" dirty="0" smtClean="0"/>
              <a:t>/</a:t>
            </a:r>
            <a:r>
              <a:rPr lang="cs-CZ" sz="2400" dirty="0" err="1" smtClean="0"/>
              <a:t>centrist</a:t>
            </a:r>
            <a:r>
              <a:rPr lang="cs-CZ" sz="2400" dirty="0" smtClean="0"/>
              <a:t> </a:t>
            </a:r>
            <a:r>
              <a:rPr lang="cs-CZ" sz="2400" dirty="0" err="1" smtClean="0"/>
              <a:t>populist</a:t>
            </a:r>
            <a:r>
              <a:rPr lang="cs-CZ" sz="2400" dirty="0" smtClean="0"/>
              <a:t> </a:t>
            </a:r>
            <a:r>
              <a:rPr lang="cs-CZ" sz="2400" dirty="0" err="1" smtClean="0"/>
              <a:t>parties</a:t>
            </a:r>
            <a:r>
              <a:rPr lang="cs-CZ" sz="2400" dirty="0" smtClean="0"/>
              <a:t>)</a:t>
            </a:r>
          </a:p>
          <a:p>
            <a:endParaRPr lang="cs-CZ" sz="2000" dirty="0"/>
          </a:p>
          <a:p>
            <a:pPr marL="0" indent="0">
              <a:buNone/>
            </a:pPr>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5</a:t>
            </a:fld>
            <a:endParaRPr lang="cs-CZ"/>
          </a:p>
        </p:txBody>
      </p:sp>
    </p:spTree>
    <p:extLst>
      <p:ext uri="{BB962C8B-B14F-4D97-AF65-F5344CB8AC3E}">
        <p14:creationId xmlns:p14="http://schemas.microsoft.com/office/powerpoint/2010/main" val="324904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7283152" cy="706090"/>
          </a:xfrm>
        </p:spPr>
        <p:txBody>
          <a:bodyPr/>
          <a:lstStyle/>
          <a:p>
            <a:pPr eaLnBrk="1" fontAlgn="auto" hangingPunct="1">
              <a:spcAft>
                <a:spcPts val="0"/>
              </a:spcAft>
              <a:defRPr/>
            </a:pPr>
            <a:endParaRPr lang="cs-CZ" sz="3200" dirty="0">
              <a:solidFill>
                <a:schemeClr val="accent1">
                  <a:lumMod val="50000"/>
                </a:schemeClr>
              </a:solidFill>
            </a:endParaRPr>
          </a:p>
        </p:txBody>
      </p:sp>
      <p:sp>
        <p:nvSpPr>
          <p:cNvPr id="10242" name="Rectangle 3"/>
          <p:cNvSpPr>
            <a:spLocks noGrp="1" noChangeArrowheads="1"/>
          </p:cNvSpPr>
          <p:nvPr>
            <p:ph idx="1"/>
          </p:nvPr>
        </p:nvSpPr>
        <p:spPr>
          <a:xfrm>
            <a:off x="457200" y="1124745"/>
            <a:ext cx="8002588" cy="5184576"/>
          </a:xfrm>
        </p:spPr>
        <p:txBody>
          <a:bodyPr/>
          <a:lstStyle/>
          <a:p>
            <a:pPr marL="107950" indent="0" eaLnBrk="1" hangingPunct="1">
              <a:buFont typeface="Lucida Sans Unicode" pitchFamily="34" charset="0"/>
              <a:buAutoNum type="arabicPeriod"/>
            </a:pPr>
            <a:endParaRPr lang="cs-CZ" sz="2600" dirty="0" smtClean="0"/>
          </a:p>
          <a:p>
            <a:pPr marL="107950" indent="0" eaLnBrk="1" hangingPunct="1">
              <a:buFont typeface="Lucida Sans Unicode" pitchFamily="34" charset="0"/>
              <a:buAutoNum type="arabicPeriod"/>
            </a:pPr>
            <a:endParaRPr lang="en-US" sz="2600" dirty="0" smtClean="0"/>
          </a:p>
          <a:p>
            <a:pPr marL="107950" indent="0">
              <a:buNone/>
            </a:pPr>
            <a:endParaRPr lang="cs-CZ" sz="2600" dirty="0" smtClean="0"/>
          </a:p>
          <a:p>
            <a:pPr marL="107950" indent="0">
              <a:buNone/>
            </a:pPr>
            <a:endParaRPr lang="cs-CZ" sz="2600" dirty="0"/>
          </a:p>
        </p:txBody>
      </p:sp>
      <p:sp>
        <p:nvSpPr>
          <p:cNvPr id="10245" name="Zástupný symbol pro číslo snímk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3E0D9B8-FB52-4301-ABC2-3679C8D2E28B}" type="slidenum">
              <a:rPr lang="cs-CZ" smtClean="0"/>
              <a:pPr/>
              <a:t>6</a:t>
            </a:fld>
            <a:endParaRPr lang="cs-CZ" smtClean="0"/>
          </a:p>
        </p:txBody>
      </p:sp>
      <p:graphicFrame>
        <p:nvGraphicFramePr>
          <p:cNvPr id="2" name="Diagram 1"/>
          <p:cNvGraphicFramePr/>
          <p:nvPr>
            <p:extLst>
              <p:ext uri="{D42A27DB-BD31-4B8C-83A1-F6EECF244321}">
                <p14:modId xmlns:p14="http://schemas.microsoft.com/office/powerpoint/2010/main" val="2336068469"/>
              </p:ext>
            </p:extLst>
          </p:nvPr>
        </p:nvGraphicFramePr>
        <p:xfrm>
          <a:off x="179512" y="116632"/>
          <a:ext cx="8856984" cy="6552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500" dirty="0" smtClean="0"/>
              <a:t>POPULISM AS A STRATEGY/ORGANIZATION</a:t>
            </a:r>
            <a:endParaRPr lang="cs-CZ" sz="3500" dirty="0"/>
          </a:p>
        </p:txBody>
      </p:sp>
      <p:sp>
        <p:nvSpPr>
          <p:cNvPr id="2" name="Zástupný symbol pro obsah 1"/>
          <p:cNvSpPr>
            <a:spLocks noGrp="1"/>
          </p:cNvSpPr>
          <p:nvPr>
            <p:ph idx="1"/>
          </p:nvPr>
        </p:nvSpPr>
        <p:spPr>
          <a:xfrm>
            <a:off x="251520" y="1481138"/>
            <a:ext cx="8435280" cy="5240338"/>
          </a:xfrm>
        </p:spPr>
        <p:txBody>
          <a:bodyPr>
            <a:normAutofit lnSpcReduction="10000"/>
          </a:bodyPr>
          <a:lstStyle/>
          <a:p>
            <a:r>
              <a:rPr lang="en-US" sz="2400" dirty="0" smtClean="0"/>
              <a:t>‘a </a:t>
            </a:r>
            <a:r>
              <a:rPr lang="en-US" sz="2400" dirty="0"/>
              <a:t>specific way of competing for and exercising political </a:t>
            </a:r>
            <a:r>
              <a:rPr lang="en-US" sz="2400" dirty="0" smtClean="0"/>
              <a:t>power’ </a:t>
            </a:r>
            <a:r>
              <a:rPr lang="cs-CZ" sz="2400" dirty="0" smtClean="0"/>
              <a:t>(</a:t>
            </a:r>
            <a:r>
              <a:rPr lang="cs-CZ" sz="2400" dirty="0" err="1" smtClean="0"/>
              <a:t>Weyland</a:t>
            </a:r>
            <a:r>
              <a:rPr lang="cs-CZ" sz="2400" dirty="0" smtClean="0"/>
              <a:t>, 2001)</a:t>
            </a:r>
            <a:r>
              <a:rPr lang="en-US" sz="2400" dirty="0" smtClean="0"/>
              <a:t> </a:t>
            </a:r>
            <a:endParaRPr lang="cs-CZ" sz="2400" dirty="0" smtClean="0"/>
          </a:p>
          <a:p>
            <a:r>
              <a:rPr lang="cs-CZ" sz="2400" dirty="0" smtClean="0"/>
              <a:t>A </a:t>
            </a:r>
            <a:r>
              <a:rPr lang="cs-CZ" sz="2400" dirty="0" err="1" smtClean="0"/>
              <a:t>way</a:t>
            </a:r>
            <a:r>
              <a:rPr lang="cs-CZ" sz="2400" dirty="0" smtClean="0"/>
              <a:t> </a:t>
            </a:r>
            <a:r>
              <a:rPr lang="cs-CZ" sz="2400" dirty="0" err="1" smtClean="0"/>
              <a:t>of</a:t>
            </a:r>
            <a:r>
              <a:rPr lang="cs-CZ" sz="2400" dirty="0" smtClean="0"/>
              <a:t> </a:t>
            </a:r>
            <a:r>
              <a:rPr lang="cs-CZ" sz="2400" dirty="0" err="1" smtClean="0"/>
              <a:t>implementation</a:t>
            </a:r>
            <a:r>
              <a:rPr lang="cs-CZ" sz="2400" dirty="0" smtClean="0"/>
              <a:t> </a:t>
            </a:r>
            <a:r>
              <a:rPr lang="cs-CZ" sz="2400" dirty="0" err="1" smtClean="0"/>
              <a:t>of</a:t>
            </a:r>
            <a:r>
              <a:rPr lang="cs-CZ" sz="2400" dirty="0" smtClean="0"/>
              <a:t> a </a:t>
            </a:r>
            <a:r>
              <a:rPr lang="cs-CZ" sz="2400" dirty="0" err="1" smtClean="0"/>
              <a:t>populist</a:t>
            </a:r>
            <a:r>
              <a:rPr lang="cs-CZ" sz="2400" dirty="0" smtClean="0"/>
              <a:t> </a:t>
            </a:r>
            <a:r>
              <a:rPr lang="cs-CZ" sz="2400" dirty="0" err="1" smtClean="0"/>
              <a:t>programme</a:t>
            </a:r>
            <a:endParaRPr lang="cs-CZ" sz="2400" dirty="0" smtClean="0"/>
          </a:p>
          <a:p>
            <a:r>
              <a:rPr lang="en-US" sz="2400" dirty="0" smtClean="0"/>
              <a:t>‘a political strategy through which a </a:t>
            </a:r>
            <a:r>
              <a:rPr lang="en-US" sz="2400" dirty="0" err="1" smtClean="0"/>
              <a:t>personalistic</a:t>
            </a:r>
            <a:r>
              <a:rPr lang="en-US" sz="2400" dirty="0" smtClean="0"/>
              <a:t> leader seeks or exercises government power based on direct, </a:t>
            </a:r>
            <a:r>
              <a:rPr lang="cs-CZ" sz="2400" dirty="0" smtClean="0"/>
              <a:t>u</a:t>
            </a:r>
            <a:r>
              <a:rPr lang="en-US" sz="2400" dirty="0" err="1" smtClean="0"/>
              <a:t>nmediated</a:t>
            </a:r>
            <a:r>
              <a:rPr lang="en-US" sz="2400" dirty="0" smtClean="0"/>
              <a:t>, </a:t>
            </a:r>
            <a:r>
              <a:rPr lang="en-US" sz="2400" dirty="0" err="1" smtClean="0"/>
              <a:t>uninstitutionalized</a:t>
            </a:r>
            <a:r>
              <a:rPr lang="cs-CZ" sz="2400" dirty="0" smtClean="0"/>
              <a:t> </a:t>
            </a:r>
            <a:r>
              <a:rPr lang="en-US" sz="2400" dirty="0" smtClean="0"/>
              <a:t>support from large numbers of mostly unorganized </a:t>
            </a:r>
            <a:r>
              <a:rPr lang="cs-CZ" sz="2400" dirty="0" smtClean="0"/>
              <a:t>f</a:t>
            </a:r>
            <a:r>
              <a:rPr lang="en-US" sz="2400" dirty="0" err="1" smtClean="0"/>
              <a:t>ollowers</a:t>
            </a:r>
            <a:r>
              <a:rPr lang="en-US" sz="2400" dirty="0" smtClean="0"/>
              <a:t>‘</a:t>
            </a:r>
            <a:r>
              <a:rPr lang="cs-CZ" sz="2400" dirty="0" smtClean="0"/>
              <a:t> (</a:t>
            </a:r>
            <a:r>
              <a:rPr lang="cs-CZ" sz="2400" dirty="0" err="1" smtClean="0"/>
              <a:t>Weyland</a:t>
            </a:r>
            <a:r>
              <a:rPr lang="cs-CZ" sz="2400" dirty="0" smtClean="0"/>
              <a:t>, 2001; study </a:t>
            </a:r>
            <a:r>
              <a:rPr lang="cs-CZ" sz="2400" dirty="0" err="1" smtClean="0"/>
              <a:t>of</a:t>
            </a:r>
            <a:r>
              <a:rPr lang="cs-CZ" sz="2400" dirty="0" smtClean="0"/>
              <a:t> Latin </a:t>
            </a:r>
            <a:r>
              <a:rPr lang="cs-CZ" sz="2400" dirty="0" err="1" smtClean="0"/>
              <a:t>American</a:t>
            </a:r>
            <a:r>
              <a:rPr lang="cs-CZ" sz="2400" dirty="0" smtClean="0"/>
              <a:t> </a:t>
            </a:r>
            <a:r>
              <a:rPr lang="cs-CZ" sz="2400" dirty="0" err="1" smtClean="0"/>
              <a:t>politics</a:t>
            </a:r>
            <a:r>
              <a:rPr lang="cs-CZ" sz="2400" dirty="0" smtClean="0"/>
              <a:t>)</a:t>
            </a:r>
          </a:p>
          <a:p>
            <a:r>
              <a:rPr lang="cs-CZ" sz="2400" dirty="0" smtClean="0"/>
              <a:t>Direct quasi-</a:t>
            </a:r>
            <a:r>
              <a:rPr lang="cs-CZ" sz="2400" dirty="0" err="1" smtClean="0"/>
              <a:t>personal</a:t>
            </a:r>
            <a:r>
              <a:rPr lang="cs-CZ" sz="2400" dirty="0" smtClean="0"/>
              <a:t> </a:t>
            </a:r>
            <a:r>
              <a:rPr lang="cs-CZ" sz="2400" dirty="0" err="1" smtClean="0"/>
              <a:t>connection</a:t>
            </a:r>
            <a:r>
              <a:rPr lang="cs-CZ" sz="2400" dirty="0" smtClean="0"/>
              <a:t> </a:t>
            </a:r>
            <a:r>
              <a:rPr lang="cs-CZ" sz="2400" dirty="0" err="1" smtClean="0"/>
              <a:t>between</a:t>
            </a:r>
            <a:r>
              <a:rPr lang="cs-CZ" sz="2400" dirty="0" smtClean="0"/>
              <a:t> </a:t>
            </a:r>
            <a:r>
              <a:rPr lang="cs-CZ" sz="2400" dirty="0" err="1" smtClean="0"/>
              <a:t>the</a:t>
            </a:r>
            <a:r>
              <a:rPr lang="cs-CZ" sz="2400" dirty="0" smtClean="0"/>
              <a:t> leader and </a:t>
            </a:r>
            <a:r>
              <a:rPr lang="cs-CZ" sz="2400" dirty="0" err="1" smtClean="0"/>
              <a:t>the</a:t>
            </a:r>
            <a:r>
              <a:rPr lang="cs-CZ" sz="2400" dirty="0" smtClean="0"/>
              <a:t> </a:t>
            </a:r>
            <a:r>
              <a:rPr lang="cs-CZ" sz="2400" dirty="0" err="1" smtClean="0"/>
              <a:t>people</a:t>
            </a:r>
            <a:r>
              <a:rPr lang="cs-CZ" sz="2400" dirty="0" smtClean="0"/>
              <a:t> - </a:t>
            </a:r>
            <a:r>
              <a:rPr lang="cs-CZ" sz="2400" dirty="0" err="1" smtClean="0"/>
              <a:t>the</a:t>
            </a:r>
            <a:r>
              <a:rPr lang="cs-CZ" sz="2400" dirty="0" smtClean="0"/>
              <a:t> </a:t>
            </a:r>
            <a:r>
              <a:rPr lang="cs-CZ" sz="2400" dirty="0" err="1"/>
              <a:t>spokeperson</a:t>
            </a:r>
            <a:r>
              <a:rPr lang="cs-CZ" sz="2400" dirty="0"/>
              <a:t> </a:t>
            </a:r>
            <a:r>
              <a:rPr lang="cs-CZ" sz="2400" dirty="0" err="1"/>
              <a:t>of</a:t>
            </a:r>
            <a:r>
              <a:rPr lang="cs-CZ" sz="2400" dirty="0"/>
              <a:t> </a:t>
            </a:r>
            <a:r>
              <a:rPr lang="cs-CZ" sz="2400" dirty="0" err="1"/>
              <a:t>the</a:t>
            </a:r>
            <a:r>
              <a:rPr lang="cs-CZ" sz="2400" dirty="0"/>
              <a:t> </a:t>
            </a:r>
            <a:r>
              <a:rPr lang="en-US" sz="2400" dirty="0"/>
              <a:t>‘</a:t>
            </a:r>
            <a:r>
              <a:rPr lang="cs-CZ" sz="2400" dirty="0"/>
              <a:t>vox </a:t>
            </a:r>
            <a:r>
              <a:rPr lang="cs-CZ" sz="2400" dirty="0" err="1"/>
              <a:t>populi</a:t>
            </a:r>
            <a:r>
              <a:rPr lang="en-US" sz="2400" dirty="0" smtClean="0"/>
              <a:t>’</a:t>
            </a:r>
            <a:endParaRPr lang="cs-CZ" sz="2400" dirty="0" smtClean="0"/>
          </a:p>
          <a:p>
            <a:r>
              <a:rPr lang="cs-CZ" sz="2400" dirty="0" err="1" smtClean="0"/>
              <a:t>Loose</a:t>
            </a:r>
            <a:r>
              <a:rPr lang="cs-CZ" sz="2400" dirty="0" smtClean="0"/>
              <a:t> </a:t>
            </a:r>
            <a:r>
              <a:rPr lang="cs-CZ" sz="2400" dirty="0" err="1" smtClean="0"/>
              <a:t>organization</a:t>
            </a:r>
            <a:r>
              <a:rPr lang="cs-CZ" sz="2400" dirty="0" smtClean="0"/>
              <a:t> </a:t>
            </a:r>
            <a:r>
              <a:rPr lang="cs-CZ" sz="2400" dirty="0" err="1" smtClean="0"/>
              <a:t>structure</a:t>
            </a:r>
            <a:r>
              <a:rPr lang="cs-CZ" sz="2400" dirty="0" smtClean="0"/>
              <a:t> </a:t>
            </a:r>
            <a:r>
              <a:rPr lang="cs-CZ" sz="2400" dirty="0" err="1" smtClean="0"/>
              <a:t>of</a:t>
            </a:r>
            <a:r>
              <a:rPr lang="cs-CZ" sz="2400" dirty="0" smtClean="0"/>
              <a:t> </a:t>
            </a:r>
            <a:r>
              <a:rPr lang="cs-CZ" sz="2400" dirty="0" err="1" smtClean="0"/>
              <a:t>populist</a:t>
            </a:r>
            <a:r>
              <a:rPr lang="cs-CZ" sz="2400" dirty="0" smtClean="0"/>
              <a:t> </a:t>
            </a:r>
            <a:r>
              <a:rPr lang="cs-CZ" sz="2400" dirty="0" err="1" smtClean="0"/>
              <a:t>movements</a:t>
            </a:r>
            <a:endParaRPr lang="cs-CZ" sz="2400" dirty="0" smtClean="0"/>
          </a:p>
          <a:p>
            <a:r>
              <a:rPr lang="cs-CZ" sz="2400" dirty="0" err="1" smtClean="0"/>
              <a:t>Organizational</a:t>
            </a:r>
            <a:r>
              <a:rPr lang="cs-CZ" sz="2400" dirty="0" smtClean="0"/>
              <a:t> </a:t>
            </a:r>
            <a:r>
              <a:rPr lang="cs-CZ" sz="2400" dirty="0" err="1" smtClean="0"/>
              <a:t>aspect</a:t>
            </a:r>
            <a:r>
              <a:rPr lang="cs-CZ" sz="2400" dirty="0" smtClean="0"/>
              <a:t> </a:t>
            </a:r>
            <a:r>
              <a:rPr lang="cs-CZ" sz="2400" dirty="0" err="1" smtClean="0"/>
              <a:t>of</a:t>
            </a:r>
            <a:r>
              <a:rPr lang="cs-CZ" sz="2400" dirty="0" smtClean="0"/>
              <a:t> </a:t>
            </a:r>
            <a:r>
              <a:rPr lang="cs-CZ" sz="2400" dirty="0" err="1" smtClean="0"/>
              <a:t>populism</a:t>
            </a:r>
            <a:r>
              <a:rPr lang="cs-CZ" sz="2400" dirty="0"/>
              <a:t> </a:t>
            </a:r>
            <a:r>
              <a:rPr lang="cs-CZ" sz="2400" dirty="0" smtClean="0"/>
              <a:t>(</a:t>
            </a:r>
            <a:r>
              <a:rPr lang="cs-CZ" sz="2400" dirty="0" err="1" smtClean="0"/>
              <a:t>explanation</a:t>
            </a:r>
            <a:r>
              <a:rPr lang="cs-CZ" sz="2400" dirty="0" smtClean="0"/>
              <a:t> </a:t>
            </a:r>
            <a:r>
              <a:rPr lang="cs-CZ" sz="2400" dirty="0" err="1" smtClean="0"/>
              <a:t>of</a:t>
            </a:r>
            <a:r>
              <a:rPr lang="cs-CZ" sz="2400" dirty="0" smtClean="0"/>
              <a:t> </a:t>
            </a:r>
            <a:r>
              <a:rPr lang="cs-CZ" sz="2400" dirty="0" err="1" smtClean="0"/>
              <a:t>the</a:t>
            </a:r>
            <a:r>
              <a:rPr lang="cs-CZ" sz="2400" dirty="0" smtClean="0"/>
              <a:t> </a:t>
            </a:r>
            <a:r>
              <a:rPr lang="cs-CZ" sz="2400" dirty="0" err="1" smtClean="0"/>
              <a:t>low</a:t>
            </a:r>
            <a:r>
              <a:rPr lang="cs-CZ" sz="2400" dirty="0" smtClean="0"/>
              <a:t> stability </a:t>
            </a:r>
            <a:r>
              <a:rPr lang="cs-CZ" sz="2400" dirty="0" err="1" smtClean="0"/>
              <a:t>of</a:t>
            </a:r>
            <a:r>
              <a:rPr lang="cs-CZ" sz="2400" dirty="0" smtClean="0"/>
              <a:t> </a:t>
            </a:r>
            <a:r>
              <a:rPr lang="cs-CZ" sz="2400" dirty="0" err="1" smtClean="0"/>
              <a:t>electoral</a:t>
            </a:r>
            <a:r>
              <a:rPr lang="cs-CZ" sz="2400" dirty="0" smtClean="0"/>
              <a:t> support </a:t>
            </a:r>
            <a:r>
              <a:rPr lang="cs-CZ" sz="2400" dirty="0" err="1" smtClean="0"/>
              <a:t>of</a:t>
            </a:r>
            <a:r>
              <a:rPr lang="cs-CZ" sz="2400" dirty="0" smtClean="0"/>
              <a:t> </a:t>
            </a:r>
            <a:r>
              <a:rPr lang="cs-CZ" sz="2400" dirty="0" err="1" smtClean="0"/>
              <a:t>populist</a:t>
            </a:r>
            <a:r>
              <a:rPr lang="cs-CZ" sz="2400" dirty="0" smtClean="0"/>
              <a:t> </a:t>
            </a:r>
            <a:r>
              <a:rPr lang="cs-CZ" sz="2400" dirty="0" err="1" smtClean="0"/>
              <a:t>movements</a:t>
            </a:r>
            <a:r>
              <a:rPr lang="cs-CZ" sz="2400" dirty="0" smtClean="0"/>
              <a:t> in </a:t>
            </a:r>
            <a:r>
              <a:rPr lang="cs-CZ" sz="2400" dirty="0" err="1" smtClean="0"/>
              <a:t>LatAm</a:t>
            </a:r>
            <a:r>
              <a:rPr lang="cs-CZ" sz="2400" dirty="0" smtClean="0"/>
              <a:t>)</a:t>
            </a:r>
          </a:p>
          <a:p>
            <a:r>
              <a:rPr lang="cs-CZ" sz="2400" dirty="0" smtClean="0"/>
              <a:t>A top-</a:t>
            </a:r>
            <a:r>
              <a:rPr lang="cs-CZ" sz="2400" dirty="0" err="1" smtClean="0"/>
              <a:t>down</a:t>
            </a:r>
            <a:r>
              <a:rPr lang="cs-CZ" sz="2400" dirty="0" smtClean="0"/>
              <a:t> </a:t>
            </a:r>
            <a:r>
              <a:rPr lang="cs-CZ" sz="2400" dirty="0" err="1" smtClean="0"/>
              <a:t>mobilization</a:t>
            </a:r>
            <a:r>
              <a:rPr lang="cs-CZ" sz="2400" dirty="0" smtClean="0"/>
              <a:t> </a:t>
            </a:r>
            <a:r>
              <a:rPr lang="cs-CZ" sz="2400" dirty="0" err="1" smtClean="0"/>
              <a:t>strategy</a:t>
            </a:r>
            <a:endParaRPr lang="cs-CZ" sz="2400" dirty="0" smtClean="0"/>
          </a:p>
          <a:p>
            <a:r>
              <a:rPr lang="cs-CZ" sz="2400" dirty="0" err="1" smtClean="0">
                <a:solidFill>
                  <a:srgbClr val="FF0000"/>
                </a:solidFill>
              </a:rPr>
              <a:t>Drawbacks</a:t>
            </a:r>
            <a:r>
              <a:rPr lang="cs-CZ" sz="2400" dirty="0" smtClean="0">
                <a:solidFill>
                  <a:srgbClr val="FF0000"/>
                </a:solidFill>
              </a:rPr>
              <a:t>?</a:t>
            </a:r>
          </a:p>
          <a:p>
            <a:endParaRPr lang="cs-CZ"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7</a:t>
            </a:fld>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POPULISM AS A COMMUNICATION STYLE</a:t>
            </a:r>
            <a:endParaRPr lang="cs-CZ" sz="3200" dirty="0"/>
          </a:p>
        </p:txBody>
      </p:sp>
      <p:sp>
        <p:nvSpPr>
          <p:cNvPr id="2" name="Zástupný symbol pro obsah 1"/>
          <p:cNvSpPr>
            <a:spLocks noGrp="1"/>
          </p:cNvSpPr>
          <p:nvPr>
            <p:ph idx="1"/>
          </p:nvPr>
        </p:nvSpPr>
        <p:spPr>
          <a:xfrm>
            <a:off x="251520" y="1340768"/>
            <a:ext cx="8263830" cy="5517232"/>
          </a:xfrm>
        </p:spPr>
        <p:txBody>
          <a:bodyPr>
            <a:normAutofit lnSpcReduction="10000"/>
          </a:bodyPr>
          <a:lstStyle/>
          <a:p>
            <a:r>
              <a:rPr lang="cs-CZ" sz="2500" dirty="0" err="1" smtClean="0"/>
              <a:t>Communicative</a:t>
            </a:r>
            <a:r>
              <a:rPr lang="cs-CZ" sz="2500" dirty="0" smtClean="0"/>
              <a:t>, </a:t>
            </a:r>
            <a:r>
              <a:rPr lang="cs-CZ" sz="2500" dirty="0" err="1" smtClean="0"/>
              <a:t>rhetorical</a:t>
            </a:r>
            <a:r>
              <a:rPr lang="cs-CZ" sz="2500" dirty="0" smtClean="0"/>
              <a:t> </a:t>
            </a:r>
            <a:r>
              <a:rPr lang="cs-CZ" sz="2500" dirty="0" err="1" smtClean="0"/>
              <a:t>elements</a:t>
            </a:r>
            <a:r>
              <a:rPr lang="cs-CZ" sz="2500" dirty="0" smtClean="0"/>
              <a:t> – performance vs. </a:t>
            </a:r>
            <a:r>
              <a:rPr lang="cs-CZ" sz="2500" dirty="0" err="1" smtClean="0"/>
              <a:t>content</a:t>
            </a:r>
            <a:endParaRPr lang="cs-CZ" sz="2500" dirty="0" smtClean="0"/>
          </a:p>
          <a:p>
            <a:r>
              <a:rPr lang="en-US" sz="2500" dirty="0" err="1" smtClean="0"/>
              <a:t>Simpli</a:t>
            </a:r>
            <a:r>
              <a:rPr lang="cs-CZ" sz="2500" dirty="0" smtClean="0"/>
              <a:t>s</a:t>
            </a:r>
            <a:r>
              <a:rPr lang="en-US" sz="2500" dirty="0" smtClean="0"/>
              <a:t>tic language, direct communication</a:t>
            </a:r>
            <a:r>
              <a:rPr lang="cs-CZ" sz="2500" dirty="0" smtClean="0"/>
              <a:t>, </a:t>
            </a:r>
            <a:r>
              <a:rPr lang="cs-CZ" sz="2500" dirty="0" err="1" smtClean="0"/>
              <a:t>colourful</a:t>
            </a:r>
            <a:r>
              <a:rPr lang="cs-CZ" sz="2500" dirty="0" smtClean="0"/>
              <a:t> </a:t>
            </a:r>
            <a:r>
              <a:rPr lang="cs-CZ" sz="2500" dirty="0" err="1" smtClean="0"/>
              <a:t>expression</a:t>
            </a:r>
            <a:r>
              <a:rPr lang="cs-CZ" sz="2500" dirty="0" smtClean="0"/>
              <a:t>, </a:t>
            </a:r>
            <a:r>
              <a:rPr lang="cs-CZ" sz="2500" dirty="0" err="1" smtClean="0"/>
              <a:t>swearing</a:t>
            </a:r>
            <a:r>
              <a:rPr lang="cs-CZ" sz="2500" dirty="0" smtClean="0"/>
              <a:t>, slang</a:t>
            </a:r>
            <a:r>
              <a:rPr lang="en-US" sz="2500" dirty="0" smtClean="0"/>
              <a:t> X formal language of the elite</a:t>
            </a:r>
            <a:r>
              <a:rPr lang="cs-CZ" sz="2500" dirty="0" smtClean="0"/>
              <a:t>,</a:t>
            </a:r>
            <a:r>
              <a:rPr lang="en-US" sz="2500" dirty="0" smtClean="0"/>
              <a:t> ‘tabloid style of populism’ (</a:t>
            </a:r>
            <a:r>
              <a:rPr lang="en-US" sz="2500" dirty="0" err="1" smtClean="0"/>
              <a:t>Canovan</a:t>
            </a:r>
            <a:r>
              <a:rPr lang="en-US" sz="2500" dirty="0" smtClean="0"/>
              <a:t>)</a:t>
            </a:r>
            <a:endParaRPr lang="cs-CZ" sz="2500" dirty="0" smtClean="0"/>
          </a:p>
          <a:p>
            <a:r>
              <a:rPr lang="cs-CZ" sz="2500" dirty="0" err="1" smtClean="0"/>
              <a:t>Jagers</a:t>
            </a:r>
            <a:r>
              <a:rPr lang="cs-CZ" sz="2500" dirty="0" smtClean="0"/>
              <a:t> and W</a:t>
            </a:r>
            <a:r>
              <a:rPr lang="en-US" sz="2500" dirty="0" smtClean="0"/>
              <a:t>a</a:t>
            </a:r>
            <a:r>
              <a:rPr lang="cs-CZ" sz="2500" dirty="0" err="1" smtClean="0"/>
              <a:t>lgrave</a:t>
            </a:r>
            <a:r>
              <a:rPr lang="cs-CZ" sz="2500" dirty="0" smtClean="0"/>
              <a:t> (2007) – </a:t>
            </a:r>
            <a:r>
              <a:rPr lang="en-US" sz="2500" dirty="0" smtClean="0"/>
              <a:t>‘a </a:t>
            </a:r>
            <a:r>
              <a:rPr lang="en-US" sz="2500" dirty="0"/>
              <a:t>political communication style of political actors that refers to the </a:t>
            </a:r>
            <a:r>
              <a:rPr lang="en-US" sz="2500" dirty="0" smtClean="0"/>
              <a:t>people’</a:t>
            </a:r>
            <a:r>
              <a:rPr lang="cs-CZ" sz="2500" dirty="0" smtClean="0"/>
              <a:t>, </a:t>
            </a:r>
            <a:r>
              <a:rPr lang="en-US" sz="2500" dirty="0"/>
              <a:t>appeals to and identifies with the people and pretends to speak in </a:t>
            </a:r>
            <a:r>
              <a:rPr lang="en-US" sz="2500" dirty="0" smtClean="0"/>
              <a:t>the </a:t>
            </a:r>
            <a:r>
              <a:rPr lang="en-US" sz="2500" dirty="0"/>
              <a:t>name of the </a:t>
            </a:r>
            <a:r>
              <a:rPr lang="en-US" sz="2500" dirty="0" smtClean="0"/>
              <a:t>people</a:t>
            </a:r>
            <a:r>
              <a:rPr lang="cs-CZ" sz="2500" dirty="0" smtClean="0"/>
              <a:t> – </a:t>
            </a:r>
            <a:r>
              <a:rPr lang="cs-CZ" sz="2500" dirty="0" err="1" smtClean="0"/>
              <a:t>thin</a:t>
            </a:r>
            <a:r>
              <a:rPr lang="cs-CZ" sz="2500" dirty="0" smtClean="0"/>
              <a:t> </a:t>
            </a:r>
            <a:r>
              <a:rPr lang="cs-CZ" sz="2500" dirty="0" err="1" smtClean="0"/>
              <a:t>vs</a:t>
            </a:r>
            <a:r>
              <a:rPr lang="cs-CZ" sz="2500" dirty="0" smtClean="0"/>
              <a:t> </a:t>
            </a:r>
            <a:r>
              <a:rPr lang="cs-CZ" sz="2500" dirty="0" err="1" smtClean="0"/>
              <a:t>thick</a:t>
            </a:r>
            <a:r>
              <a:rPr lang="cs-CZ" sz="2500" dirty="0" smtClean="0"/>
              <a:t> </a:t>
            </a:r>
            <a:r>
              <a:rPr lang="cs-CZ" sz="2500" dirty="0" err="1" smtClean="0"/>
              <a:t>populism</a:t>
            </a:r>
            <a:endParaRPr lang="cs-CZ" sz="2500" dirty="0" smtClean="0"/>
          </a:p>
          <a:p>
            <a:r>
              <a:rPr lang="en-US" sz="2500" dirty="0" smtClean="0"/>
              <a:t>populism </a:t>
            </a:r>
            <a:r>
              <a:rPr lang="en-US" sz="2500" dirty="0"/>
              <a:t>as a tool used by</a:t>
            </a:r>
            <a:r>
              <a:rPr lang="cs-CZ" sz="2500" dirty="0"/>
              <a:t> </a:t>
            </a:r>
            <a:r>
              <a:rPr lang="cs-CZ" sz="2500" dirty="0" err="1"/>
              <a:t>different</a:t>
            </a:r>
            <a:r>
              <a:rPr lang="en-US" sz="2500" dirty="0"/>
              <a:t> political parties, movements, individual </a:t>
            </a:r>
            <a:r>
              <a:rPr lang="en-US" sz="2500" dirty="0" smtClean="0"/>
              <a:t>politicians</a:t>
            </a:r>
            <a:r>
              <a:rPr lang="cs-CZ" sz="2500" dirty="0" smtClean="0"/>
              <a:t> – </a:t>
            </a:r>
            <a:r>
              <a:rPr lang="cs-CZ" sz="2500" dirty="0" err="1" smtClean="0"/>
              <a:t>problematic</a:t>
            </a:r>
            <a:r>
              <a:rPr lang="cs-CZ" sz="2500" dirty="0" smtClean="0"/>
              <a:t> in </a:t>
            </a:r>
            <a:r>
              <a:rPr lang="cs-CZ" sz="2500" dirty="0" err="1" smtClean="0"/>
              <a:t>the</a:t>
            </a:r>
            <a:r>
              <a:rPr lang="cs-CZ" sz="2500" dirty="0" smtClean="0"/>
              <a:t> </a:t>
            </a:r>
            <a:r>
              <a:rPr lang="cs-CZ" sz="2500" dirty="0" err="1" smtClean="0"/>
              <a:t>context</a:t>
            </a:r>
            <a:r>
              <a:rPr lang="cs-CZ" sz="2500" dirty="0" smtClean="0"/>
              <a:t> </a:t>
            </a:r>
            <a:r>
              <a:rPr lang="cs-CZ" sz="2500" dirty="0" err="1" smtClean="0"/>
              <a:t>of</a:t>
            </a:r>
            <a:r>
              <a:rPr lang="cs-CZ" sz="2500" dirty="0" smtClean="0"/>
              <a:t> </a:t>
            </a:r>
            <a:r>
              <a:rPr lang="cs-CZ" sz="2500" dirty="0" err="1" smtClean="0"/>
              <a:t>comparative</a:t>
            </a:r>
            <a:r>
              <a:rPr lang="cs-CZ" sz="2500" dirty="0" smtClean="0"/>
              <a:t> </a:t>
            </a:r>
            <a:r>
              <a:rPr lang="cs-CZ" sz="2500" dirty="0" err="1" smtClean="0"/>
              <a:t>politics</a:t>
            </a:r>
            <a:endParaRPr lang="en-US" sz="2500" dirty="0"/>
          </a:p>
          <a:p>
            <a:r>
              <a:rPr lang="en-US" sz="2500" dirty="0"/>
              <a:t>a way to address the voters, not </a:t>
            </a:r>
            <a:r>
              <a:rPr lang="cs-CZ" sz="2500" dirty="0"/>
              <a:t>(</a:t>
            </a:r>
            <a:r>
              <a:rPr lang="cs-CZ" sz="2500" dirty="0" err="1"/>
              <a:t>necessarily</a:t>
            </a:r>
            <a:r>
              <a:rPr lang="cs-CZ" sz="2500" dirty="0"/>
              <a:t>) </a:t>
            </a:r>
            <a:r>
              <a:rPr lang="en-US" sz="2500" dirty="0"/>
              <a:t>part of the identity of the party </a:t>
            </a:r>
            <a:r>
              <a:rPr lang="cs-CZ" sz="2500" dirty="0" smtClean="0"/>
              <a:t>(</a:t>
            </a:r>
            <a:r>
              <a:rPr lang="cs-CZ" sz="2500" dirty="0" err="1" smtClean="0"/>
              <a:t>Laclau</a:t>
            </a:r>
            <a:r>
              <a:rPr lang="en-US" sz="2500" dirty="0" smtClean="0"/>
              <a:t>`s approach</a:t>
            </a:r>
            <a:r>
              <a:rPr lang="cs-CZ" sz="2500" dirty="0" smtClean="0"/>
              <a:t>)</a:t>
            </a:r>
          </a:p>
          <a:p>
            <a:r>
              <a:rPr lang="cs-CZ" sz="2500" dirty="0" err="1" smtClean="0">
                <a:solidFill>
                  <a:srgbClr val="FF0000"/>
                </a:solidFill>
              </a:rPr>
              <a:t>Drawbacks</a:t>
            </a:r>
            <a:r>
              <a:rPr lang="cs-CZ" sz="2500" dirty="0" smtClean="0">
                <a:solidFill>
                  <a:srgbClr val="FF0000"/>
                </a:solidFill>
              </a:rPr>
              <a:t>?</a:t>
            </a:r>
            <a:endParaRPr lang="cs-CZ" sz="2500" dirty="0">
              <a:solidFill>
                <a:srgbClr val="FF0000"/>
              </a:solidFill>
            </a:endParaRPr>
          </a:p>
          <a:p>
            <a:endParaRPr lang="en-US" sz="2500" i="1" dirty="0"/>
          </a:p>
          <a:p>
            <a:endParaRPr lang="cs-CZ" sz="2600" dirty="0" smtClean="0"/>
          </a:p>
          <a:p>
            <a:endParaRPr lang="cs-CZ" sz="2600" dirty="0"/>
          </a:p>
          <a:p>
            <a:endParaRPr lang="cs-CZ"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sz="3600" dirty="0" smtClean="0"/>
              <a:t>POPULISM AS </a:t>
            </a:r>
            <a:r>
              <a:rPr lang="cs-CZ" sz="3600" dirty="0" smtClean="0"/>
              <a:t>AN </a:t>
            </a:r>
            <a:r>
              <a:rPr lang="en-US" sz="3600" dirty="0" smtClean="0"/>
              <a:t>IDEOLOGY</a:t>
            </a:r>
            <a:endParaRPr lang="cs-CZ" sz="3600" dirty="0"/>
          </a:p>
        </p:txBody>
      </p:sp>
      <p:sp>
        <p:nvSpPr>
          <p:cNvPr id="21506" name="Rectangle 3"/>
          <p:cNvSpPr>
            <a:spLocks noGrp="1" noChangeArrowheads="1"/>
          </p:cNvSpPr>
          <p:nvPr>
            <p:ph idx="1"/>
          </p:nvPr>
        </p:nvSpPr>
        <p:spPr/>
        <p:txBody>
          <a:bodyPr>
            <a:normAutofit/>
          </a:bodyPr>
          <a:lstStyle/>
          <a:p>
            <a:pPr eaLnBrk="1" hangingPunct="1"/>
            <a:r>
              <a:rPr lang="cs-CZ" sz="2400" dirty="0" smtClean="0"/>
              <a:t>I</a:t>
            </a:r>
            <a:r>
              <a:rPr lang="en-US" sz="2400" dirty="0" err="1" smtClean="0"/>
              <a:t>deology</a:t>
            </a:r>
            <a:r>
              <a:rPr lang="en-US" sz="2400" dirty="0" smtClean="0"/>
              <a:t>:</a:t>
            </a:r>
          </a:p>
          <a:p>
            <a:pPr eaLnBrk="1" hangingPunct="1"/>
            <a:endParaRPr lang="cs-CZ" sz="2400" dirty="0" smtClean="0"/>
          </a:p>
          <a:p>
            <a:r>
              <a:rPr lang="en-US" sz="2400" dirty="0" smtClean="0"/>
              <a:t>total, closed and cohesive view of human beings in society / a systematic body of concepts  / </a:t>
            </a:r>
            <a:r>
              <a:rPr lang="cs-CZ" sz="2400" dirty="0"/>
              <a:t>a </a:t>
            </a:r>
            <a:r>
              <a:rPr lang="cs-CZ" sz="2400" dirty="0" err="1"/>
              <a:t>comprehensive</a:t>
            </a:r>
            <a:r>
              <a:rPr lang="cs-CZ" sz="2400" dirty="0"/>
              <a:t> normative </a:t>
            </a:r>
            <a:r>
              <a:rPr lang="cs-CZ" sz="2400" dirty="0" smtClean="0"/>
              <a:t>vision / </a:t>
            </a:r>
            <a:r>
              <a:rPr lang="en-US" sz="2400" dirty="0" smtClean="0"/>
              <a:t>the integrated assertions, theories and aims that constitute a sociopolitical program</a:t>
            </a:r>
          </a:p>
          <a:p>
            <a:pPr eaLnBrk="1" hangingPunct="1"/>
            <a:endParaRPr lang="cs-CZ" sz="2400" dirty="0" smtClean="0"/>
          </a:p>
          <a:p>
            <a:pPr eaLnBrk="1" hangingPunct="1"/>
            <a:r>
              <a:rPr lang="cs-CZ" sz="2400" dirty="0" err="1" smtClean="0"/>
              <a:t>Is</a:t>
            </a:r>
            <a:r>
              <a:rPr lang="cs-CZ" sz="2400" dirty="0" smtClean="0"/>
              <a:t> </a:t>
            </a:r>
            <a:r>
              <a:rPr lang="cs-CZ" sz="2400" dirty="0" err="1" smtClean="0"/>
              <a:t>populism</a:t>
            </a:r>
            <a:r>
              <a:rPr lang="cs-CZ" sz="2400" dirty="0" smtClean="0"/>
              <a:t> </a:t>
            </a:r>
            <a:r>
              <a:rPr lang="cs-CZ" sz="2400" dirty="0" err="1" smtClean="0"/>
              <a:t>an</a:t>
            </a:r>
            <a:r>
              <a:rPr lang="cs-CZ" sz="2400" dirty="0" smtClean="0"/>
              <a:t> ideology?</a:t>
            </a:r>
          </a:p>
          <a:p>
            <a:pPr eaLnBrk="1" hangingPunct="1"/>
            <a:endParaRPr lang="en-US" sz="2400" dirty="0" smtClean="0"/>
          </a:p>
          <a:p>
            <a:pPr eaLnBrk="1" hangingPunct="1"/>
            <a:r>
              <a:rPr lang="en-US" sz="2400" dirty="0" smtClean="0"/>
              <a:t>Populism is usually </a:t>
            </a:r>
            <a:r>
              <a:rPr lang="en-US" sz="2400" b="1" dirty="0" smtClean="0"/>
              <a:t>not</a:t>
            </a:r>
            <a:r>
              <a:rPr lang="en-US" sz="2400" dirty="0" smtClean="0"/>
              <a:t> regarded as a full-blown ideology (such as socialism, liberalism etc.)</a:t>
            </a:r>
            <a:endParaRPr lang="cs-CZ" sz="2400" dirty="0" smtClean="0"/>
          </a:p>
        </p:txBody>
      </p:sp>
      <p:sp>
        <p:nvSpPr>
          <p:cNvPr id="21508"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C46E67-C297-40AD-BF94-7F2B99958208}" type="slidenum">
              <a:rPr lang="cs-CZ" smtClean="0"/>
              <a:pPr/>
              <a:t>9</a:t>
            </a:fld>
            <a:endParaRPr lang="cs-CZ"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2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anim calcmode="lin" valueType="num">
                                      <p:cBhvr additive="base">
                                        <p:cTn id="13" dur="2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anim calcmode="lin" valueType="num">
                                      <p:cBhvr additive="base">
                                        <p:cTn id="19" dur="2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1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6">
                                            <p:txEl>
                                              <p:pRg st="6" end="6"/>
                                            </p:txEl>
                                          </p:spTgt>
                                        </p:tgtEl>
                                        <p:attrNameLst>
                                          <p:attrName>style.visibility</p:attrName>
                                        </p:attrNameLst>
                                      </p:cBhvr>
                                      <p:to>
                                        <p:strVal val="visible"/>
                                      </p:to>
                                    </p:set>
                                    <p:anim calcmode="lin" valueType="num">
                                      <p:cBhvr additive="base">
                                        <p:cTn id="25" dur="2000" fill="hold"/>
                                        <p:tgtEl>
                                          <p:spTgt spid="21506">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150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1978</TotalTime>
  <Words>1561</Words>
  <Application>Microsoft Office PowerPoint</Application>
  <PresentationFormat>Předvádění na obrazovce (4:3)</PresentationFormat>
  <Paragraphs>210</Paragraphs>
  <Slides>23</Slides>
  <Notes>10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Calibri</vt:lpstr>
      <vt:lpstr>Calibri Light</vt:lpstr>
      <vt:lpstr>Lucida Sans Unicode</vt:lpstr>
      <vt:lpstr>Wingdings</vt:lpstr>
      <vt:lpstr>Wingdings 3</vt:lpstr>
      <vt:lpstr>Motiv Office</vt:lpstr>
      <vt:lpstr>Populism: theoretical approaches, definitions</vt:lpstr>
      <vt:lpstr>Prezentace aplikace PowerPoint</vt:lpstr>
      <vt:lpstr>Problems with populism</vt:lpstr>
      <vt:lpstr>Media and public perception of populism</vt:lpstr>
      <vt:lpstr>Three waves of populism (Pauwels 2014)</vt:lpstr>
      <vt:lpstr>Prezentace aplikace PowerPoint</vt:lpstr>
      <vt:lpstr>POPULISM AS A STRATEGY/ORGANIZATION</vt:lpstr>
      <vt:lpstr>POPULISM AS A COMMUNICATION STYLE</vt:lpstr>
      <vt:lpstr>POPULISM AS AN IDEOLOGY</vt:lpstr>
      <vt:lpstr>POPULISM AS A THIN-CENTERED IDEOLOGY</vt:lpstr>
      <vt:lpstr>ANALYTICAL CORE OF POPULISM</vt:lpstr>
      <vt:lpstr>THE ‘PEOPLE’ AS A HOMOGENEOUS GROUP</vt:lpstr>
      <vt:lpstr>DENIGRATION OF THE ELITES…</vt:lpstr>
      <vt:lpstr>The antagonistic relationship between the people and the elite</vt:lpstr>
      <vt:lpstr>THE IDEA OF POPULAR SOVEREIGNTY</vt:lpstr>
      <vt:lpstr>Typology of populism (based on Pauwels 2014; Havlík, Stanley 2015; modified)</vt:lpstr>
      <vt:lpstr>Populism and extremism</vt:lpstr>
      <vt:lpstr>POPULISM AND XENOPHOBIA</vt:lpstr>
      <vt:lpstr>POPULISM AND DEMAGOGY</vt:lpstr>
      <vt:lpstr>POPULISM AND OPPORTUNISM </vt:lpstr>
      <vt:lpstr>other concepts…</vt:lpstr>
      <vt:lpstr>Conclusion</vt:lpstr>
      <vt:lpstr>Thank you for your attention.</vt:lpstr>
    </vt:vector>
  </TitlesOfParts>
  <Company>FSS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Populism: term, definitions, theory</dc:title>
  <dc:creator>52717</dc:creator>
  <cp:lastModifiedBy>Vlastimil Havlík</cp:lastModifiedBy>
  <cp:revision>169</cp:revision>
  <cp:lastPrinted>2012-09-26T16:26:54Z</cp:lastPrinted>
  <dcterms:created xsi:type="dcterms:W3CDTF">2012-09-25T15:07:25Z</dcterms:created>
  <dcterms:modified xsi:type="dcterms:W3CDTF">2016-09-27T11:25:27Z</dcterms:modified>
</cp:coreProperties>
</file>