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86-DDD9-4383-A25E-26B9DA46D512}" type="datetimeFigureOut">
              <a:rPr lang="cs-CZ" smtClean="0"/>
              <a:t>22.11.2016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D2BC-BC23-4315-8EF7-A6EC62FF2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973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86-DDD9-4383-A25E-26B9DA46D512}" type="datetimeFigureOut">
              <a:rPr lang="cs-CZ" smtClean="0"/>
              <a:t>22.11.2016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D2BC-BC23-4315-8EF7-A6EC62FF2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89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86-DDD9-4383-A25E-26B9DA46D512}" type="datetimeFigureOut">
              <a:rPr lang="cs-CZ" smtClean="0"/>
              <a:t>22.11.2016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D2BC-BC23-4315-8EF7-A6EC62FF2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505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86-DDD9-4383-A25E-26B9DA46D512}" type="datetimeFigureOut">
              <a:rPr lang="cs-CZ" smtClean="0"/>
              <a:t>22.11.2016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D2BC-BC23-4315-8EF7-A6EC62FF2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12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86-DDD9-4383-A25E-26B9DA46D512}" type="datetimeFigureOut">
              <a:rPr lang="cs-CZ" smtClean="0"/>
              <a:t>22.11.2016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D2BC-BC23-4315-8EF7-A6EC62FF2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15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86-DDD9-4383-A25E-26B9DA46D512}" type="datetimeFigureOut">
              <a:rPr lang="cs-CZ" smtClean="0"/>
              <a:t>22.11.2016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D2BC-BC23-4315-8EF7-A6EC62FF2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79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86-DDD9-4383-A25E-26B9DA46D512}" type="datetimeFigureOut">
              <a:rPr lang="cs-CZ" smtClean="0"/>
              <a:t>22.11.2016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D2BC-BC23-4315-8EF7-A6EC62FF2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240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86-DDD9-4383-A25E-26B9DA46D512}" type="datetimeFigureOut">
              <a:rPr lang="cs-CZ" smtClean="0"/>
              <a:t>22.11.2016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D2BC-BC23-4315-8EF7-A6EC62FF2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3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86-DDD9-4383-A25E-26B9DA46D512}" type="datetimeFigureOut">
              <a:rPr lang="cs-CZ" smtClean="0"/>
              <a:t>22.11.2016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D2BC-BC23-4315-8EF7-A6EC62FF2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61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86-DDD9-4383-A25E-26B9DA46D512}" type="datetimeFigureOut">
              <a:rPr lang="cs-CZ" smtClean="0"/>
              <a:t>22.11.2016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D2BC-BC23-4315-8EF7-A6EC62FF2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53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86-DDD9-4383-A25E-26B9DA46D512}" type="datetimeFigureOut">
              <a:rPr lang="cs-CZ" smtClean="0"/>
              <a:t>22.11.2016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D2BC-BC23-4315-8EF7-A6EC62FF2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64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78B86-DDD9-4383-A25E-26B9DA46D512}" type="datetimeFigureOut">
              <a:rPr lang="cs-CZ" smtClean="0"/>
              <a:t>22.11.2016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6D2BC-BC23-4315-8EF7-A6EC62FF2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291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Populism</a:t>
            </a:r>
            <a:r>
              <a:rPr lang="cs-CZ" dirty="0" smtClean="0"/>
              <a:t> in Western </a:t>
            </a:r>
            <a:r>
              <a:rPr lang="cs-CZ" dirty="0" err="1" smtClean="0"/>
              <a:t>Europe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500" dirty="0" smtClean="0"/>
              <a:t>Contemporary Issues and Challenges</a:t>
            </a:r>
            <a:endParaRPr lang="cs-CZ" sz="3500" dirty="0"/>
          </a:p>
        </p:txBody>
      </p:sp>
    </p:spTree>
    <p:extLst>
      <p:ext uri="{BB962C8B-B14F-4D97-AF65-F5344CB8AC3E}">
        <p14:creationId xmlns:p14="http://schemas.microsoft.com/office/powerpoint/2010/main" val="198170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populists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are? Ideology.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 err="1" smtClean="0"/>
              <a:t>Why</a:t>
            </a:r>
            <a:r>
              <a:rPr lang="cs-CZ" dirty="0" smtClean="0"/>
              <a:t> do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emerge</a:t>
            </a:r>
            <a:r>
              <a:rPr lang="cs-CZ" dirty="0" smtClean="0"/>
              <a:t>? </a:t>
            </a:r>
            <a:r>
              <a:rPr lang="cs-CZ" dirty="0" err="1" smtClean="0"/>
              <a:t>Reasons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961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are?</a:t>
            </a:r>
            <a:endParaRPr lang="cs-CZ" dirty="0"/>
          </a:p>
        </p:txBody>
      </p:sp>
      <p:pic>
        <p:nvPicPr>
          <p:cNvPr id="4" name="Picture 3" descr="../../../../../twodimplot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1362612"/>
            <a:ext cx="6020031" cy="552393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6629400" y="1473200"/>
            <a:ext cx="5232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 smtClean="0"/>
              <a:t>Striking</a:t>
            </a:r>
            <a:r>
              <a:rPr lang="cs-CZ" sz="2800" dirty="0" smtClean="0"/>
              <a:t> </a:t>
            </a:r>
            <a:r>
              <a:rPr lang="cs-CZ" sz="2800" dirty="0" err="1" smtClean="0"/>
              <a:t>differences</a:t>
            </a:r>
            <a:r>
              <a:rPr lang="cs-CZ" sz="2800" dirty="0" smtClean="0"/>
              <a:t> </a:t>
            </a:r>
            <a:r>
              <a:rPr lang="cs-CZ" sz="2800" dirty="0" err="1" smtClean="0"/>
              <a:t>between</a:t>
            </a:r>
            <a:r>
              <a:rPr lang="cs-CZ" sz="2800" dirty="0" smtClean="0"/>
              <a:t> WE and CEE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 smtClean="0"/>
              <a:t>Two</a:t>
            </a:r>
            <a:r>
              <a:rPr lang="cs-CZ" sz="2800" dirty="0" smtClean="0"/>
              <a:t> </a:t>
            </a:r>
            <a:r>
              <a:rPr lang="cs-CZ" sz="2800" dirty="0" err="1" smtClean="0"/>
              <a:t>groups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populist</a:t>
            </a:r>
            <a:r>
              <a:rPr lang="cs-CZ" sz="2800" dirty="0" smtClean="0"/>
              <a:t> </a:t>
            </a:r>
            <a:r>
              <a:rPr lang="cs-CZ" sz="2800" dirty="0" err="1" smtClean="0"/>
              <a:t>parties</a:t>
            </a: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GAL + </a:t>
            </a:r>
            <a:r>
              <a:rPr lang="cs-CZ" sz="2800" dirty="0" err="1" smtClean="0"/>
              <a:t>econL</a:t>
            </a:r>
            <a:r>
              <a:rPr lang="cs-CZ" sz="2800" dirty="0" smtClean="0"/>
              <a:t> / TAN + </a:t>
            </a:r>
            <a:r>
              <a:rPr lang="cs-CZ" sz="2800" dirty="0" err="1" smtClean="0"/>
              <a:t>econR</a:t>
            </a:r>
            <a:r>
              <a:rPr lang="cs-CZ" sz="2800" dirty="0" smtClean="0"/>
              <a:t> but…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…</a:t>
            </a:r>
            <a:r>
              <a:rPr lang="cs-CZ" sz="2800" dirty="0" err="1" smtClean="0"/>
              <a:t>importance</a:t>
            </a:r>
            <a:r>
              <a:rPr lang="cs-CZ" sz="2800" dirty="0" smtClean="0"/>
              <a:t> </a:t>
            </a:r>
            <a:r>
              <a:rPr lang="cs-CZ" sz="2800" dirty="0" err="1" smtClean="0"/>
              <a:t>changes</a:t>
            </a:r>
            <a:r>
              <a:rPr lang="cs-CZ" sz="2800" dirty="0" smtClean="0"/>
              <a:t> </a:t>
            </a:r>
            <a:r>
              <a:rPr lang="cs-CZ" sz="2800" dirty="0" err="1" smtClean="0"/>
              <a:t>over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time</a:t>
            </a:r>
            <a:r>
              <a:rPr lang="cs-CZ" sz="2800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r>
              <a:rPr lang="cs-CZ" sz="2800" dirty="0" smtClean="0"/>
              <a:t>Source: Havlík, </a:t>
            </a:r>
            <a:r>
              <a:rPr lang="cs-CZ" sz="2800" dirty="0" err="1" smtClean="0"/>
              <a:t>Stanley</a:t>
            </a:r>
            <a:r>
              <a:rPr lang="cs-CZ" sz="2800" dirty="0" smtClean="0"/>
              <a:t> 2015, data: </a:t>
            </a:r>
            <a:r>
              <a:rPr lang="cs-CZ" sz="2800" dirty="0" err="1" smtClean="0"/>
              <a:t>Bakker</a:t>
            </a:r>
            <a:r>
              <a:rPr lang="cs-CZ" sz="2800" dirty="0" smtClean="0"/>
              <a:t> et al. 2015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7" name="Ovál 6"/>
          <p:cNvSpPr/>
          <p:nvPr/>
        </p:nvSpPr>
        <p:spPr>
          <a:xfrm rot="2572734">
            <a:off x="2921634" y="3956102"/>
            <a:ext cx="2446851" cy="1823449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 rot="2572734">
            <a:off x="992639" y="2056586"/>
            <a:ext cx="2570535" cy="1862448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68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winning</a:t>
            </a:r>
            <a:r>
              <a:rPr lang="cs-CZ" dirty="0" smtClean="0"/>
              <a:t> </a:t>
            </a:r>
            <a:r>
              <a:rPr lang="cs-CZ" dirty="0" err="1" smtClean="0"/>
              <a:t>formula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Kitschelt</a:t>
            </a:r>
            <a:r>
              <a:rPr lang="cs-CZ" dirty="0" smtClean="0"/>
              <a:t>, </a:t>
            </a:r>
            <a:r>
              <a:rPr lang="cs-CZ" dirty="0" err="1" smtClean="0"/>
              <a:t>McGann</a:t>
            </a:r>
            <a:r>
              <a:rPr lang="cs-CZ" dirty="0" smtClean="0"/>
              <a:t> (1995) – </a:t>
            </a:r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electoral</a:t>
            </a:r>
            <a:r>
              <a:rPr lang="cs-CZ" dirty="0" smtClean="0"/>
              <a:t> </a:t>
            </a:r>
            <a:r>
              <a:rPr lang="cs-CZ" dirty="0" err="1" smtClean="0"/>
              <a:t>appeals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populist</a:t>
            </a:r>
            <a:r>
              <a:rPr lang="cs-CZ" dirty="0" smtClean="0"/>
              <a:t>) </a:t>
            </a:r>
            <a:r>
              <a:rPr lang="cs-CZ" dirty="0" err="1" smtClean="0"/>
              <a:t>radical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– </a:t>
            </a:r>
            <a:r>
              <a:rPr lang="cs-CZ" dirty="0" err="1" smtClean="0"/>
              <a:t>authoritarianism</a:t>
            </a:r>
            <a:r>
              <a:rPr lang="cs-CZ" dirty="0" smtClean="0"/>
              <a:t> and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neoliberalism</a:t>
            </a:r>
            <a:endParaRPr lang="cs-CZ" dirty="0" smtClean="0"/>
          </a:p>
          <a:p>
            <a:r>
              <a:rPr lang="cs-CZ" dirty="0" err="1" smtClean="0"/>
              <a:t>Changes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PRR </a:t>
            </a:r>
            <a:r>
              <a:rPr lang="cs-CZ" dirty="0" err="1" smtClean="0"/>
              <a:t>since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1990s</a:t>
            </a:r>
          </a:p>
          <a:p>
            <a:r>
              <a:rPr lang="cs-CZ" dirty="0" err="1" smtClean="0"/>
              <a:t>Kitschelt</a:t>
            </a:r>
            <a:r>
              <a:rPr lang="cs-CZ" dirty="0" smtClean="0"/>
              <a:t> (2004), De </a:t>
            </a:r>
            <a:r>
              <a:rPr lang="cs-CZ" dirty="0" err="1" smtClean="0"/>
              <a:t>Lange</a:t>
            </a:r>
            <a:r>
              <a:rPr lang="cs-CZ" dirty="0" smtClean="0"/>
              <a:t> (2007) – a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winning</a:t>
            </a:r>
            <a:r>
              <a:rPr lang="cs-CZ" dirty="0" smtClean="0"/>
              <a:t> </a:t>
            </a:r>
            <a:r>
              <a:rPr lang="cs-CZ" dirty="0" err="1" smtClean="0"/>
              <a:t>formula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observed</a:t>
            </a:r>
            <a:r>
              <a:rPr lang="cs-CZ" dirty="0" smtClean="0"/>
              <a:t> </a:t>
            </a:r>
            <a:r>
              <a:rPr lang="cs-CZ" dirty="0" err="1" smtClean="0"/>
              <a:t>structural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r>
              <a:rPr lang="cs-CZ" dirty="0" smtClean="0"/>
              <a:t> –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opportunity</a:t>
            </a:r>
            <a:r>
              <a:rPr lang="cs-CZ" dirty="0" smtClean="0"/>
              <a:t> </a:t>
            </a:r>
            <a:r>
              <a:rPr lang="cs-CZ" dirty="0" err="1" smtClean="0"/>
              <a:t>structures</a:t>
            </a:r>
            <a:r>
              <a:rPr lang="cs-CZ" dirty="0" smtClean="0"/>
              <a:t> (and </a:t>
            </a:r>
            <a:r>
              <a:rPr lang="cs-CZ" dirty="0" err="1" smtClean="0"/>
              <a:t>constraints</a:t>
            </a:r>
            <a:r>
              <a:rPr lang="cs-CZ" dirty="0" smtClean="0"/>
              <a:t>)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as </a:t>
            </a:r>
            <a:r>
              <a:rPr lang="cs-CZ" dirty="0" err="1" smtClean="0"/>
              <a:t>vote-maximizing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authoritarian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 </a:t>
            </a:r>
            <a:r>
              <a:rPr lang="cs-CZ" dirty="0" err="1" smtClean="0"/>
              <a:t>retained</a:t>
            </a:r>
            <a:r>
              <a:rPr lang="cs-CZ" dirty="0" smtClean="0"/>
              <a:t> but </a:t>
            </a:r>
            <a:r>
              <a:rPr lang="cs-CZ" dirty="0" err="1" smtClean="0"/>
              <a:t>supplemented</a:t>
            </a:r>
            <a:r>
              <a:rPr lang="cs-CZ" dirty="0" smtClean="0"/>
              <a:t> by a more </a:t>
            </a:r>
            <a:r>
              <a:rPr lang="cs-CZ" dirty="0" err="1" smtClean="0"/>
              <a:t>centrist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49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Defenders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‘losers’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5303519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Kriesi</a:t>
            </a:r>
            <a:r>
              <a:rPr lang="en-US" dirty="0" smtClean="0"/>
              <a:t> et al. </a:t>
            </a:r>
            <a:r>
              <a:rPr lang="cs-CZ" dirty="0" smtClean="0"/>
              <a:t>(2006, 2008)</a:t>
            </a:r>
          </a:p>
          <a:p>
            <a:r>
              <a:rPr lang="cs-CZ" dirty="0" smtClean="0"/>
              <a:t>A thesis </a:t>
            </a:r>
            <a:r>
              <a:rPr lang="cs-CZ" dirty="0" err="1" smtClean="0"/>
              <a:t>about</a:t>
            </a:r>
            <a:r>
              <a:rPr lang="cs-CZ" dirty="0" smtClean="0"/>
              <a:t> emergence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conflict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winners</a:t>
            </a:r>
            <a:r>
              <a:rPr lang="cs-CZ" dirty="0" smtClean="0"/>
              <a:t> and </a:t>
            </a:r>
            <a:r>
              <a:rPr lang="cs-CZ" dirty="0" err="1" smtClean="0"/>
              <a:t>losers</a:t>
            </a:r>
            <a:endParaRPr lang="cs-CZ" dirty="0" smtClean="0"/>
          </a:p>
          <a:p>
            <a:r>
              <a:rPr lang="cs-CZ" dirty="0" err="1" smtClean="0"/>
              <a:t>Stemming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globalization</a:t>
            </a:r>
            <a:r>
              <a:rPr lang="cs-CZ" dirty="0" smtClean="0"/>
              <a:t> </a:t>
            </a:r>
            <a:r>
              <a:rPr lang="cs-CZ" dirty="0" err="1" smtClean="0"/>
              <a:t>characterized</a:t>
            </a:r>
            <a:r>
              <a:rPr lang="cs-CZ" dirty="0" smtClean="0"/>
              <a:t> by more </a:t>
            </a:r>
            <a:r>
              <a:rPr lang="cs-CZ" dirty="0" err="1" smtClean="0"/>
              <a:t>intensive</a:t>
            </a:r>
            <a:r>
              <a:rPr lang="cs-CZ" dirty="0" smtClean="0"/>
              <a:t> </a:t>
            </a:r>
            <a:r>
              <a:rPr lang="cs-CZ" i="1" dirty="0" err="1" smtClean="0"/>
              <a:t>economic</a:t>
            </a:r>
            <a:r>
              <a:rPr lang="cs-CZ" dirty="0" smtClean="0"/>
              <a:t>, </a:t>
            </a:r>
            <a:r>
              <a:rPr lang="cs-CZ" i="1" dirty="0" err="1" smtClean="0"/>
              <a:t>cultural</a:t>
            </a:r>
            <a:r>
              <a:rPr lang="cs-CZ" dirty="0" smtClean="0"/>
              <a:t>, and </a:t>
            </a:r>
            <a:r>
              <a:rPr lang="cs-CZ" i="1" dirty="0" err="1" smtClean="0"/>
              <a:t>political</a:t>
            </a:r>
            <a:r>
              <a:rPr lang="cs-CZ" i="1" dirty="0" smtClean="0"/>
              <a:t> </a:t>
            </a:r>
            <a:r>
              <a:rPr lang="cs-CZ" i="1" dirty="0" err="1" smtClean="0"/>
              <a:t>competition</a:t>
            </a:r>
            <a:endParaRPr lang="cs-CZ" dirty="0" smtClean="0"/>
          </a:p>
          <a:p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gain</a:t>
            </a:r>
            <a:r>
              <a:rPr lang="cs-CZ" dirty="0" smtClean="0"/>
              <a:t>, </a:t>
            </a:r>
            <a:r>
              <a:rPr lang="cs-CZ" dirty="0" err="1" smtClean="0"/>
              <a:t>some</a:t>
            </a:r>
            <a:r>
              <a:rPr lang="cs-CZ" dirty="0" smtClean="0"/>
              <a:t> lose</a:t>
            </a:r>
          </a:p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potential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articulation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divide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r>
              <a:rPr lang="cs-CZ" dirty="0" err="1" smtClean="0"/>
              <a:t>Lowering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bounderies</a:t>
            </a:r>
            <a:r>
              <a:rPr lang="cs-CZ" dirty="0" smtClean="0"/>
              <a:t> </a:t>
            </a:r>
            <a:r>
              <a:rPr lang="cs-CZ" dirty="0" err="1" smtClean="0"/>
              <a:t>produces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endParaRPr lang="cs-CZ" dirty="0" smtClean="0"/>
          </a:p>
          <a:p>
            <a:r>
              <a:rPr lang="cs-CZ" dirty="0" smtClean="0"/>
              <a:t>INTEGRATION </a:t>
            </a:r>
            <a:r>
              <a:rPr lang="en-US" dirty="0" smtClean="0"/>
              <a:t>vs </a:t>
            </a:r>
            <a:r>
              <a:rPr lang="cs-CZ" dirty="0" smtClean="0"/>
              <a:t>DEMARCATION </a:t>
            </a:r>
            <a:r>
              <a:rPr lang="en-US" dirty="0" smtClean="0"/>
              <a:t>divide</a:t>
            </a:r>
          </a:p>
          <a:p>
            <a:r>
              <a:rPr lang="en-US" dirty="0" smtClean="0"/>
              <a:t>Intensification of the socio-economic conflict (more protectionist economy vs more open approach) and increased importance of the cultural conflict (defense of traditions, anti-immigration and Eurosceptic attitudes)</a:t>
            </a:r>
          </a:p>
          <a:p>
            <a:r>
              <a:rPr lang="en-US" dirty="0" smtClean="0"/>
              <a:t>Uncertainty as a driver for populist radical right </a:t>
            </a:r>
            <a:r>
              <a:rPr lang="en-US" dirty="0" err="1" smtClean="0"/>
              <a:t>votin</a:t>
            </a:r>
            <a:r>
              <a:rPr lang="cs-CZ" dirty="0" smtClean="0"/>
              <a:t>g </a:t>
            </a:r>
            <a:r>
              <a:rPr lang="en-US" dirty="0" smtClean="0"/>
              <a:t>and to some extent also for populist left-wing voting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80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- summary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Uncertainties caused by globalized world in the age of modernization</a:t>
            </a:r>
          </a:p>
          <a:p>
            <a:r>
              <a:rPr lang="en-US" dirty="0" smtClean="0"/>
              <a:t>Immigration</a:t>
            </a:r>
          </a:p>
          <a:p>
            <a:r>
              <a:rPr lang="en-US" dirty="0" smtClean="0"/>
              <a:t>European integration</a:t>
            </a:r>
          </a:p>
          <a:p>
            <a:r>
              <a:rPr lang="en-US" dirty="0" smtClean="0"/>
              <a:t>Protectionist economy</a:t>
            </a:r>
          </a:p>
          <a:p>
            <a:r>
              <a:rPr lang="en-US" dirty="0" smtClean="0"/>
              <a:t>Welfare state</a:t>
            </a:r>
          </a:p>
          <a:p>
            <a:r>
              <a:rPr lang="en-US" dirty="0" smtClean="0"/>
              <a:t>Law and order</a:t>
            </a:r>
          </a:p>
          <a:p>
            <a:r>
              <a:rPr lang="en-US" dirty="0" smtClean="0"/>
              <a:t>Identity-related issues (Christianity, nationality, culture)</a:t>
            </a:r>
          </a:p>
          <a:p>
            <a:r>
              <a:rPr lang="en-US" dirty="0" smtClean="0"/>
              <a:t>Traditions – national integrity </a:t>
            </a:r>
          </a:p>
          <a:p>
            <a:r>
              <a:rPr lang="en-US" dirty="0" smtClean="0"/>
              <a:t>Pro-Russian stances</a:t>
            </a:r>
          </a:p>
          <a:p>
            <a:r>
              <a:rPr lang="en-US" dirty="0" smtClean="0"/>
              <a:t>A need for a strong leader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675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529205"/>
            <a:ext cx="10515600" cy="1325563"/>
          </a:xfrm>
        </p:spPr>
        <p:txBody>
          <a:bodyPr/>
          <a:lstStyle/>
          <a:p>
            <a:r>
              <a:rPr lang="en-US" dirty="0" smtClean="0"/>
              <a:t>Thank you for your attention.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79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326</Words>
  <Application>Microsoft Office PowerPoint</Application>
  <PresentationFormat>Širokoúhlá obrazovka</PresentationFormat>
  <Paragraphs>45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Populism in Western Europe</vt:lpstr>
      <vt:lpstr>Questions</vt:lpstr>
      <vt:lpstr>What kind of populist they are?</vt:lpstr>
      <vt:lpstr>A new winning formula?</vt:lpstr>
      <vt:lpstr>Defenders of the ‘losers’</vt:lpstr>
      <vt:lpstr>Issues - summary</vt:lpstr>
      <vt:lpstr>Thank you for your attention.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Populism in Western Europe</dc:title>
  <dc:creator>Vlastimil Havlík</dc:creator>
  <cp:lastModifiedBy>Vlastimil Havlík</cp:lastModifiedBy>
  <cp:revision>12</cp:revision>
  <dcterms:created xsi:type="dcterms:W3CDTF">2016-11-21T12:42:56Z</dcterms:created>
  <dcterms:modified xsi:type="dcterms:W3CDTF">2016-11-22T12:10:12Z</dcterms:modified>
</cp:coreProperties>
</file>