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256" r:id="rId2"/>
    <p:sldId id="306" r:id="rId3"/>
    <p:sldId id="307" r:id="rId4"/>
    <p:sldId id="308" r:id="rId5"/>
    <p:sldId id="309" r:id="rId6"/>
    <p:sldId id="310" r:id="rId7"/>
    <p:sldId id="328" r:id="rId8"/>
    <p:sldId id="329" r:id="rId9"/>
    <p:sldId id="311" r:id="rId10"/>
    <p:sldId id="312" r:id="rId11"/>
    <p:sldId id="313" r:id="rId12"/>
    <p:sldId id="314" r:id="rId13"/>
    <p:sldId id="323" r:id="rId14"/>
    <p:sldId id="324" r:id="rId15"/>
    <p:sldId id="325" r:id="rId16"/>
    <p:sldId id="330" r:id="rId17"/>
    <p:sldId id="326" r:id="rId18"/>
    <p:sldId id="331" r:id="rId19"/>
    <p:sldId id="315" r:id="rId20"/>
    <p:sldId id="319" r:id="rId21"/>
    <p:sldId id="317" r:id="rId22"/>
    <p:sldId id="318" r:id="rId23"/>
    <p:sldId id="320" r:id="rId24"/>
    <p:sldId id="322" r:id="rId25"/>
    <p:sldId id="321" r:id="rId26"/>
    <p:sldId id="303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3B5F489-D91C-4157-8A01-7185913357B9}">
          <p14:sldIdLst>
            <p14:sldId id="256"/>
            <p14:sldId id="306"/>
            <p14:sldId id="307"/>
            <p14:sldId id="308"/>
            <p14:sldId id="309"/>
            <p14:sldId id="310"/>
            <p14:sldId id="328"/>
            <p14:sldId id="329"/>
            <p14:sldId id="311"/>
            <p14:sldId id="312"/>
            <p14:sldId id="313"/>
            <p14:sldId id="314"/>
            <p14:sldId id="323"/>
            <p14:sldId id="324"/>
            <p14:sldId id="325"/>
            <p14:sldId id="330"/>
            <p14:sldId id="326"/>
            <p14:sldId id="331"/>
            <p14:sldId id="315"/>
            <p14:sldId id="319"/>
            <p14:sldId id="317"/>
            <p14:sldId id="318"/>
            <p14:sldId id="320"/>
            <p14:sldId id="322"/>
            <p14:sldId id="321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oglio%20di%20lavoro%20in%20STAFF%20MEETING%20deck%202015%20LOY%20-%20PA.ppt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List_aplikace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195121951219547E-2"/>
          <c:y val="7.899807321772645E-2"/>
          <c:w val="0.78405508183035166"/>
          <c:h val="0.80346820809248498"/>
        </c:manualLayout>
      </c:layout>
      <c:lineChart>
        <c:grouping val="standard"/>
        <c:varyColors val="0"/>
        <c:ser>
          <c:idx val="0"/>
          <c:order val="0"/>
          <c:tx>
            <c:strRef>
              <c:f>'[Foglio di lavoro in STAFF MEETING deck 2015 LOY - PA.pptx]Sheet1'!$B$1</c:f>
              <c:strCache>
                <c:ptCount val="1"/>
                <c:pt idx="0">
                  <c:v>Italy</c:v>
                </c:pt>
              </c:strCache>
            </c:strRef>
          </c:tx>
          <c:spPr>
            <a:ln w="38100">
              <a:solidFill>
                <a:srgbClr val="666699"/>
              </a:solidFill>
              <a:prstDash val="solid"/>
            </a:ln>
          </c:spPr>
          <c:marker>
            <c:symbol val="circle"/>
            <c:size val="4"/>
            <c:spPr>
              <a:solidFill>
                <a:srgbClr val="669999"/>
              </a:solidFill>
              <a:ln>
                <a:solidFill>
                  <a:srgbClr val="008080"/>
                </a:solidFill>
                <a:prstDash val="solid"/>
              </a:ln>
            </c:spPr>
          </c:marker>
          <c:dPt>
            <c:idx val="12"/>
            <c:bubble3D val="0"/>
            <c:spPr>
              <a:ln w="38100">
                <a:solidFill>
                  <a:srgbClr val="666699"/>
                </a:solidFill>
                <a:prstDash val="solid"/>
              </a:ln>
            </c:spPr>
          </c:dPt>
          <c:dPt>
            <c:idx val="13"/>
            <c:bubble3D val="0"/>
            <c:spPr>
              <a:ln w="38100">
                <a:solidFill>
                  <a:srgbClr val="666699"/>
                </a:solidFill>
                <a:prstDash val="solid"/>
              </a:ln>
            </c:spPr>
          </c:dPt>
          <c:dPt>
            <c:idx val="14"/>
            <c:bubble3D val="0"/>
            <c:spPr>
              <a:ln w="38100">
                <a:solidFill>
                  <a:srgbClr val="666699"/>
                </a:solidFill>
                <a:prstDash val="solid"/>
              </a:ln>
            </c:spPr>
          </c:dPt>
          <c:dPt>
            <c:idx val="15"/>
            <c:bubble3D val="0"/>
            <c:spPr>
              <a:ln w="38100">
                <a:solidFill>
                  <a:srgbClr val="666699"/>
                </a:solidFill>
                <a:prstDash val="solid"/>
              </a:ln>
            </c:spPr>
          </c:dPt>
          <c:dPt>
            <c:idx val="16"/>
            <c:bubble3D val="0"/>
            <c:spPr>
              <a:ln w="38100">
                <a:solidFill>
                  <a:srgbClr val="666699"/>
                </a:solidFill>
                <a:prstDash val="lgDash"/>
              </a:ln>
            </c:spPr>
          </c:dPt>
          <c:cat>
            <c:numRef>
              <c:f>'[Foglio di lavoro in STAFF MEETING deck 2015 LOY - PA.pptx]Sheet1'!$A$2:$A$9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'[Foglio di lavoro in STAFF MEETING deck 2015 LOY - PA.pptx]Sheet1'!$B$2:$B$9</c:f>
              <c:numCache>
                <c:formatCode>0</c:formatCode>
                <c:ptCount val="8"/>
                <c:pt idx="0" formatCode="General">
                  <c:v>100</c:v>
                </c:pt>
                <c:pt idx="1">
                  <c:v>100.95238095238084</c:v>
                </c:pt>
                <c:pt idx="2">
                  <c:v>100</c:v>
                </c:pt>
                <c:pt idx="3">
                  <c:v>99.047619047619136</c:v>
                </c:pt>
                <c:pt idx="4">
                  <c:v>98.095238095238074</c:v>
                </c:pt>
                <c:pt idx="5">
                  <c:v>96.190476190476076</c:v>
                </c:pt>
                <c:pt idx="6">
                  <c:v>94.285714285714263</c:v>
                </c:pt>
                <c:pt idx="7">
                  <c:v>92.38095238095238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'[Foglio di lavoro in STAFF MEETING deck 2015 LOY - PA.pptx]Sheet1'!$C$1</c:f>
              <c:strCache>
                <c:ptCount val="1"/>
                <c:pt idx="0">
                  <c:v>Germany</c:v>
                </c:pt>
              </c:strCache>
            </c:strRef>
          </c:tx>
          <c:spPr>
            <a:ln w="25400">
              <a:solidFill>
                <a:srgbClr val="993366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AA4643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numRef>
              <c:f>'[Foglio di lavoro in STAFF MEETING deck 2015 LOY - PA.pptx]Sheet1'!$A$2:$A$9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'[Foglio di lavoro in STAFF MEETING deck 2015 LOY - PA.pptx]Sheet1'!$C$2:$C$9</c:f>
              <c:numCache>
                <c:formatCode>0</c:formatCode>
                <c:ptCount val="8"/>
                <c:pt idx="0" formatCode="General">
                  <c:v>100</c:v>
                </c:pt>
                <c:pt idx="1">
                  <c:v>100</c:v>
                </c:pt>
                <c:pt idx="2">
                  <c:v>99.137931034482648</c:v>
                </c:pt>
                <c:pt idx="3">
                  <c:v>102.58620689655162</c:v>
                </c:pt>
                <c:pt idx="4">
                  <c:v>105.17241379310336</c:v>
                </c:pt>
                <c:pt idx="5">
                  <c:v>106.03448275862065</c:v>
                </c:pt>
                <c:pt idx="6">
                  <c:v>105.17241379310336</c:v>
                </c:pt>
                <c:pt idx="7">
                  <c:v>106.89655172413802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'[Foglio di lavoro in STAFF MEETING deck 2015 LOY - PA.pptx]Sheet1'!$D$1</c:f>
              <c:strCache>
                <c:ptCount val="1"/>
                <c:pt idx="0">
                  <c:v>France</c:v>
                </c:pt>
              </c:strCache>
            </c:strRef>
          </c:tx>
          <c:spPr>
            <a:ln w="25400">
              <a:solidFill>
                <a:srgbClr val="808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89A54E"/>
              </a:solidFill>
              <a:ln>
                <a:solidFill>
                  <a:srgbClr val="808000"/>
                </a:solidFill>
                <a:prstDash val="solid"/>
              </a:ln>
            </c:spPr>
          </c:marker>
          <c:cat>
            <c:numRef>
              <c:f>'[Foglio di lavoro in STAFF MEETING deck 2015 LOY - PA.pptx]Sheet1'!$A$2:$A$9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'[Foglio di lavoro in STAFF MEETING deck 2015 LOY - PA.pptx]Sheet1'!$D$2:$D$9</c:f>
              <c:numCache>
                <c:formatCode>0</c:formatCode>
                <c:ptCount val="8"/>
                <c:pt idx="0" formatCode="General">
                  <c:v>100</c:v>
                </c:pt>
                <c:pt idx="1">
                  <c:v>99.065420560747697</c:v>
                </c:pt>
                <c:pt idx="2">
                  <c:v>100.93457943925235</c:v>
                </c:pt>
                <c:pt idx="3">
                  <c:v>100.93457943925235</c:v>
                </c:pt>
                <c:pt idx="4">
                  <c:v>100.93457943925235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'[Foglio di lavoro in STAFF MEETING deck 2015 LOY - PA.pptx]Sheet1'!$E$1</c:f>
              <c:strCache>
                <c:ptCount val="1"/>
                <c:pt idx="0">
                  <c:v>United Kingdom</c:v>
                </c:pt>
              </c:strCache>
            </c:strRef>
          </c:tx>
          <c:spPr>
            <a:ln w="25400">
              <a:solidFill>
                <a:srgbClr val="666699"/>
              </a:solidFill>
              <a:prstDash val="solid"/>
            </a:ln>
          </c:spPr>
          <c:marker>
            <c:symbol val="x"/>
            <c:size val="4"/>
            <c:spPr>
              <a:solidFill>
                <a:srgbClr val="604A7B"/>
              </a:solidFill>
              <a:ln>
                <a:solidFill>
                  <a:srgbClr val="666699"/>
                </a:solidFill>
                <a:prstDash val="solid"/>
              </a:ln>
            </c:spPr>
          </c:marker>
          <c:cat>
            <c:numRef>
              <c:f>'[Foglio di lavoro in STAFF MEETING deck 2015 LOY - PA.pptx]Sheet1'!$A$2:$A$9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'[Foglio di lavoro in STAFF MEETING deck 2015 LOY - PA.pptx]Sheet1'!$E$2:$E$9</c:f>
              <c:numCache>
                <c:formatCode>0</c:formatCode>
                <c:ptCount val="8"/>
                <c:pt idx="0" formatCode="General">
                  <c:v>100</c:v>
                </c:pt>
                <c:pt idx="1">
                  <c:v>96.610169491525426</c:v>
                </c:pt>
                <c:pt idx="2">
                  <c:v>94.915254237288124</c:v>
                </c:pt>
                <c:pt idx="3">
                  <c:v>91.525423728813564</c:v>
                </c:pt>
                <c:pt idx="4">
                  <c:v>89.830508474576249</c:v>
                </c:pt>
                <c:pt idx="5">
                  <c:v>90.677966101694807</c:v>
                </c:pt>
                <c:pt idx="6">
                  <c:v>92.372881355932108</c:v>
                </c:pt>
                <c:pt idx="7">
                  <c:v>91.525423728813564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'[Foglio di lavoro in STAFF MEETING deck 2015 LOY - PA.pptx]Sheet1'!$F$1</c:f>
              <c:strCache>
                <c:ptCount val="1"/>
                <c:pt idx="0">
                  <c:v>Spain</c:v>
                </c:pt>
              </c:strCache>
            </c:strRef>
          </c:tx>
          <c:spPr>
            <a:ln w="25400">
              <a:solidFill>
                <a:srgbClr val="FFFF00"/>
              </a:solidFill>
              <a:prstDash val="solid"/>
            </a:ln>
          </c:spPr>
          <c:marker>
            <c:symbol val="star"/>
            <c:size val="4"/>
            <c:spPr>
              <a:solidFill>
                <a:srgbClr val="FFFF66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numRef>
              <c:f>'[Foglio di lavoro in STAFF MEETING deck 2015 LOY - PA.pptx]Sheet1'!$A$2:$A$9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'[Foglio di lavoro in STAFF MEETING deck 2015 LOY - PA.pptx]Sheet1'!$F$2:$F$9</c:f>
              <c:numCache>
                <c:formatCode>0</c:formatCode>
                <c:ptCount val="8"/>
                <c:pt idx="0" formatCode="General">
                  <c:v>100</c:v>
                </c:pt>
                <c:pt idx="1">
                  <c:v>99.029126213592193</c:v>
                </c:pt>
                <c:pt idx="2">
                  <c:v>98.058252427184414</c:v>
                </c:pt>
                <c:pt idx="3">
                  <c:v>95.145631067961148</c:v>
                </c:pt>
                <c:pt idx="4">
                  <c:v>92.233009708737896</c:v>
                </c:pt>
                <c:pt idx="5">
                  <c:v>91.262135922330103</c:v>
                </c:pt>
                <c:pt idx="6">
                  <c:v>91.262135922330103</c:v>
                </c:pt>
                <c:pt idx="7">
                  <c:v>90.291262135922324</c:v>
                </c:pt>
              </c:numCache>
            </c:numRef>
          </c:val>
          <c:smooth val="1"/>
        </c:ser>
        <c:ser>
          <c:idx val="5"/>
          <c:order val="5"/>
          <c:tx>
            <c:strRef>
              <c:f>'[Foglio di lavoro in STAFF MEETING deck 2015 LOY - PA.pptx]Sheet1'!$G$1</c:f>
              <c:strCache>
                <c:ptCount val="1"/>
                <c:pt idx="0">
                  <c:v>Czech Republic</c:v>
                </c:pt>
              </c:strCache>
            </c:strRef>
          </c:tx>
          <c:spPr>
            <a:ln w="25400">
              <a:solidFill>
                <a:srgbClr val="FF99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DB843D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cat>
            <c:numRef>
              <c:f>'[Foglio di lavoro in STAFF MEETING deck 2015 LOY - PA.pptx]Sheet1'!$A$2:$A$9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'[Foglio di lavoro in STAFF MEETING deck 2015 LOY - PA.pptx]Sheet1'!$G$2:$G$9</c:f>
              <c:numCache>
                <c:formatCode>0</c:formatCode>
                <c:ptCount val="8"/>
                <c:pt idx="0" formatCode="General">
                  <c:v>100</c:v>
                </c:pt>
                <c:pt idx="1">
                  <c:v>97.61904761904762</c:v>
                </c:pt>
                <c:pt idx="2">
                  <c:v>98.80952380952381</c:v>
                </c:pt>
                <c:pt idx="3">
                  <c:v>96.428571428571388</c:v>
                </c:pt>
                <c:pt idx="4">
                  <c:v>98.80952380952381</c:v>
                </c:pt>
                <c:pt idx="5">
                  <c:v>97.61904761904762</c:v>
                </c:pt>
                <c:pt idx="6">
                  <c:v>97.61904761904762</c:v>
                </c:pt>
                <c:pt idx="7">
                  <c:v>100</c:v>
                </c:pt>
              </c:numCache>
            </c:numRef>
          </c:val>
          <c:smooth val="1"/>
        </c:ser>
        <c:ser>
          <c:idx val="6"/>
          <c:order val="6"/>
          <c:tx>
            <c:strRef>
              <c:f>'[Foglio di lavoro in STAFF MEETING deck 2015 LOY - PA.pptx]Sheet1'!$H$1</c:f>
              <c:strCache>
                <c:ptCount val="1"/>
                <c:pt idx="0">
                  <c:v>Greece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plus"/>
            <c:size val="4"/>
            <c:spPr>
              <a:solidFill>
                <a:srgbClr val="C00000"/>
              </a:solidFill>
              <a:ln>
                <a:solidFill>
                  <a:srgbClr val="99CCFF"/>
                </a:solidFill>
                <a:prstDash val="solid"/>
              </a:ln>
            </c:spPr>
          </c:marker>
          <c:cat>
            <c:numRef>
              <c:f>'[Foglio di lavoro in STAFF MEETING deck 2015 LOY - PA.pptx]Sheet1'!$A$2:$A$9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'[Foglio di lavoro in STAFF MEETING deck 2015 LOY - PA.pptx]Sheet1'!$H$2:$H$9</c:f>
              <c:numCache>
                <c:formatCode>0</c:formatCode>
                <c:ptCount val="8"/>
                <c:pt idx="0" formatCode="General">
                  <c:v>100</c:v>
                </c:pt>
                <c:pt idx="1">
                  <c:v>102.19780219780218</c:v>
                </c:pt>
                <c:pt idx="2">
                  <c:v>103.2967032967033</c:v>
                </c:pt>
                <c:pt idx="3">
                  <c:v>95.604395604395606</c:v>
                </c:pt>
                <c:pt idx="4">
                  <c:v>84.615384615384556</c:v>
                </c:pt>
                <c:pt idx="5">
                  <c:v>81.3186813186812</c:v>
                </c:pt>
                <c:pt idx="6">
                  <c:v>80.219780219780162</c:v>
                </c:pt>
                <c:pt idx="7">
                  <c:v>79.120879120879025</c:v>
                </c:pt>
              </c:numCache>
            </c:numRef>
          </c:val>
          <c:smooth val="1"/>
        </c:ser>
        <c:ser>
          <c:idx val="7"/>
          <c:order val="7"/>
          <c:tx>
            <c:strRef>
              <c:f>'[Foglio di lavoro in STAFF MEETING deck 2015 LOY - PA.pptx]Sheet1'!$I$1</c:f>
              <c:strCache>
                <c:ptCount val="1"/>
                <c:pt idx="0">
                  <c:v>Hungary</c:v>
                </c:pt>
              </c:strCache>
            </c:strRef>
          </c:tx>
          <c:spPr>
            <a:ln w="25400">
              <a:solidFill>
                <a:srgbClr val="339966"/>
              </a:solidFill>
              <a:prstDash val="solid"/>
            </a:ln>
          </c:spPr>
          <c:marker>
            <c:spPr>
              <a:solidFill>
                <a:srgbClr val="00B050"/>
              </a:solidFill>
              <a:ln>
                <a:solidFill>
                  <a:srgbClr val="FFCC99"/>
                </a:solidFill>
                <a:prstDash val="solid"/>
              </a:ln>
            </c:spPr>
          </c:marker>
          <c:cat>
            <c:numRef>
              <c:f>'[Foglio di lavoro in STAFF MEETING deck 2015 LOY - PA.pptx]Sheet1'!$A$2:$A$9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'[Foglio di lavoro in STAFF MEETING deck 2015 LOY - PA.pptx]Sheet1'!$I$2:$I$9</c:f>
            </c:numRef>
          </c:val>
          <c:smooth val="1"/>
        </c:ser>
        <c:ser>
          <c:idx val="8"/>
          <c:order val="8"/>
          <c:tx>
            <c:strRef>
              <c:f>'[Foglio di lavoro in STAFF MEETING deck 2015 LOY - PA.pptx]Sheet1'!$J$1</c:f>
              <c:strCache>
                <c:ptCount val="1"/>
                <c:pt idx="0">
                  <c:v>Poland</c:v>
                </c:pt>
              </c:strCache>
            </c:strRef>
          </c:tx>
          <c:spPr>
            <a:ln w="25400">
              <a:solidFill>
                <a:srgbClr val="00CCFF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00B0F0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numRef>
              <c:f>'[Foglio di lavoro in STAFF MEETING deck 2015 LOY - PA.pptx]Sheet1'!$A$2:$A$9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'[Foglio di lavoro in STAFF MEETING deck 2015 LOY - PA.pptx]Sheet1'!$J$2:$J$9</c:f>
              <c:numCache>
                <c:formatCode>0</c:formatCode>
                <c:ptCount val="8"/>
                <c:pt idx="0" formatCode="General">
                  <c:v>100</c:v>
                </c:pt>
                <c:pt idx="1">
                  <c:v>103.7735849056604</c:v>
                </c:pt>
                <c:pt idx="2">
                  <c:v>111.32075471698101</c:v>
                </c:pt>
                <c:pt idx="3">
                  <c:v>116.98113207547171</c:v>
                </c:pt>
                <c:pt idx="4">
                  <c:v>120.75471698113218</c:v>
                </c:pt>
                <c:pt idx="5">
                  <c:v>124.52830188679233</c:v>
                </c:pt>
                <c:pt idx="6">
                  <c:v>126.4150943396226</c:v>
                </c:pt>
                <c:pt idx="7">
                  <c:v>128.30188679245279</c:v>
                </c:pt>
              </c:numCache>
            </c:numRef>
          </c:val>
          <c:smooth val="1"/>
        </c:ser>
        <c:ser>
          <c:idx val="9"/>
          <c:order val="9"/>
          <c:tx>
            <c:strRef>
              <c:f>'[Foglio di lavoro in STAFF MEETING deck 2015 LOY - PA.pptx]Sheet1'!$K$1</c:f>
              <c:strCache>
                <c:ptCount val="1"/>
                <c:pt idx="0">
                  <c:v>Romania</c:v>
                </c:pt>
              </c:strCache>
            </c:strRef>
          </c:tx>
          <c:spPr>
            <a:ln w="25400">
              <a:solidFill>
                <a:srgbClr val="0066CC"/>
              </a:solidFill>
              <a:prstDash val="solid"/>
            </a:ln>
          </c:spPr>
          <c:marker>
            <c:spPr>
              <a:solidFill>
                <a:srgbClr val="558ED5"/>
              </a:solidFill>
              <a:ln>
                <a:solidFill>
                  <a:srgbClr val="CC99FF"/>
                </a:solidFill>
                <a:prstDash val="solid"/>
              </a:ln>
            </c:spPr>
          </c:marker>
          <c:cat>
            <c:numRef>
              <c:f>'[Foglio di lavoro in STAFF MEETING deck 2015 LOY - PA.pptx]Sheet1'!$A$2:$A$9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'[Foglio di lavoro in STAFF MEETING deck 2015 LOY - PA.pptx]Sheet1'!$K$2:$K$9</c:f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338736"/>
        <c:axId val="149823072"/>
      </c:lineChart>
      <c:catAx>
        <c:axId val="11133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969696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Georgia"/>
                <a:ea typeface="Calibri"/>
                <a:cs typeface="Georgia"/>
              </a:defRPr>
            </a:pPr>
            <a:endParaRPr lang="cs-CZ"/>
          </a:p>
        </c:txPr>
        <c:crossAx val="1498230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9823072"/>
        <c:scaling>
          <c:orientation val="minMax"/>
          <c:max val="130"/>
          <c:min val="7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113387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5588235294117632"/>
          <c:y val="8.8832487309644728E-2"/>
          <c:w val="0.13529411764705901"/>
          <c:h val="0.82487309644670048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>
              <a:solidFill>
                <a:srgbClr val="000000"/>
              </a:solidFill>
              <a:latin typeface="Georgia"/>
              <a:cs typeface="Georgia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2155" b="1" i="0" u="none" strike="noStrike" baseline="0">
          <a:solidFill>
            <a:srgbClr val="000000"/>
          </a:solidFill>
          <a:latin typeface="Arial Black"/>
          <a:ea typeface="Arial Black"/>
          <a:cs typeface="Arial Black"/>
        </a:defRPr>
      </a:pPr>
      <a:endParaRPr lang="cs-CZ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651221703335732E-2"/>
          <c:y val="2.4133939766329816E-2"/>
          <c:w val="0.93478382670124771"/>
          <c:h val="0.90798353128262665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pPr>
              <a:solidFill>
                <a:srgbClr val="000000"/>
              </a:solidFill>
              <a:ln>
                <a:solidFill>
                  <a:srgbClr val="000000"/>
                </a:solidFill>
              </a:ln>
            </c:spPr>
          </c:marker>
          <c:dLbls>
            <c:dLbl>
              <c:idx val="9"/>
              <c:layout>
                <c:manualLayout>
                  <c:x val="-3.19267288221185E-2"/>
                  <c:y val="-1.8975943688012701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2.7072661856561214E-3"/>
                  <c:y val="-1.7848376240419312E-2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rgbClr val="000000"/>
                      </a:solidFill>
                      <a:latin typeface="Georgia" panose="02040502050405020303" pitchFamily="18" charset="0"/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0"/>
                  <c:y val="3.2807579203217814E-2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rgbClr val="000000"/>
                      </a:solidFill>
                      <a:latin typeface="Georgia" panose="02040502050405020303" pitchFamily="18" charset="0"/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rgbClr val="000000"/>
                    </a:solidFill>
                    <a:latin typeface="Georgia" panose="02040502050405020303" pitchFamily="18" charset="0"/>
                  </a:defRPr>
                </a:pPr>
                <a:endParaRPr lang="cs-CZ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Foglio1!$A$2:$A$18</c:f>
              <c:numCache>
                <c:formatCode>General</c:formatCode>
                <c:ptCount val="17"/>
                <c:pt idx="0">
                  <c:v>1948</c:v>
                </c:pt>
                <c:pt idx="1">
                  <c:v>1953</c:v>
                </c:pt>
                <c:pt idx="2">
                  <c:v>1958</c:v>
                </c:pt>
                <c:pt idx="3">
                  <c:v>1963</c:v>
                </c:pt>
                <c:pt idx="4">
                  <c:v>1968</c:v>
                </c:pt>
                <c:pt idx="5">
                  <c:v>1972</c:v>
                </c:pt>
                <c:pt idx="6">
                  <c:v>1976</c:v>
                </c:pt>
                <c:pt idx="7">
                  <c:v>1979</c:v>
                </c:pt>
                <c:pt idx="8">
                  <c:v>1983</c:v>
                </c:pt>
                <c:pt idx="9">
                  <c:v>1987</c:v>
                </c:pt>
                <c:pt idx="10">
                  <c:v>1992</c:v>
                </c:pt>
                <c:pt idx="11">
                  <c:v>1994</c:v>
                </c:pt>
                <c:pt idx="12">
                  <c:v>1996</c:v>
                </c:pt>
                <c:pt idx="13">
                  <c:v>2001</c:v>
                </c:pt>
                <c:pt idx="14">
                  <c:v>2006</c:v>
                </c:pt>
                <c:pt idx="15">
                  <c:v>2008</c:v>
                </c:pt>
                <c:pt idx="16">
                  <c:v>2013</c:v>
                </c:pt>
              </c:numCache>
            </c:numRef>
          </c:cat>
          <c:val>
            <c:numRef>
              <c:f>Foglio1!$B$2:$B$18</c:f>
              <c:numCache>
                <c:formatCode>0.00%</c:formatCode>
                <c:ptCount val="17"/>
                <c:pt idx="0">
                  <c:v>0.92230000000000001</c:v>
                </c:pt>
                <c:pt idx="1">
                  <c:v>0.93840000000000001</c:v>
                </c:pt>
                <c:pt idx="2">
                  <c:v>0.93830000000000002</c:v>
                </c:pt>
                <c:pt idx="3">
                  <c:v>0.92889999999999995</c:v>
                </c:pt>
                <c:pt idx="4">
                  <c:v>0.92789999999999995</c:v>
                </c:pt>
                <c:pt idx="5">
                  <c:v>0.93189999999999995</c:v>
                </c:pt>
                <c:pt idx="6">
                  <c:v>0.93389999999999995</c:v>
                </c:pt>
                <c:pt idx="7">
                  <c:v>0.90620000000000001</c:v>
                </c:pt>
                <c:pt idx="8">
                  <c:v>0.88009999999999999</c:v>
                </c:pt>
                <c:pt idx="9">
                  <c:v>0.88829999999999998</c:v>
                </c:pt>
                <c:pt idx="10">
                  <c:v>0.87350000000000005</c:v>
                </c:pt>
                <c:pt idx="11">
                  <c:v>0.86310000000000031</c:v>
                </c:pt>
                <c:pt idx="12">
                  <c:v>0.82880000000000031</c:v>
                </c:pt>
                <c:pt idx="13">
                  <c:v>0.8138000000000003</c:v>
                </c:pt>
                <c:pt idx="14">
                  <c:v>0.83620000000000005</c:v>
                </c:pt>
                <c:pt idx="15">
                  <c:v>0.80510000000000004</c:v>
                </c:pt>
                <c:pt idx="16">
                  <c:v>0.75200000000000033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897488"/>
        <c:axId val="208296128"/>
      </c:lineChart>
      <c:catAx>
        <c:axId val="207897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rgbClr val="000000"/>
                </a:solidFill>
                <a:latin typeface="Georgia" panose="02040502050405020303" pitchFamily="18" charset="0"/>
              </a:defRPr>
            </a:pPr>
            <a:endParaRPr lang="cs-CZ"/>
          </a:p>
        </c:txPr>
        <c:crossAx val="208296128"/>
        <c:crosses val="autoZero"/>
        <c:auto val="1"/>
        <c:lblAlgn val="ctr"/>
        <c:lblOffset val="100"/>
        <c:noMultiLvlLbl val="0"/>
      </c:catAx>
      <c:valAx>
        <c:axId val="208296128"/>
        <c:scaling>
          <c:orientation val="minMax"/>
          <c:min val="0.70000000000000029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0000"/>
                </a:solidFill>
                <a:latin typeface="Georgia" panose="02040502050405020303" pitchFamily="18" charset="0"/>
              </a:defRPr>
            </a:pPr>
            <a:endParaRPr lang="cs-CZ"/>
          </a:p>
        </c:txPr>
        <c:crossAx val="207897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945554166691788E-2"/>
          <c:y val="0.141680650756315"/>
          <c:w val="0.96605444583330802"/>
          <c:h val="0.6534296346835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0000"/>
                    </a:solidFill>
                    <a:latin typeface="Georgia" panose="02040502050405020303" pitchFamily="18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Foglio1!$A$2:$A$7</c:f>
              <c:strCache>
                <c:ptCount val="6"/>
                <c:pt idx="0">
                  <c:v>UK  </c:v>
                </c:pt>
                <c:pt idx="1">
                  <c:v> UE 28</c:v>
                </c:pt>
                <c:pt idx="2">
                  <c:v>France</c:v>
                </c:pt>
                <c:pt idx="3">
                  <c:v>Spain</c:v>
                </c:pt>
                <c:pt idx="4">
                  <c:v>Germany</c:v>
                </c:pt>
                <c:pt idx="5">
                  <c:v>Italy</c:v>
                </c:pt>
              </c:strCache>
            </c:strRef>
          </c:cat>
          <c:val>
            <c:numRef>
              <c:f>Foglio1!$B$2:$B$7</c:f>
              <c:numCache>
                <c:formatCode>0%</c:formatCode>
                <c:ptCount val="6"/>
                <c:pt idx="0">
                  <c:v>0.35000000000000003</c:v>
                </c:pt>
                <c:pt idx="1">
                  <c:v>0.43000000000000005</c:v>
                </c:pt>
                <c:pt idx="2">
                  <c:v>0.41000000000000003</c:v>
                </c:pt>
                <c:pt idx="3">
                  <c:v>0.45</c:v>
                </c:pt>
                <c:pt idx="4">
                  <c:v>0.43000000000000005</c:v>
                </c:pt>
                <c:pt idx="5">
                  <c:v>0.65000000000000013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it-IT" sz="1100" b="1" i="0" u="none" strike="noStrike" kern="1200" baseline="0">
                    <a:solidFill>
                      <a:srgbClr val="000000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Foglio1!$A$2:$A$7</c:f>
              <c:strCache>
                <c:ptCount val="6"/>
                <c:pt idx="0">
                  <c:v>UK  </c:v>
                </c:pt>
                <c:pt idx="1">
                  <c:v> UE 28</c:v>
                </c:pt>
                <c:pt idx="2">
                  <c:v>France</c:v>
                </c:pt>
                <c:pt idx="3">
                  <c:v>Spain</c:v>
                </c:pt>
                <c:pt idx="4">
                  <c:v>Germany</c:v>
                </c:pt>
                <c:pt idx="5">
                  <c:v>Italy</c:v>
                </c:pt>
              </c:strCache>
            </c:strRef>
          </c:cat>
          <c:val>
            <c:numRef>
              <c:f>Foglio1!$C$2:$C$7</c:f>
              <c:numCache>
                <c:formatCode>0%</c:formatCode>
                <c:ptCount val="6"/>
                <c:pt idx="0">
                  <c:v>0.36000000000000004</c:v>
                </c:pt>
                <c:pt idx="1">
                  <c:v>0.43000000000000005</c:v>
                </c:pt>
                <c:pt idx="2">
                  <c:v>0.44</c:v>
                </c:pt>
                <c:pt idx="3">
                  <c:v>0.46</c:v>
                </c:pt>
                <c:pt idx="4">
                  <c:v>0.48000000000000004</c:v>
                </c:pt>
                <c:pt idx="5">
                  <c:v>0.59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5"/>
        <c:axId val="208296912"/>
        <c:axId val="208297304"/>
      </c:barChart>
      <c:catAx>
        <c:axId val="208296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0000"/>
                </a:solidFill>
                <a:latin typeface="Georgia" panose="02040502050405020303" pitchFamily="18" charset="0"/>
              </a:defRPr>
            </a:pPr>
            <a:endParaRPr lang="cs-CZ"/>
          </a:p>
        </c:txPr>
        <c:crossAx val="208297304"/>
        <c:crosses val="autoZero"/>
        <c:auto val="1"/>
        <c:lblAlgn val="ctr"/>
        <c:lblOffset val="100"/>
        <c:noMultiLvlLbl val="0"/>
      </c:catAx>
      <c:valAx>
        <c:axId val="208297304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one"/>
        <c:crossAx val="208296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2.21475099317373E-3"/>
          <c:w val="5.499842183969339E-2"/>
          <c:h val="0.26968409853410702"/>
        </c:manualLayout>
      </c:layout>
      <c:overlay val="0"/>
      <c:txPr>
        <a:bodyPr/>
        <a:lstStyle/>
        <a:p>
          <a:pPr>
            <a:defRPr sz="1000">
              <a:solidFill>
                <a:srgbClr val="000000"/>
              </a:solidFill>
              <a:latin typeface="Georgia" panose="02040502050405020303" pitchFamily="18" charset="0"/>
            </a:defRPr>
          </a:pPr>
          <a:endParaRPr lang="cs-CZ"/>
        </a:p>
      </c:txPr>
    </c:legend>
    <c:plotVisOnly val="1"/>
    <c:dispBlanksAs val="gap"/>
    <c:showDLblsOverMax val="0"/>
  </c:chart>
  <c:spPr>
    <a:ln w="12700"/>
  </c:spPr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81233089632159E-2"/>
          <c:y val="2.9375114476769923E-2"/>
          <c:w val="0.93089537189307736"/>
          <c:h val="0.882572719398796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6.1944749958826525E-3"/>
                  <c:y val="-3.34863318490138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74441839421641E-2"/>
                  <c:y val="3.32479949675262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6407862331117924E-2"/>
                  <c:y val="-3.58697006638902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5889701525594725E-2"/>
                  <c:y val="3.32479949675262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8894890327172802E-2"/>
                  <c:y val="3.32479949675262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15699768860754E-3"/>
                  <c:y val="3.32479949675260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6.9228310108981894E-2"/>
                  <c:y val="-2.9077099541492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Georgia" panose="02040502050405020303" pitchFamily="18" charset="0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Foglio1!$A$2:$A$18</c:f>
              <c:strCache>
                <c:ptCount val="17"/>
                <c:pt idx="0">
                  <c:v>1948</c:v>
                </c:pt>
                <c:pt idx="1">
                  <c:v>1953</c:v>
                </c:pt>
                <c:pt idx="2">
                  <c:v>1958</c:v>
                </c:pt>
                <c:pt idx="3">
                  <c:v>1963</c:v>
                </c:pt>
                <c:pt idx="4">
                  <c:v>1968</c:v>
                </c:pt>
                <c:pt idx="5">
                  <c:v>1972</c:v>
                </c:pt>
                <c:pt idx="6">
                  <c:v>1976</c:v>
                </c:pt>
                <c:pt idx="7">
                  <c:v>1979</c:v>
                </c:pt>
                <c:pt idx="8">
                  <c:v>1983</c:v>
                </c:pt>
                <c:pt idx="9">
                  <c:v>1987</c:v>
                </c:pt>
                <c:pt idx="10">
                  <c:v>1992</c:v>
                </c:pt>
                <c:pt idx="11">
                  <c:v>1994</c:v>
                </c:pt>
                <c:pt idx="12">
                  <c:v>1996</c:v>
                </c:pt>
                <c:pt idx="13">
                  <c:v>2001</c:v>
                </c:pt>
                <c:pt idx="14">
                  <c:v>2006</c:v>
                </c:pt>
                <c:pt idx="15">
                  <c:v>2008</c:v>
                </c:pt>
                <c:pt idx="16">
                  <c:v>2013</c:v>
                </c:pt>
              </c:strCache>
            </c:strRef>
          </c:cat>
          <c:val>
            <c:numRef>
              <c:f>Foglio1!$B$2:$B$18</c:f>
              <c:numCache>
                <c:formatCode>General</c:formatCode>
                <c:ptCount val="17"/>
                <c:pt idx="0">
                  <c:v>23</c:v>
                </c:pt>
                <c:pt idx="1">
                  <c:v>14.1</c:v>
                </c:pt>
                <c:pt idx="2">
                  <c:v>5.2</c:v>
                </c:pt>
                <c:pt idx="3">
                  <c:v>8.5</c:v>
                </c:pt>
                <c:pt idx="4">
                  <c:v>7.8</c:v>
                </c:pt>
                <c:pt idx="5">
                  <c:v>5.3</c:v>
                </c:pt>
                <c:pt idx="6">
                  <c:v>9.1</c:v>
                </c:pt>
                <c:pt idx="7">
                  <c:v>5.3</c:v>
                </c:pt>
                <c:pt idx="8">
                  <c:v>8.3000000000000007</c:v>
                </c:pt>
                <c:pt idx="9">
                  <c:v>9.1</c:v>
                </c:pt>
                <c:pt idx="10">
                  <c:v>19</c:v>
                </c:pt>
                <c:pt idx="11">
                  <c:v>36.700000000000003</c:v>
                </c:pt>
                <c:pt idx="12">
                  <c:v>13</c:v>
                </c:pt>
                <c:pt idx="13">
                  <c:v>22.4</c:v>
                </c:pt>
                <c:pt idx="14">
                  <c:v>9.5</c:v>
                </c:pt>
                <c:pt idx="15">
                  <c:v>9.7000000000000011</c:v>
                </c:pt>
                <c:pt idx="16">
                  <c:v>39.1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031152"/>
        <c:axId val="109785112"/>
      </c:lineChart>
      <c:dateAx>
        <c:axId val="2090311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 rot="0" vert="horz"/>
          <a:lstStyle/>
          <a:p>
            <a:pPr>
              <a:defRPr sz="1200">
                <a:latin typeface="Georgia" panose="02040502050405020303" pitchFamily="18" charset="0"/>
              </a:defRPr>
            </a:pPr>
            <a:endParaRPr lang="cs-CZ"/>
          </a:p>
        </c:txPr>
        <c:crossAx val="109785112"/>
        <c:crosses val="autoZero"/>
        <c:auto val="0"/>
        <c:lblOffset val="100"/>
        <c:baseTimeUnit val="days"/>
      </c:dateAx>
      <c:valAx>
        <c:axId val="1097851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Georgia" panose="02040502050405020303" pitchFamily="18" charset="0"/>
              </a:defRPr>
            </a:pPr>
            <a:endParaRPr lang="cs-CZ"/>
          </a:p>
        </c:txPr>
        <c:crossAx val="209031152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rgbClr val="000000"/>
          </a:solidFill>
        </a:defRPr>
      </a:pPr>
      <a:endParaRPr lang="cs-CZ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278404582030576E-2"/>
          <c:y val="2.7293684540101601E-2"/>
          <c:w val="0.94872159541796897"/>
          <c:h val="0.882672488049667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Foglio1!$A$2:$A$11</c:f>
              <c:strCache>
                <c:ptCount val="10"/>
                <c:pt idx="0">
                  <c:v>Greece 2012</c:v>
                </c:pt>
                <c:pt idx="1">
                  <c:v>Spaign 1982</c:v>
                </c:pt>
                <c:pt idx="2">
                  <c:v>Italy 2013</c:v>
                </c:pt>
                <c:pt idx="3">
                  <c:v>Italy 1994 </c:v>
                </c:pt>
                <c:pt idx="4">
                  <c:v>Netherlands 2002</c:v>
                </c:pt>
                <c:pt idx="5">
                  <c:v> Ireland  2011</c:v>
                </c:pt>
                <c:pt idx="6">
                  <c:v>France 1958</c:v>
                </c:pt>
                <c:pt idx="7">
                  <c:v>France 2012 </c:v>
                </c:pt>
                <c:pt idx="8">
                  <c:v>Greece 1981</c:v>
                </c:pt>
                <c:pt idx="9">
                  <c:v>Portugal 1987</c:v>
                </c:pt>
              </c:strCache>
            </c:strRef>
          </c:cat>
          <c:val>
            <c:numRef>
              <c:f>Foglio1!$B$2:$B$11</c:f>
              <c:numCache>
                <c:formatCode>General</c:formatCode>
                <c:ptCount val="10"/>
                <c:pt idx="0">
                  <c:v>48.7</c:v>
                </c:pt>
                <c:pt idx="1">
                  <c:v>40.5</c:v>
                </c:pt>
                <c:pt idx="2">
                  <c:v>39.1</c:v>
                </c:pt>
                <c:pt idx="3">
                  <c:v>36.700000000000003</c:v>
                </c:pt>
                <c:pt idx="4">
                  <c:v>30</c:v>
                </c:pt>
                <c:pt idx="5">
                  <c:v>29.6</c:v>
                </c:pt>
                <c:pt idx="6">
                  <c:v>26.7</c:v>
                </c:pt>
                <c:pt idx="7">
                  <c:v>23.9</c:v>
                </c:pt>
                <c:pt idx="8">
                  <c:v>23.3</c:v>
                </c:pt>
                <c:pt idx="9">
                  <c:v>23.2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667336"/>
        <c:axId val="150015288"/>
      </c:barChart>
      <c:catAx>
        <c:axId val="208667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150015288"/>
        <c:crosses val="autoZero"/>
        <c:auto val="1"/>
        <c:lblAlgn val="ctr"/>
        <c:lblOffset val="100"/>
        <c:noMultiLvlLbl val="0"/>
      </c:catAx>
      <c:valAx>
        <c:axId val="1500152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08667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solidFill>
            <a:srgbClr val="000000"/>
          </a:solidFill>
          <a:latin typeface="Georgia" panose="02040502050405020303" pitchFamily="18" charset="0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164578224417559E-3"/>
          <c:y val="6.4912543308495246E-2"/>
          <c:w val="0.99192337627834304"/>
          <c:h val="0.84933608852639697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optimists</c:v>
                </c:pt>
              </c:strCache>
            </c:strRef>
          </c:tx>
          <c:spPr>
            <a:ln w="28575">
              <a:solidFill>
                <a:srgbClr val="006600"/>
              </a:solidFill>
            </a:ln>
          </c:spPr>
          <c:marker>
            <c:spPr>
              <a:solidFill>
                <a:srgbClr val="006600"/>
              </a:solidFill>
              <a:ln w="28575">
                <a:solidFill>
                  <a:srgbClr val="006600"/>
                </a:solidFill>
              </a:ln>
            </c:spPr>
          </c:marker>
          <c:dLbls>
            <c:dLbl>
              <c:idx val="0"/>
              <c:layout>
                <c:manualLayout>
                  <c:x val="-1.0264497274597001E-2"/>
                  <c:y val="3.48884677256534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5391131035602335E-2"/>
                  <c:y val="-1.96027822824876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9525704021546898E-2"/>
                  <c:y val="-4.6898067642289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6857487789116123E-2"/>
                  <c:y val="1.01738926554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1929422979380598E-2"/>
                  <c:y val="-2.64887360543952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5126633761005298E-2"/>
                  <c:y val="-3.88956839452140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6600"/>
                    </a:solidFill>
                  </a:defRPr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Foglio1!$A$2:$A$16</c:f>
              <c:strCache>
                <c:ptCount val="15"/>
                <c:pt idx="0">
                  <c:v>first half year 2015</c:v>
                </c:pt>
                <c:pt idx="1">
                  <c:v>second half year 2014</c:v>
                </c:pt>
                <c:pt idx="2">
                  <c:v>first half year 2014</c:v>
                </c:pt>
                <c:pt idx="3">
                  <c:v>second half year 2013</c:v>
                </c:pt>
                <c:pt idx="4">
                  <c:v>first half year 2013</c:v>
                </c:pt>
                <c:pt idx="5">
                  <c:v>second half year 2012</c:v>
                </c:pt>
                <c:pt idx="6">
                  <c:v>first half year  2012</c:v>
                </c:pt>
                <c:pt idx="7">
                  <c:v>second half year 2011</c:v>
                </c:pt>
                <c:pt idx="8">
                  <c:v>first half year  2011</c:v>
                </c:pt>
                <c:pt idx="9">
                  <c:v>second half year 2010</c:v>
                </c:pt>
                <c:pt idx="10">
                  <c:v>first half year  2010</c:v>
                </c:pt>
                <c:pt idx="11">
                  <c:v>second half year 2009</c:v>
                </c:pt>
                <c:pt idx="12">
                  <c:v>first half year  2009</c:v>
                </c:pt>
                <c:pt idx="13">
                  <c:v>second half year 08</c:v>
                </c:pt>
                <c:pt idx="14">
                  <c:v>first half year  08</c:v>
                </c:pt>
              </c:strCache>
            </c:strRef>
          </c:cat>
          <c:val>
            <c:numRef>
              <c:f>Foglio1!$B$2:$B$16</c:f>
              <c:numCache>
                <c:formatCode>0%</c:formatCode>
                <c:ptCount val="15"/>
                <c:pt idx="0">
                  <c:v>0.23</c:v>
                </c:pt>
                <c:pt idx="1">
                  <c:v>0.21</c:v>
                </c:pt>
                <c:pt idx="2">
                  <c:v>0.24</c:v>
                </c:pt>
                <c:pt idx="3">
                  <c:v>0.21</c:v>
                </c:pt>
                <c:pt idx="4">
                  <c:v>0.21</c:v>
                </c:pt>
                <c:pt idx="5">
                  <c:v>0.22</c:v>
                </c:pt>
                <c:pt idx="6">
                  <c:v>0.17</c:v>
                </c:pt>
                <c:pt idx="7">
                  <c:v>0.17</c:v>
                </c:pt>
                <c:pt idx="8">
                  <c:v>0.23</c:v>
                </c:pt>
                <c:pt idx="9">
                  <c:v>0.25</c:v>
                </c:pt>
                <c:pt idx="10">
                  <c:v>0.26</c:v>
                </c:pt>
                <c:pt idx="11">
                  <c:v>0.28999999999999998</c:v>
                </c:pt>
                <c:pt idx="12">
                  <c:v>0.27</c:v>
                </c:pt>
                <c:pt idx="13">
                  <c:v>0.25</c:v>
                </c:pt>
                <c:pt idx="14">
                  <c:v>0.31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pessimists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square"/>
            <c:size val="6"/>
            <c:spPr>
              <a:solidFill>
                <a:srgbClr val="FF0000"/>
              </a:solidFill>
              <a:ln w="28575"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1.1593879075122507E-2"/>
                  <c:y val="4.45162592889288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9525704021546898E-2"/>
                  <c:y val="2.87014712490962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2458417528574599E-2"/>
                  <c:y val="2.64889314394013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9261206746949899E-2"/>
                  <c:y val="3.94542896778101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7061671616679123E-2"/>
                  <c:y val="1.7804067915828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Foglio1!$A$2:$A$16</c:f>
              <c:strCache>
                <c:ptCount val="15"/>
                <c:pt idx="0">
                  <c:v>first half year 2015</c:v>
                </c:pt>
                <c:pt idx="1">
                  <c:v>second half year 2014</c:v>
                </c:pt>
                <c:pt idx="2">
                  <c:v>first half year 2014</c:v>
                </c:pt>
                <c:pt idx="3">
                  <c:v>second half year 2013</c:v>
                </c:pt>
                <c:pt idx="4">
                  <c:v>first half year 2013</c:v>
                </c:pt>
                <c:pt idx="5">
                  <c:v>second half year 2012</c:v>
                </c:pt>
                <c:pt idx="6">
                  <c:v>first half year  2012</c:v>
                </c:pt>
                <c:pt idx="7">
                  <c:v>second half year 2011</c:v>
                </c:pt>
                <c:pt idx="8">
                  <c:v>first half year  2011</c:v>
                </c:pt>
                <c:pt idx="9">
                  <c:v>second half year 2010</c:v>
                </c:pt>
                <c:pt idx="10">
                  <c:v>first half year  2010</c:v>
                </c:pt>
                <c:pt idx="11">
                  <c:v>second half year 2009</c:v>
                </c:pt>
                <c:pt idx="12">
                  <c:v>first half year  2009</c:v>
                </c:pt>
                <c:pt idx="13">
                  <c:v>second half year 08</c:v>
                </c:pt>
                <c:pt idx="14">
                  <c:v>first half year  08</c:v>
                </c:pt>
              </c:strCache>
            </c:strRef>
          </c:cat>
          <c:val>
            <c:numRef>
              <c:f>Foglio1!$C$2:$C$16</c:f>
              <c:numCache>
                <c:formatCode>0%</c:formatCode>
                <c:ptCount val="15"/>
                <c:pt idx="0">
                  <c:v>0.28000000000000003</c:v>
                </c:pt>
                <c:pt idx="1">
                  <c:v>0.31</c:v>
                </c:pt>
                <c:pt idx="2">
                  <c:v>0.23</c:v>
                </c:pt>
                <c:pt idx="3">
                  <c:v>0.25</c:v>
                </c:pt>
                <c:pt idx="4">
                  <c:v>0.27</c:v>
                </c:pt>
                <c:pt idx="5">
                  <c:v>0.32</c:v>
                </c:pt>
                <c:pt idx="6">
                  <c:v>0.37</c:v>
                </c:pt>
                <c:pt idx="7">
                  <c:v>0.35</c:v>
                </c:pt>
                <c:pt idx="8">
                  <c:v>0.21</c:v>
                </c:pt>
                <c:pt idx="9">
                  <c:v>0.24</c:v>
                </c:pt>
                <c:pt idx="10">
                  <c:v>0.2</c:v>
                </c:pt>
                <c:pt idx="11">
                  <c:v>0.2</c:v>
                </c:pt>
                <c:pt idx="12">
                  <c:v>0.23</c:v>
                </c:pt>
                <c:pt idx="13">
                  <c:v>0.31</c:v>
                </c:pt>
                <c:pt idx="14">
                  <c:v>0.2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871792"/>
        <c:axId val="83963544"/>
      </c:lineChart>
      <c:catAx>
        <c:axId val="146871792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700" b="1">
                <a:solidFill>
                  <a:srgbClr val="000000"/>
                </a:solidFill>
                <a:latin typeface="Georgia" panose="02040502050405020303" pitchFamily="18" charset="0"/>
              </a:defRPr>
            </a:pPr>
            <a:endParaRPr lang="cs-CZ"/>
          </a:p>
        </c:txPr>
        <c:crossAx val="83963544"/>
        <c:crosses val="autoZero"/>
        <c:auto val="1"/>
        <c:lblAlgn val="ctr"/>
        <c:lblOffset val="100"/>
        <c:noMultiLvlLbl val="0"/>
      </c:catAx>
      <c:valAx>
        <c:axId val="83963544"/>
        <c:scaling>
          <c:orientation val="minMax"/>
          <c:min val="0.15000000000000008"/>
        </c:scaling>
        <c:delete val="1"/>
        <c:axPos val="r"/>
        <c:numFmt formatCode="0%" sourceLinked="1"/>
        <c:majorTickMark val="out"/>
        <c:minorTickMark val="none"/>
        <c:tickLblPos val="none"/>
        <c:crossAx val="14687179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 b="1">
                <a:solidFill>
                  <a:srgbClr val="006600"/>
                </a:solidFill>
                <a:latin typeface="Georgia" panose="02040502050405020303" pitchFamily="18" charset="0"/>
              </a:defRPr>
            </a:pPr>
            <a:endParaRPr lang="cs-CZ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rgbClr val="FF0000"/>
                </a:solidFill>
                <a:latin typeface="Georgia" panose="02040502050405020303" pitchFamily="18" charset="0"/>
              </a:defRPr>
            </a:pPr>
            <a:endParaRPr lang="cs-CZ"/>
          </a:p>
        </c:txPr>
      </c:legendEntry>
      <c:layout>
        <c:manualLayout>
          <c:xMode val="edge"/>
          <c:yMode val="edge"/>
          <c:x val="5.01760724985253E-2"/>
          <c:y val="1.28149335358352E-2"/>
          <c:w val="0.9481715628164723"/>
          <c:h val="9.0925021996517169E-2"/>
        </c:manualLayout>
      </c:layout>
      <c:overlay val="0"/>
      <c:txPr>
        <a:bodyPr/>
        <a:lstStyle/>
        <a:p>
          <a:pPr>
            <a:defRPr sz="1200">
              <a:solidFill>
                <a:srgbClr val="FF0000"/>
              </a:solidFill>
              <a:latin typeface="Georgia" panose="02040502050405020303" pitchFamily="18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7342844500322"/>
          <c:y val="2.3804828893888887E-2"/>
          <c:w val="0.78863526669491635"/>
          <c:h val="0.94762937643344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scene3d>
              <a:camera prst="orthographicFront"/>
              <a:lightRig rig="twoPt" dir="t"/>
            </a:scene3d>
            <a:sp3d prstMaterial="plastic">
              <a:bevelT w="12700"/>
              <a:bevelB w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it-IT" sz="1200" b="0" i="0" u="none" strike="noStrike" kern="1200" baseline="0">
                    <a:solidFill>
                      <a:srgbClr val="000000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Foglio1!$A$2:$A$25</c:f>
              <c:strCache>
                <c:ptCount val="24"/>
                <c:pt idx="0">
                  <c:v>Saudi Arabia</c:v>
                </c:pt>
                <c:pt idx="1">
                  <c:v>India</c:v>
                </c:pt>
                <c:pt idx="2">
                  <c:v>Germany</c:v>
                </c:pt>
                <c:pt idx="3">
                  <c:v>China</c:v>
                </c:pt>
                <c:pt idx="4">
                  <c:v>Sweden</c:v>
                </c:pt>
                <c:pt idx="5">
                  <c:v>Canada</c:v>
                </c:pt>
                <c:pt idx="6">
                  <c:v>Australia</c:v>
                </c:pt>
                <c:pt idx="7">
                  <c:v>Israel</c:v>
                </c:pt>
                <c:pt idx="8">
                  <c:v>Great Britain</c:v>
                </c:pt>
                <c:pt idx="9">
                  <c:v>United States</c:v>
                </c:pt>
                <c:pt idx="10">
                  <c:v>Belgium</c:v>
                </c:pt>
                <c:pt idx="11">
                  <c:v>Russia</c:v>
                </c:pt>
                <c:pt idx="12">
                  <c:v>Turkey</c:v>
                </c:pt>
                <c:pt idx="13">
                  <c:v>Poland</c:v>
                </c:pt>
                <c:pt idx="14">
                  <c:v>Japan</c:v>
                </c:pt>
                <c:pt idx="15">
                  <c:v>Argentina</c:v>
                </c:pt>
                <c:pt idx="16">
                  <c:v>Mexico</c:v>
                </c:pt>
                <c:pt idx="17">
                  <c:v>South Africa</c:v>
                </c:pt>
                <c:pt idx="18">
                  <c:v>Hungary</c:v>
                </c:pt>
                <c:pt idx="19">
                  <c:v>Spain</c:v>
                </c:pt>
                <c:pt idx="20">
                  <c:v>South Korea</c:v>
                </c:pt>
                <c:pt idx="21">
                  <c:v>France</c:v>
                </c:pt>
                <c:pt idx="22">
                  <c:v>ITALY</c:v>
                </c:pt>
                <c:pt idx="23">
                  <c:v>Brazil</c:v>
                </c:pt>
              </c:strCache>
            </c:strRef>
          </c:cat>
          <c:val>
            <c:numRef>
              <c:f>Foglio1!$B$2:$B$25</c:f>
              <c:numCache>
                <c:formatCode>0%</c:formatCode>
                <c:ptCount val="24"/>
                <c:pt idx="0">
                  <c:v>0.90500000000000003</c:v>
                </c:pt>
                <c:pt idx="1">
                  <c:v>0.80600000000000005</c:v>
                </c:pt>
                <c:pt idx="2">
                  <c:v>0.77600000000000013</c:v>
                </c:pt>
                <c:pt idx="3">
                  <c:v>0.72200000000000009</c:v>
                </c:pt>
                <c:pt idx="4">
                  <c:v>0.67500000000000016</c:v>
                </c:pt>
                <c:pt idx="5">
                  <c:v>0.56600000000000017</c:v>
                </c:pt>
                <c:pt idx="6">
                  <c:v>0.56300000000000017</c:v>
                </c:pt>
                <c:pt idx="7">
                  <c:v>0.50800000000000001</c:v>
                </c:pt>
                <c:pt idx="8">
                  <c:v>0.5</c:v>
                </c:pt>
                <c:pt idx="9">
                  <c:v>0.45600000000000002</c:v>
                </c:pt>
                <c:pt idx="10">
                  <c:v>0.44400000000000006</c:v>
                </c:pt>
                <c:pt idx="11">
                  <c:v>0.37800000000000006</c:v>
                </c:pt>
                <c:pt idx="12">
                  <c:v>0.37200000000000005</c:v>
                </c:pt>
                <c:pt idx="13">
                  <c:v>0.32200000000000006</c:v>
                </c:pt>
                <c:pt idx="14">
                  <c:v>0.31900000000000006</c:v>
                </c:pt>
                <c:pt idx="15">
                  <c:v>0.26700000000000002</c:v>
                </c:pt>
                <c:pt idx="16">
                  <c:v>0.25100000000000006</c:v>
                </c:pt>
                <c:pt idx="17">
                  <c:v>0.192</c:v>
                </c:pt>
                <c:pt idx="18">
                  <c:v>0.17900000000000002</c:v>
                </c:pt>
                <c:pt idx="19">
                  <c:v>0.17</c:v>
                </c:pt>
                <c:pt idx="20">
                  <c:v>0.14400000000000004</c:v>
                </c:pt>
                <c:pt idx="21">
                  <c:v>0.112</c:v>
                </c:pt>
                <c:pt idx="22">
                  <c:v>0.10900000000000001</c:v>
                </c:pt>
                <c:pt idx="23">
                  <c:v>0.10800000000000003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40"/>
        <c:axId val="83675536"/>
        <c:axId val="83638840"/>
      </c:barChart>
      <c:catAx>
        <c:axId val="836755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it-IT" sz="1200" b="0" i="0" u="none" strike="noStrike" kern="1200" baseline="0">
                <a:solidFill>
                  <a:srgbClr val="000000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83638840"/>
        <c:crosses val="autoZero"/>
        <c:auto val="1"/>
        <c:lblAlgn val="ctr"/>
        <c:lblOffset val="100"/>
        <c:noMultiLvlLbl val="0"/>
      </c:catAx>
      <c:valAx>
        <c:axId val="8363884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83675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6473938813315032E-3"/>
          <c:y val="1.2401358325004601E-2"/>
          <c:w val="0.80972078593588404"/>
          <c:h val="0.93728813559322"/>
        </c:manualLayout>
      </c:layout>
      <c:lineChart>
        <c:grouping val="standard"/>
        <c:varyColors val="0"/>
        <c:ser>
          <c:idx val="1"/>
          <c:order val="0"/>
          <c:tx>
            <c:strRef>
              <c:f>trend!$D$8</c:f>
              <c:strCache>
                <c:ptCount val="1"/>
                <c:pt idx="0">
                  <c:v>EU</c:v>
                </c:pt>
              </c:strCache>
            </c:strRef>
          </c:tx>
          <c:spPr>
            <a:ln w="38100">
              <a:solidFill>
                <a:srgbClr val="99CC00"/>
              </a:solidFill>
              <a:prstDash val="solid"/>
            </a:ln>
          </c:spPr>
          <c:marker>
            <c:symbol val="square"/>
            <c:size val="8"/>
            <c:spPr>
              <a:solidFill>
                <a:srgbClr val="99CC00"/>
              </a:solidFill>
              <a:ln>
                <a:solidFill>
                  <a:srgbClr val="99CC00"/>
                </a:solidFill>
                <a:prstDash val="solid"/>
              </a:ln>
            </c:spPr>
          </c:marker>
          <c:dLbls>
            <c:spPr>
              <a:noFill/>
              <a:ln w="3175">
                <a:noFill/>
                <a:prstDash val="solid"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Georgia" panose="02040502050405020303" pitchFamily="18" charset="0"/>
                    <a:ea typeface="Calibri"/>
                    <a:cs typeface="Calibri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trend!$E$1:$T$1</c:f>
              <c:strCache>
                <c:ptCount val="16"/>
                <c:pt idx="0">
                  <c:v>lug-15</c:v>
                </c:pt>
                <c:pt idx="1">
                  <c:v>apr-15</c:v>
                </c:pt>
                <c:pt idx="2">
                  <c:v>feb-15</c:v>
                </c:pt>
                <c:pt idx="3">
                  <c:v>Dec-14</c:v>
                </c:pt>
                <c:pt idx="4">
                  <c:v>Sept-14</c:v>
                </c:pt>
                <c:pt idx="5">
                  <c:v>Jul-14</c:v>
                </c:pt>
                <c:pt idx="6">
                  <c:v>apr-14</c:v>
                </c:pt>
                <c:pt idx="7">
                  <c:v>feb-14</c:v>
                </c:pt>
                <c:pt idx="8">
                  <c:v>Dec-13</c:v>
                </c:pt>
                <c:pt idx="9">
                  <c:v>Sept-13</c:v>
                </c:pt>
                <c:pt idx="10">
                  <c:v>Jun-13</c:v>
                </c:pt>
                <c:pt idx="11">
                  <c:v>mar-13</c:v>
                </c:pt>
                <c:pt idx="12">
                  <c:v>feb-13</c:v>
                </c:pt>
                <c:pt idx="13">
                  <c:v>nov-12</c:v>
                </c:pt>
                <c:pt idx="14">
                  <c:v>Sept-12</c:v>
                </c:pt>
                <c:pt idx="15">
                  <c:v>Jun-12</c:v>
                </c:pt>
              </c:strCache>
            </c:strRef>
          </c:cat>
          <c:val>
            <c:numRef>
              <c:f>trend!$E$8:$T$8</c:f>
              <c:numCache>
                <c:formatCode>General</c:formatCode>
                <c:ptCount val="16"/>
                <c:pt idx="0">
                  <c:v>42</c:v>
                </c:pt>
                <c:pt idx="1">
                  <c:v>49</c:v>
                </c:pt>
                <c:pt idx="2">
                  <c:v>51</c:v>
                </c:pt>
                <c:pt idx="3">
                  <c:v>50</c:v>
                </c:pt>
                <c:pt idx="4">
                  <c:v>51</c:v>
                </c:pt>
                <c:pt idx="5">
                  <c:v>53</c:v>
                </c:pt>
                <c:pt idx="6">
                  <c:v>59</c:v>
                </c:pt>
                <c:pt idx="7">
                  <c:v>58</c:v>
                </c:pt>
                <c:pt idx="8" formatCode="0">
                  <c:v>59</c:v>
                </c:pt>
                <c:pt idx="9" formatCode="0">
                  <c:v>58</c:v>
                </c:pt>
                <c:pt idx="10" formatCode="0">
                  <c:v>57</c:v>
                </c:pt>
                <c:pt idx="11">
                  <c:v>55</c:v>
                </c:pt>
                <c:pt idx="12">
                  <c:v>58</c:v>
                </c:pt>
                <c:pt idx="13">
                  <c:v>55</c:v>
                </c:pt>
                <c:pt idx="14">
                  <c:v>57</c:v>
                </c:pt>
                <c:pt idx="15">
                  <c:v>52</c:v>
                </c:pt>
              </c:numCache>
            </c:numRef>
          </c:val>
          <c:smooth val="1"/>
        </c:ser>
        <c:ser>
          <c:idx val="6"/>
          <c:order val="1"/>
          <c:tx>
            <c:strRef>
              <c:f>trend!$D$9</c:f>
              <c:strCache>
                <c:ptCount val="1"/>
                <c:pt idx="0">
                  <c:v>Your city council</c:v>
                </c:pt>
              </c:strCache>
            </c:strRef>
          </c:tx>
          <c:spPr>
            <a:ln w="38100">
              <a:solidFill>
                <a:srgbClr val="008080"/>
              </a:solidFill>
              <a:prstDash val="solid"/>
            </a:ln>
          </c:spPr>
          <c:marker>
            <c:symbol val="square"/>
            <c:size val="8"/>
            <c:spPr>
              <a:solidFill>
                <a:srgbClr val="008080"/>
              </a:solidFill>
              <a:ln>
                <a:solidFill>
                  <a:srgbClr val="008080"/>
                </a:solidFill>
                <a:prstDash val="solid"/>
              </a:ln>
            </c:spPr>
          </c:marker>
          <c:dLbls>
            <c:spPr>
              <a:noFill/>
              <a:ln w="3175">
                <a:noFill/>
                <a:prstDash val="solid"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Georgia" panose="02040502050405020303" pitchFamily="18" charset="0"/>
                    <a:ea typeface="Calibri"/>
                    <a:cs typeface="Calibri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trend!$E$1:$T$1</c:f>
              <c:strCache>
                <c:ptCount val="16"/>
                <c:pt idx="0">
                  <c:v>lug-15</c:v>
                </c:pt>
                <c:pt idx="1">
                  <c:v>apr-15</c:v>
                </c:pt>
                <c:pt idx="2">
                  <c:v>feb-15</c:v>
                </c:pt>
                <c:pt idx="3">
                  <c:v>Dec-14</c:v>
                </c:pt>
                <c:pt idx="4">
                  <c:v>Sept-14</c:v>
                </c:pt>
                <c:pt idx="5">
                  <c:v>Jul-14</c:v>
                </c:pt>
                <c:pt idx="6">
                  <c:v>apr-14</c:v>
                </c:pt>
                <c:pt idx="7">
                  <c:v>feb-14</c:v>
                </c:pt>
                <c:pt idx="8">
                  <c:v>Dec-13</c:v>
                </c:pt>
                <c:pt idx="9">
                  <c:v>Sept-13</c:v>
                </c:pt>
                <c:pt idx="10">
                  <c:v>Jun-13</c:v>
                </c:pt>
                <c:pt idx="11">
                  <c:v>mar-13</c:v>
                </c:pt>
                <c:pt idx="12">
                  <c:v>feb-13</c:v>
                </c:pt>
                <c:pt idx="13">
                  <c:v>nov-12</c:v>
                </c:pt>
                <c:pt idx="14">
                  <c:v>Sept-12</c:v>
                </c:pt>
                <c:pt idx="15">
                  <c:v>Jun-12</c:v>
                </c:pt>
              </c:strCache>
            </c:strRef>
          </c:cat>
          <c:val>
            <c:numRef>
              <c:f>trend!$E$9:$T$9</c:f>
              <c:numCache>
                <c:formatCode>General</c:formatCode>
                <c:ptCount val="16"/>
                <c:pt idx="0">
                  <c:v>47</c:v>
                </c:pt>
                <c:pt idx="1">
                  <c:v>50</c:v>
                </c:pt>
                <c:pt idx="2">
                  <c:v>47</c:v>
                </c:pt>
                <c:pt idx="3">
                  <c:v>48</c:v>
                </c:pt>
                <c:pt idx="4">
                  <c:v>50</c:v>
                </c:pt>
                <c:pt idx="5">
                  <c:v>52</c:v>
                </c:pt>
                <c:pt idx="6">
                  <c:v>50</c:v>
                </c:pt>
                <c:pt idx="7">
                  <c:v>50</c:v>
                </c:pt>
                <c:pt idx="8" formatCode="0">
                  <c:v>50</c:v>
                </c:pt>
                <c:pt idx="9" formatCode="0">
                  <c:v>49</c:v>
                </c:pt>
                <c:pt idx="10" formatCode="0">
                  <c:v>52</c:v>
                </c:pt>
                <c:pt idx="11">
                  <c:v>49</c:v>
                </c:pt>
                <c:pt idx="12">
                  <c:v>47</c:v>
                </c:pt>
                <c:pt idx="13">
                  <c:v>46</c:v>
                </c:pt>
                <c:pt idx="14">
                  <c:v>48</c:v>
                </c:pt>
                <c:pt idx="15">
                  <c:v>47</c:v>
                </c:pt>
              </c:numCache>
            </c:numRef>
          </c:val>
          <c:smooth val="1"/>
        </c:ser>
        <c:ser>
          <c:idx val="3"/>
          <c:order val="2"/>
          <c:tx>
            <c:strRef>
              <c:f>trend!$D$10</c:f>
              <c:strCache>
                <c:ptCount val="1"/>
                <c:pt idx="0">
                  <c:v>Your regional council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dLbls>
            <c:spPr>
              <a:noFill/>
              <a:ln w="3175">
                <a:noFill/>
                <a:prstDash val="solid"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Georgia" panose="02040502050405020303" pitchFamily="18" charset="0"/>
                    <a:ea typeface="Calibri"/>
                    <a:cs typeface="Calibri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trend!$E$1:$T$1</c:f>
              <c:strCache>
                <c:ptCount val="16"/>
                <c:pt idx="0">
                  <c:v>lug-15</c:v>
                </c:pt>
                <c:pt idx="1">
                  <c:v>apr-15</c:v>
                </c:pt>
                <c:pt idx="2">
                  <c:v>feb-15</c:v>
                </c:pt>
                <c:pt idx="3">
                  <c:v>Dec-14</c:v>
                </c:pt>
                <c:pt idx="4">
                  <c:v>Sept-14</c:v>
                </c:pt>
                <c:pt idx="5">
                  <c:v>Jul-14</c:v>
                </c:pt>
                <c:pt idx="6">
                  <c:v>apr-14</c:v>
                </c:pt>
                <c:pt idx="7">
                  <c:v>feb-14</c:v>
                </c:pt>
                <c:pt idx="8">
                  <c:v>Dec-13</c:v>
                </c:pt>
                <c:pt idx="9">
                  <c:v>Sept-13</c:v>
                </c:pt>
                <c:pt idx="10">
                  <c:v>Jun-13</c:v>
                </c:pt>
                <c:pt idx="11">
                  <c:v>mar-13</c:v>
                </c:pt>
                <c:pt idx="12">
                  <c:v>feb-13</c:v>
                </c:pt>
                <c:pt idx="13">
                  <c:v>nov-12</c:v>
                </c:pt>
                <c:pt idx="14">
                  <c:v>Sept-12</c:v>
                </c:pt>
                <c:pt idx="15">
                  <c:v>Jun-12</c:v>
                </c:pt>
              </c:strCache>
            </c:strRef>
          </c:cat>
          <c:val>
            <c:numRef>
              <c:f>trend!$E$10:$T$10</c:f>
              <c:numCache>
                <c:formatCode>General</c:formatCode>
                <c:ptCount val="16"/>
                <c:pt idx="0">
                  <c:v>38</c:v>
                </c:pt>
                <c:pt idx="1">
                  <c:v>40</c:v>
                </c:pt>
                <c:pt idx="2">
                  <c:v>39</c:v>
                </c:pt>
                <c:pt idx="3">
                  <c:v>38</c:v>
                </c:pt>
                <c:pt idx="4">
                  <c:v>42</c:v>
                </c:pt>
                <c:pt idx="5">
                  <c:v>42</c:v>
                </c:pt>
                <c:pt idx="6">
                  <c:v>42</c:v>
                </c:pt>
                <c:pt idx="7">
                  <c:v>42</c:v>
                </c:pt>
                <c:pt idx="8" formatCode="0">
                  <c:v>44</c:v>
                </c:pt>
                <c:pt idx="9" formatCode="0">
                  <c:v>45</c:v>
                </c:pt>
                <c:pt idx="10" formatCode="0">
                  <c:v>47</c:v>
                </c:pt>
                <c:pt idx="11">
                  <c:v>44</c:v>
                </c:pt>
                <c:pt idx="12">
                  <c:v>40</c:v>
                </c:pt>
                <c:pt idx="13">
                  <c:v>39</c:v>
                </c:pt>
                <c:pt idx="14">
                  <c:v>43</c:v>
                </c:pt>
                <c:pt idx="15">
                  <c:v>43</c:v>
                </c:pt>
              </c:numCache>
            </c:numRef>
          </c:val>
          <c:smooth val="1"/>
        </c:ser>
        <c:ser>
          <c:idx val="0"/>
          <c:order val="3"/>
          <c:tx>
            <c:strRef>
              <c:f>trend!$D$11</c:f>
              <c:strCache>
                <c:ptCount val="1"/>
                <c:pt idx="0">
                  <c:v>The Chamber of Deputies</c:v>
                </c:pt>
              </c:strCache>
            </c:strRef>
          </c:tx>
          <c:spPr>
            <a:ln w="38100">
              <a:solidFill>
                <a:srgbClr val="FF6600"/>
              </a:solidFill>
              <a:prstDash val="solid"/>
            </a:ln>
          </c:spPr>
          <c:marker>
            <c:symbol val="square"/>
            <c:size val="8"/>
            <c:spPr>
              <a:solidFill>
                <a:srgbClr val="FF6600"/>
              </a:solidFill>
              <a:ln>
                <a:solidFill>
                  <a:srgbClr val="FF6600"/>
                </a:solidFill>
                <a:prstDash val="solid"/>
              </a:ln>
            </c:spPr>
          </c:marker>
          <c:dLbls>
            <c:spPr>
              <a:noFill/>
              <a:ln w="3175">
                <a:noFill/>
                <a:prstDash val="solid"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Georgia" panose="02040502050405020303" pitchFamily="18" charset="0"/>
                    <a:ea typeface="Calibri"/>
                    <a:cs typeface="Calibri"/>
                  </a:defRPr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trend!$E$1:$T$1</c:f>
              <c:strCache>
                <c:ptCount val="16"/>
                <c:pt idx="0">
                  <c:v>lug-15</c:v>
                </c:pt>
                <c:pt idx="1">
                  <c:v>apr-15</c:v>
                </c:pt>
                <c:pt idx="2">
                  <c:v>feb-15</c:v>
                </c:pt>
                <c:pt idx="3">
                  <c:v>Dec-14</c:v>
                </c:pt>
                <c:pt idx="4">
                  <c:v>Sept-14</c:v>
                </c:pt>
                <c:pt idx="5">
                  <c:v>Jul-14</c:v>
                </c:pt>
                <c:pt idx="6">
                  <c:v>apr-14</c:v>
                </c:pt>
                <c:pt idx="7">
                  <c:v>feb-14</c:v>
                </c:pt>
                <c:pt idx="8">
                  <c:v>Dec-13</c:v>
                </c:pt>
                <c:pt idx="9">
                  <c:v>Sept-13</c:v>
                </c:pt>
                <c:pt idx="10">
                  <c:v>Jun-13</c:v>
                </c:pt>
                <c:pt idx="11">
                  <c:v>mar-13</c:v>
                </c:pt>
                <c:pt idx="12">
                  <c:v>feb-13</c:v>
                </c:pt>
                <c:pt idx="13">
                  <c:v>nov-12</c:v>
                </c:pt>
                <c:pt idx="14">
                  <c:v>Sept-12</c:v>
                </c:pt>
                <c:pt idx="15">
                  <c:v>Jun-12</c:v>
                </c:pt>
              </c:strCache>
            </c:strRef>
          </c:cat>
          <c:val>
            <c:numRef>
              <c:f>trend!$E$11:$T$11</c:f>
              <c:numCache>
                <c:formatCode>General</c:formatCode>
                <c:ptCount val="16"/>
                <c:pt idx="0">
                  <c:v>29</c:v>
                </c:pt>
                <c:pt idx="1">
                  <c:v>32</c:v>
                </c:pt>
                <c:pt idx="2">
                  <c:v>33</c:v>
                </c:pt>
                <c:pt idx="3">
                  <c:v>34</c:v>
                </c:pt>
                <c:pt idx="4">
                  <c:v>34</c:v>
                </c:pt>
                <c:pt idx="5">
                  <c:v>38</c:v>
                </c:pt>
                <c:pt idx="6">
                  <c:v>36</c:v>
                </c:pt>
                <c:pt idx="7">
                  <c:v>34</c:v>
                </c:pt>
                <c:pt idx="8" formatCode="0">
                  <c:v>36</c:v>
                </c:pt>
                <c:pt idx="9" formatCode="0">
                  <c:v>34</c:v>
                </c:pt>
                <c:pt idx="10" formatCode="0">
                  <c:v>39</c:v>
                </c:pt>
                <c:pt idx="11">
                  <c:v>33</c:v>
                </c:pt>
                <c:pt idx="12">
                  <c:v>24</c:v>
                </c:pt>
                <c:pt idx="13">
                  <c:v>22</c:v>
                </c:pt>
                <c:pt idx="14">
                  <c:v>21</c:v>
                </c:pt>
                <c:pt idx="15">
                  <c:v>20</c:v>
                </c:pt>
              </c:numCache>
            </c:numRef>
          </c:val>
          <c:smooth val="1"/>
        </c:ser>
        <c:ser>
          <c:idx val="2"/>
          <c:order val="4"/>
          <c:tx>
            <c:strRef>
              <c:f>trend!$D$12</c:f>
              <c:strCache>
                <c:ptCount val="1"/>
                <c:pt idx="0">
                  <c:v>Senate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square"/>
            <c:size val="8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dLbls>
            <c:spPr>
              <a:noFill/>
              <a:ln w="3175">
                <a:noFill/>
                <a:prstDash val="solid"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Georgia" panose="02040502050405020303" pitchFamily="18" charset="0"/>
                    <a:ea typeface="Calibri"/>
                    <a:cs typeface="Calibri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trend!$E$1:$T$1</c:f>
              <c:strCache>
                <c:ptCount val="16"/>
                <c:pt idx="0">
                  <c:v>lug-15</c:v>
                </c:pt>
                <c:pt idx="1">
                  <c:v>apr-15</c:v>
                </c:pt>
                <c:pt idx="2">
                  <c:v>feb-15</c:v>
                </c:pt>
                <c:pt idx="3">
                  <c:v>Dec-14</c:v>
                </c:pt>
                <c:pt idx="4">
                  <c:v>Sept-14</c:v>
                </c:pt>
                <c:pt idx="5">
                  <c:v>Jul-14</c:v>
                </c:pt>
                <c:pt idx="6">
                  <c:v>apr-14</c:v>
                </c:pt>
                <c:pt idx="7">
                  <c:v>feb-14</c:v>
                </c:pt>
                <c:pt idx="8">
                  <c:v>Dec-13</c:v>
                </c:pt>
                <c:pt idx="9">
                  <c:v>Sept-13</c:v>
                </c:pt>
                <c:pt idx="10">
                  <c:v>Jun-13</c:v>
                </c:pt>
                <c:pt idx="11">
                  <c:v>mar-13</c:v>
                </c:pt>
                <c:pt idx="12">
                  <c:v>feb-13</c:v>
                </c:pt>
                <c:pt idx="13">
                  <c:v>nov-12</c:v>
                </c:pt>
                <c:pt idx="14">
                  <c:v>Sept-12</c:v>
                </c:pt>
                <c:pt idx="15">
                  <c:v>Jun-12</c:v>
                </c:pt>
              </c:strCache>
            </c:strRef>
          </c:cat>
          <c:val>
            <c:numRef>
              <c:f>trend!$E$12:$T$12</c:f>
              <c:numCache>
                <c:formatCode>General</c:formatCode>
                <c:ptCount val="16"/>
                <c:pt idx="0">
                  <c:v>28</c:v>
                </c:pt>
                <c:pt idx="1">
                  <c:v>32</c:v>
                </c:pt>
                <c:pt idx="2">
                  <c:v>34</c:v>
                </c:pt>
                <c:pt idx="3">
                  <c:v>33</c:v>
                </c:pt>
                <c:pt idx="4">
                  <c:v>33</c:v>
                </c:pt>
                <c:pt idx="5">
                  <c:v>35</c:v>
                </c:pt>
                <c:pt idx="6">
                  <c:v>34</c:v>
                </c:pt>
                <c:pt idx="7">
                  <c:v>36</c:v>
                </c:pt>
                <c:pt idx="8" formatCode="0">
                  <c:v>33</c:v>
                </c:pt>
                <c:pt idx="9" formatCode="0">
                  <c:v>37</c:v>
                </c:pt>
                <c:pt idx="10" formatCode="0">
                  <c:v>41</c:v>
                </c:pt>
                <c:pt idx="11">
                  <c:v>35</c:v>
                </c:pt>
                <c:pt idx="12">
                  <c:v>27</c:v>
                </c:pt>
                <c:pt idx="13">
                  <c:v>25</c:v>
                </c:pt>
                <c:pt idx="14">
                  <c:v>24</c:v>
                </c:pt>
                <c:pt idx="15">
                  <c:v>23</c:v>
                </c:pt>
              </c:numCache>
            </c:numRef>
          </c:val>
          <c:smooth val="1"/>
        </c:ser>
        <c:ser>
          <c:idx val="4"/>
          <c:order val="5"/>
          <c:tx>
            <c:strRef>
              <c:f>trend!$D$13</c:f>
              <c:strCache>
                <c:ptCount val="1"/>
                <c:pt idx="0">
                  <c:v>Political Parties</c:v>
                </c:pt>
              </c:strCache>
            </c:strRef>
          </c:tx>
          <c:spPr>
            <a:ln w="38100">
              <a:solidFill>
                <a:srgbClr val="800080"/>
              </a:solidFill>
              <a:prstDash val="solid"/>
            </a:ln>
          </c:spPr>
          <c:marker>
            <c:symbol val="square"/>
            <c:size val="8"/>
            <c:spPr>
              <a:solidFill>
                <a:srgbClr val="800080"/>
              </a:solidFill>
              <a:ln>
                <a:solidFill>
                  <a:srgbClr val="800080"/>
                </a:solidFill>
                <a:prstDash val="solid"/>
              </a:ln>
            </c:spPr>
          </c:marker>
          <c:dLbls>
            <c:spPr>
              <a:noFill/>
              <a:ln w="3175">
                <a:noFill/>
                <a:prstDash val="solid"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Georgia" panose="02040502050405020303" pitchFamily="18" charset="0"/>
                    <a:ea typeface="Calibri"/>
                    <a:cs typeface="Calibri"/>
                  </a:defRPr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trend!$E$1:$T$1</c:f>
              <c:strCache>
                <c:ptCount val="16"/>
                <c:pt idx="0">
                  <c:v>lug-15</c:v>
                </c:pt>
                <c:pt idx="1">
                  <c:v>apr-15</c:v>
                </c:pt>
                <c:pt idx="2">
                  <c:v>feb-15</c:v>
                </c:pt>
                <c:pt idx="3">
                  <c:v>Dec-14</c:v>
                </c:pt>
                <c:pt idx="4">
                  <c:v>Sept-14</c:v>
                </c:pt>
                <c:pt idx="5">
                  <c:v>Jul-14</c:v>
                </c:pt>
                <c:pt idx="6">
                  <c:v>apr-14</c:v>
                </c:pt>
                <c:pt idx="7">
                  <c:v>feb-14</c:v>
                </c:pt>
                <c:pt idx="8">
                  <c:v>Dec-13</c:v>
                </c:pt>
                <c:pt idx="9">
                  <c:v>Sept-13</c:v>
                </c:pt>
                <c:pt idx="10">
                  <c:v>Jun-13</c:v>
                </c:pt>
                <c:pt idx="11">
                  <c:v>mar-13</c:v>
                </c:pt>
                <c:pt idx="12">
                  <c:v>feb-13</c:v>
                </c:pt>
                <c:pt idx="13">
                  <c:v>nov-12</c:v>
                </c:pt>
                <c:pt idx="14">
                  <c:v>Sept-12</c:v>
                </c:pt>
                <c:pt idx="15">
                  <c:v>Jun-12</c:v>
                </c:pt>
              </c:strCache>
            </c:strRef>
          </c:cat>
          <c:val>
            <c:numRef>
              <c:f>trend!$E$13:$T$13</c:f>
              <c:numCache>
                <c:formatCode>General</c:formatCode>
                <c:ptCount val="16"/>
                <c:pt idx="0">
                  <c:v>17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22</c:v>
                </c:pt>
                <c:pt idx="6">
                  <c:v>22</c:v>
                </c:pt>
                <c:pt idx="7">
                  <c:v>18</c:v>
                </c:pt>
                <c:pt idx="8" formatCode="0">
                  <c:v>16</c:v>
                </c:pt>
                <c:pt idx="9" formatCode="0">
                  <c:v>18</c:v>
                </c:pt>
                <c:pt idx="10" formatCode="0">
                  <c:v>20</c:v>
                </c:pt>
                <c:pt idx="11">
                  <c:v>19</c:v>
                </c:pt>
                <c:pt idx="12">
                  <c:v>16</c:v>
                </c:pt>
                <c:pt idx="13">
                  <c:v>15</c:v>
                </c:pt>
                <c:pt idx="14">
                  <c:v>15</c:v>
                </c:pt>
                <c:pt idx="15">
                  <c:v>14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012936"/>
        <c:axId val="150013328"/>
      </c:lineChart>
      <c:catAx>
        <c:axId val="150012936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Georgia" panose="02040502050405020303" pitchFamily="18" charset="0"/>
                <a:ea typeface="Calibri"/>
                <a:cs typeface="Calibri"/>
              </a:defRPr>
            </a:pPr>
            <a:endParaRPr lang="cs-CZ"/>
          </a:p>
        </c:txPr>
        <c:crossAx val="150013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0013328"/>
        <c:scaling>
          <c:orientation val="minMax"/>
          <c:max val="70"/>
          <c:min val="1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50012936"/>
        <c:crosses val="autoZero"/>
        <c:crossBetween val="between"/>
        <c:majorUnit val="1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48861327567215"/>
          <c:y val="7.6400347567475602E-2"/>
          <c:w val="0.13147000666367492"/>
          <c:h val="0.86247829942758936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Georgia" panose="02040502050405020303" pitchFamily="18" charset="0"/>
              <a:ea typeface="Calibri"/>
              <a:cs typeface="Calibri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000000"/>
                </a:solidFill>
                <a:latin typeface="Georgia" panose="02040502050405020303" pitchFamily="18" charset="0"/>
              </a:defRPr>
            </a:pPr>
            <a:r>
              <a:rPr lang="it-IT" dirty="0" err="1" smtClean="0"/>
              <a:t>Most</a:t>
            </a:r>
            <a:r>
              <a:rPr lang="it-IT" dirty="0" smtClean="0"/>
              <a:t> of people </a:t>
            </a:r>
            <a:r>
              <a:rPr lang="it-IT" dirty="0" err="1" smtClean="0"/>
              <a:t>deserve</a:t>
            </a:r>
            <a:r>
              <a:rPr lang="it-IT" dirty="0" smtClean="0"/>
              <a:t> trust</a:t>
            </a:r>
            <a:endParaRPr lang="it-IT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Gran parte della gente e' degna di fiducia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ADA8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0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Georgia" panose="02040502050405020303" pitchFamily="18" charset="0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  <a:latin typeface="Georgia" panose="02040502050405020303" pitchFamily="18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2005</c:v>
                </c:pt>
                <c:pt idx="2">
                  <c:v>2004</c:v>
                </c:pt>
                <c:pt idx="3">
                  <c:v>2003</c:v>
                </c:pt>
                <c:pt idx="4">
                  <c:v>2002</c:v>
                </c:pt>
                <c:pt idx="5">
                  <c:v>2001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51</c:v>
                </c:pt>
                <c:pt idx="1">
                  <c:v>59</c:v>
                </c:pt>
                <c:pt idx="2">
                  <c:v>60</c:v>
                </c:pt>
                <c:pt idx="3">
                  <c:v>56</c:v>
                </c:pt>
                <c:pt idx="4">
                  <c:v>57</c:v>
                </c:pt>
                <c:pt idx="5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013720"/>
        <c:axId val="150014896"/>
      </c:barChart>
      <c:catAx>
        <c:axId val="150013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0000"/>
                </a:solidFill>
                <a:latin typeface="Georgia" panose="02040502050405020303" pitchFamily="18" charset="0"/>
              </a:defRPr>
            </a:pPr>
            <a:endParaRPr lang="cs-CZ"/>
          </a:p>
        </c:txPr>
        <c:crossAx val="150014896"/>
        <c:crosses val="autoZero"/>
        <c:auto val="1"/>
        <c:lblAlgn val="ctr"/>
        <c:lblOffset val="100"/>
        <c:noMultiLvlLbl val="0"/>
      </c:catAx>
      <c:valAx>
        <c:axId val="1500148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0013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  <c:txPr>
        <a:bodyPr/>
        <a:lstStyle/>
        <a:p>
          <a:pPr>
            <a:defRPr sz="1600">
              <a:solidFill>
                <a:srgbClr val="000000"/>
              </a:solidFill>
              <a:latin typeface="Georgia" panose="02040502050405020303" pitchFamily="18" charset="0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Other people are always fair-minded with me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ADA8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0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Georgia" panose="02040502050405020303" pitchFamily="18" charset="0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  <a:latin typeface="Georgia" panose="02040502050405020303" pitchFamily="18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2005</c:v>
                </c:pt>
                <c:pt idx="2">
                  <c:v>2004</c:v>
                </c:pt>
                <c:pt idx="3">
                  <c:v>2003</c:v>
                </c:pt>
                <c:pt idx="4">
                  <c:v>2002</c:v>
                </c:pt>
                <c:pt idx="5">
                  <c:v>2001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46</c:v>
                </c:pt>
                <c:pt idx="1">
                  <c:v>43</c:v>
                </c:pt>
                <c:pt idx="2">
                  <c:v>51</c:v>
                </c:pt>
                <c:pt idx="3">
                  <c:v>43</c:v>
                </c:pt>
                <c:pt idx="4">
                  <c:v>48</c:v>
                </c:pt>
                <c:pt idx="5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015680"/>
        <c:axId val="150016072"/>
      </c:barChart>
      <c:catAx>
        <c:axId val="150015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0000"/>
                </a:solidFill>
                <a:latin typeface="Georgia" panose="02040502050405020303" pitchFamily="18" charset="0"/>
              </a:defRPr>
            </a:pPr>
            <a:endParaRPr lang="cs-CZ"/>
          </a:p>
        </c:txPr>
        <c:crossAx val="150016072"/>
        <c:crosses val="autoZero"/>
        <c:auto val="1"/>
        <c:lblAlgn val="ctr"/>
        <c:lblOffset val="100"/>
        <c:noMultiLvlLbl val="0"/>
      </c:catAx>
      <c:valAx>
        <c:axId val="1500160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0015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000000"/>
                </a:solidFill>
                <a:latin typeface="Georgia" panose="02040502050405020303" pitchFamily="18" charset="0"/>
              </a:defRPr>
            </a:pPr>
            <a:r>
              <a:rPr lang="it-IT" dirty="0" err="1" smtClean="0"/>
              <a:t>You</a:t>
            </a:r>
            <a:r>
              <a:rPr lang="it-IT" dirty="0" smtClean="0"/>
              <a:t> are </a:t>
            </a:r>
            <a:r>
              <a:rPr lang="it-IT" dirty="0" err="1" smtClean="0"/>
              <a:t>never</a:t>
            </a:r>
            <a:r>
              <a:rPr lang="it-IT" dirty="0" smtClean="0"/>
              <a:t> </a:t>
            </a:r>
            <a:r>
              <a:rPr lang="it-IT" dirty="0" err="1" smtClean="0"/>
              <a:t>too</a:t>
            </a:r>
            <a:r>
              <a:rPr lang="it-IT" dirty="0" smtClean="0"/>
              <a:t> </a:t>
            </a:r>
            <a:r>
              <a:rPr lang="it-IT" dirty="0" err="1" smtClean="0"/>
              <a:t>careful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people</a:t>
            </a:r>
            <a:endParaRPr lang="it-IT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Non si e' mai troppo prudenti nel trattare con la gente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ADA8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0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Georgia" panose="02040502050405020303" pitchFamily="18" charset="0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  <a:latin typeface="Georgia" panose="02040502050405020303" pitchFamily="18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2005</c:v>
                </c:pt>
                <c:pt idx="2">
                  <c:v>2004</c:v>
                </c:pt>
                <c:pt idx="3">
                  <c:v>2003</c:v>
                </c:pt>
                <c:pt idx="4">
                  <c:v>2002</c:v>
                </c:pt>
                <c:pt idx="5">
                  <c:v>2001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89</c:v>
                </c:pt>
                <c:pt idx="1">
                  <c:v>82</c:v>
                </c:pt>
                <c:pt idx="2">
                  <c:v>82</c:v>
                </c:pt>
                <c:pt idx="3">
                  <c:v>83</c:v>
                </c:pt>
                <c:pt idx="4">
                  <c:v>83</c:v>
                </c:pt>
                <c:pt idx="5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893960"/>
        <c:axId val="207894352"/>
      </c:barChart>
      <c:catAx>
        <c:axId val="207893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0000"/>
                </a:solidFill>
                <a:latin typeface="Georgia" panose="02040502050405020303" pitchFamily="18" charset="0"/>
              </a:defRPr>
            </a:pPr>
            <a:endParaRPr lang="cs-CZ"/>
          </a:p>
        </c:txPr>
        <c:crossAx val="207894352"/>
        <c:crosses val="autoZero"/>
        <c:auto val="1"/>
        <c:lblAlgn val="ctr"/>
        <c:lblOffset val="100"/>
        <c:noMultiLvlLbl val="0"/>
      </c:catAx>
      <c:valAx>
        <c:axId val="2078943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07893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000000"/>
                </a:solidFill>
                <a:latin typeface="Georgia" panose="02040502050405020303" pitchFamily="18" charset="0"/>
              </a:defRPr>
            </a:pPr>
            <a:r>
              <a:rPr lang="it-IT" dirty="0" err="1" smtClean="0"/>
              <a:t>Other</a:t>
            </a:r>
            <a:r>
              <a:rPr lang="it-IT" dirty="0" smtClean="0"/>
              <a:t> people </a:t>
            </a:r>
            <a:r>
              <a:rPr lang="it-IT" dirty="0" err="1" smtClean="0"/>
              <a:t>would</a:t>
            </a:r>
            <a:r>
              <a:rPr lang="it-IT" dirty="0" smtClean="0"/>
              <a:t>  take </a:t>
            </a:r>
            <a:r>
              <a:rPr lang="it-IT" dirty="0" err="1" smtClean="0"/>
              <a:t>advantage</a:t>
            </a:r>
            <a:r>
              <a:rPr lang="it-IT" dirty="0" smtClean="0"/>
              <a:t> of </a:t>
            </a:r>
            <a:r>
              <a:rPr lang="it-IT" dirty="0" err="1" smtClean="0"/>
              <a:t>good</a:t>
            </a:r>
            <a:r>
              <a:rPr lang="it-IT" dirty="0" smtClean="0"/>
              <a:t> </a:t>
            </a:r>
            <a:r>
              <a:rPr lang="it-IT" dirty="0" err="1" smtClean="0"/>
              <a:t>faith</a:t>
            </a:r>
            <a:endParaRPr lang="it-IT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Gli altri approfitterebbero della mia buona fede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ADA8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0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Georgia" panose="02040502050405020303" pitchFamily="18" charset="0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  <a:latin typeface="Georgia" panose="02040502050405020303" pitchFamily="18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2005</c:v>
                </c:pt>
                <c:pt idx="2">
                  <c:v>2004</c:v>
                </c:pt>
                <c:pt idx="3">
                  <c:v>2003</c:v>
                </c:pt>
                <c:pt idx="4">
                  <c:v>2002</c:v>
                </c:pt>
                <c:pt idx="5">
                  <c:v>2001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81</c:v>
                </c:pt>
                <c:pt idx="1">
                  <c:v>68</c:v>
                </c:pt>
                <c:pt idx="2">
                  <c:v>72</c:v>
                </c:pt>
                <c:pt idx="3">
                  <c:v>73</c:v>
                </c:pt>
                <c:pt idx="4">
                  <c:v>75</c:v>
                </c:pt>
                <c:pt idx="5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895136"/>
        <c:axId val="207895528"/>
      </c:barChart>
      <c:catAx>
        <c:axId val="20789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0000"/>
                </a:solidFill>
                <a:latin typeface="Georgia" panose="02040502050405020303" pitchFamily="18" charset="0"/>
              </a:defRPr>
            </a:pPr>
            <a:endParaRPr lang="cs-CZ"/>
          </a:p>
        </c:txPr>
        <c:crossAx val="207895528"/>
        <c:crosses val="autoZero"/>
        <c:auto val="1"/>
        <c:lblAlgn val="ctr"/>
        <c:lblOffset val="100"/>
        <c:noMultiLvlLbl val="0"/>
      </c:catAx>
      <c:valAx>
        <c:axId val="2078955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07895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91582917213413"/>
          <c:y val="0.14174877805540509"/>
          <c:w val="0.80847584395384631"/>
          <c:h val="0.822813952874853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 trust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Foglio1!$A$2:$A$7</c:f>
              <c:strCache>
                <c:ptCount val="6"/>
                <c:pt idx="0">
                  <c:v>France</c:v>
                </c:pt>
                <c:pt idx="1">
                  <c:v>Spain</c:v>
                </c:pt>
                <c:pt idx="2">
                  <c:v>Italy</c:v>
                </c:pt>
                <c:pt idx="3">
                  <c:v> UE 28</c:v>
                </c:pt>
                <c:pt idx="4">
                  <c:v>UK  </c:v>
                </c:pt>
                <c:pt idx="5">
                  <c:v>Germany</c:v>
                </c:pt>
              </c:strCache>
            </c:strRef>
          </c:cat>
          <c:val>
            <c:numRef>
              <c:f>Foglio1!$B$2:$B$7</c:f>
              <c:numCache>
                <c:formatCode>0%</c:formatCode>
                <c:ptCount val="6"/>
                <c:pt idx="0">
                  <c:v>0.05</c:v>
                </c:pt>
                <c:pt idx="1">
                  <c:v>7.0000000000000007E-2</c:v>
                </c:pt>
                <c:pt idx="2">
                  <c:v>0.09</c:v>
                </c:pt>
                <c:pt idx="3">
                  <c:v>0.16</c:v>
                </c:pt>
                <c:pt idx="4">
                  <c:v>0.19</c:v>
                </c:pt>
                <c:pt idx="5">
                  <c:v>0.26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Dk</c:v>
                </c:pt>
              </c:strCache>
            </c:strRef>
          </c:tx>
          <c:spPr>
            <a:noFill/>
          </c:spPr>
          <c:invertIfNegative val="0"/>
          <c:cat>
            <c:strRef>
              <c:f>Foglio1!$A$2:$A$7</c:f>
              <c:strCache>
                <c:ptCount val="6"/>
                <c:pt idx="0">
                  <c:v>France</c:v>
                </c:pt>
                <c:pt idx="1">
                  <c:v>Spain</c:v>
                </c:pt>
                <c:pt idx="2">
                  <c:v>Italy</c:v>
                </c:pt>
                <c:pt idx="3">
                  <c:v> UE 28</c:v>
                </c:pt>
                <c:pt idx="4">
                  <c:v>UK  </c:v>
                </c:pt>
                <c:pt idx="5">
                  <c:v>Germany</c:v>
                </c:pt>
              </c:strCache>
            </c:strRef>
          </c:cat>
          <c:val>
            <c:numRef>
              <c:f>Foglio1!$C$2:$C$7</c:f>
              <c:numCache>
                <c:formatCode>0%</c:formatCode>
                <c:ptCount val="6"/>
                <c:pt idx="0">
                  <c:v>0.05</c:v>
                </c:pt>
                <c:pt idx="1">
                  <c:v>0.02</c:v>
                </c:pt>
                <c:pt idx="2">
                  <c:v>0.06</c:v>
                </c:pt>
                <c:pt idx="3">
                  <c:v>0.06</c:v>
                </c:pt>
                <c:pt idx="4">
                  <c:v>0.05</c:v>
                </c:pt>
                <c:pt idx="5">
                  <c:v>0.1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I do not trust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it-IT" sz="18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Foglio1!$A$2:$A$7</c:f>
              <c:strCache>
                <c:ptCount val="6"/>
                <c:pt idx="0">
                  <c:v>France</c:v>
                </c:pt>
                <c:pt idx="1">
                  <c:v>Spain</c:v>
                </c:pt>
                <c:pt idx="2">
                  <c:v>Italy</c:v>
                </c:pt>
                <c:pt idx="3">
                  <c:v> UE 28</c:v>
                </c:pt>
                <c:pt idx="4">
                  <c:v>UK  </c:v>
                </c:pt>
                <c:pt idx="5">
                  <c:v>Germany</c:v>
                </c:pt>
              </c:strCache>
            </c:strRef>
          </c:cat>
          <c:val>
            <c:numRef>
              <c:f>Foglio1!$D$2:$D$7</c:f>
              <c:numCache>
                <c:formatCode>0%</c:formatCode>
                <c:ptCount val="6"/>
                <c:pt idx="0">
                  <c:v>0.9</c:v>
                </c:pt>
                <c:pt idx="1">
                  <c:v>0.91</c:v>
                </c:pt>
                <c:pt idx="2">
                  <c:v>0.85</c:v>
                </c:pt>
                <c:pt idx="3">
                  <c:v>0.78</c:v>
                </c:pt>
                <c:pt idx="4">
                  <c:v>0.76</c:v>
                </c:pt>
                <c:pt idx="5">
                  <c:v>0.64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overlap val="100"/>
        <c:axId val="207896704"/>
        <c:axId val="207897096"/>
      </c:barChart>
      <c:catAx>
        <c:axId val="2078967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pPr>
            <a:endParaRPr lang="cs-CZ"/>
          </a:p>
        </c:txPr>
        <c:crossAx val="207897096"/>
        <c:crosses val="autoZero"/>
        <c:auto val="1"/>
        <c:lblAlgn val="ctr"/>
        <c:lblOffset val="100"/>
        <c:noMultiLvlLbl val="0"/>
      </c:catAx>
      <c:valAx>
        <c:axId val="207897096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one"/>
        <c:crossAx val="207896704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25219269930968624"/>
          <c:y val="3.9170421987755902E-2"/>
          <c:w val="0.50370252683150096"/>
          <c:h val="5.5153437789814012E-2"/>
        </c:manualLayout>
      </c:layout>
      <c:overlay val="0"/>
      <c:txPr>
        <a:bodyPr/>
        <a:lstStyle/>
        <a:p>
          <a:pPr>
            <a:defRPr sz="1600">
              <a:solidFill>
                <a:srgbClr val="000000"/>
              </a:solidFill>
              <a:latin typeface="Calibri" panose="020F0502020204030204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C7CDB8-7A9A-48C3-BCB6-45EA93831EDD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890489F3-DCAD-418D-9F52-D0E723457176}">
      <dgm:prSet phldrT="[Tes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b="1" i="0" noProof="0" dirty="0" smtClean="0">
              <a:solidFill>
                <a:srgbClr val="000000"/>
              </a:solidFill>
              <a:latin typeface="Georgia" panose="02040502050405020303" pitchFamily="18" charset="0"/>
            </a:rPr>
            <a:t>Forza Italia</a:t>
          </a:r>
          <a:r>
            <a:rPr lang="en-US" b="0" i="0" noProof="0" dirty="0" smtClean="0">
              <a:solidFill>
                <a:srgbClr val="000000"/>
              </a:solidFill>
              <a:latin typeface="Georgia" panose="02040502050405020303" pitchFamily="18" charset="0"/>
            </a:rPr>
            <a:t> is a political party founded by Silvio Berlusconi in 2013 and it belongs to the Centre-right coalition. </a:t>
          </a:r>
        </a:p>
      </dgm:t>
    </dgm:pt>
    <dgm:pt modelId="{799AF852-0D4D-4AB5-8A2D-E4667D3AF214}" type="parTrans" cxnId="{241A650B-6CDC-4D58-B990-27A96DB0F15E}">
      <dgm:prSet/>
      <dgm:spPr/>
      <dgm:t>
        <a:bodyPr/>
        <a:lstStyle/>
        <a:p>
          <a:endParaRPr lang="it-IT"/>
        </a:p>
      </dgm:t>
    </dgm:pt>
    <dgm:pt modelId="{994EDD85-CBD6-47CE-9897-5CAE245A016C}" type="sibTrans" cxnId="{241A650B-6CDC-4D58-B990-27A96DB0F15E}">
      <dgm:prSet/>
      <dgm:spPr/>
      <dgm:t>
        <a:bodyPr/>
        <a:lstStyle/>
        <a:p>
          <a:endParaRPr lang="it-IT"/>
        </a:p>
      </dgm:t>
    </dgm:pt>
    <dgm:pt modelId="{64E9C3C5-75EC-4EEF-84F9-D404A1FCC823}">
      <dgm:prSet phldrT="[Tes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b="1" i="0" noProof="0" dirty="0" err="1" smtClean="0">
              <a:solidFill>
                <a:srgbClr val="000000"/>
              </a:solidFill>
              <a:latin typeface="Georgia" panose="02040502050405020303" pitchFamily="18" charset="0"/>
            </a:rPr>
            <a:t>Lega</a:t>
          </a:r>
          <a:r>
            <a:rPr lang="en-US" b="1" i="0" noProof="0" dirty="0" smtClean="0">
              <a:solidFill>
                <a:srgbClr val="000000"/>
              </a:solidFill>
              <a:latin typeface="Georgia" panose="02040502050405020303" pitchFamily="18" charset="0"/>
            </a:rPr>
            <a:t> Nord</a:t>
          </a:r>
          <a:r>
            <a:rPr lang="en-US" b="0" i="0" noProof="0" dirty="0" smtClean="0">
              <a:solidFill>
                <a:srgbClr val="000000"/>
              </a:solidFill>
              <a:latin typeface="Georgia" panose="02040502050405020303" pitchFamily="18" charset="0"/>
            </a:rPr>
            <a:t> is a political party based on a territorial and autonomist nature. Led by Matteo </a:t>
          </a:r>
          <a:r>
            <a:rPr lang="en-US" b="0" i="0" noProof="0" dirty="0" err="1" smtClean="0">
              <a:solidFill>
                <a:srgbClr val="000000"/>
              </a:solidFill>
              <a:latin typeface="Georgia" panose="02040502050405020303" pitchFamily="18" charset="0"/>
            </a:rPr>
            <a:t>Salvini</a:t>
          </a:r>
          <a:r>
            <a:rPr lang="en-US" b="0" i="0" noProof="0" dirty="0" smtClean="0">
              <a:solidFill>
                <a:srgbClr val="000000"/>
              </a:solidFill>
              <a:latin typeface="Georgia" panose="02040502050405020303" pitchFamily="18" charset="0"/>
            </a:rPr>
            <a:t>, its current secretary, LN becomes a national and anti-European party. </a:t>
          </a:r>
        </a:p>
      </dgm:t>
    </dgm:pt>
    <dgm:pt modelId="{86FFD3D9-9E30-4E7D-BA74-F1E36956F041}" type="parTrans" cxnId="{26BE27D1-EC50-4791-9115-E8B94AA3DCB5}">
      <dgm:prSet/>
      <dgm:spPr/>
      <dgm:t>
        <a:bodyPr/>
        <a:lstStyle/>
        <a:p>
          <a:endParaRPr lang="it-IT"/>
        </a:p>
      </dgm:t>
    </dgm:pt>
    <dgm:pt modelId="{6E8F2077-A070-4FF2-AC63-185B03701699}" type="sibTrans" cxnId="{26BE27D1-EC50-4791-9115-E8B94AA3DCB5}">
      <dgm:prSet/>
      <dgm:spPr/>
      <dgm:t>
        <a:bodyPr/>
        <a:lstStyle/>
        <a:p>
          <a:endParaRPr lang="it-IT"/>
        </a:p>
      </dgm:t>
    </dgm:pt>
    <dgm:pt modelId="{2B38D07C-D5D7-4168-A653-C422C6564DEC}">
      <dgm:prSet phldrT="[Testo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b="1" i="0" noProof="0" dirty="0" err="1" smtClean="0">
              <a:solidFill>
                <a:srgbClr val="000000"/>
              </a:solidFill>
              <a:latin typeface="Georgia" panose="02040502050405020303" pitchFamily="18" charset="0"/>
            </a:rPr>
            <a:t>Partito</a:t>
          </a:r>
          <a:r>
            <a:rPr lang="en-US" b="1" i="0" noProof="0" dirty="0" smtClean="0">
              <a:solidFill>
                <a:srgbClr val="000000"/>
              </a:solidFill>
              <a:latin typeface="Georgia" panose="02040502050405020303" pitchFamily="18" charset="0"/>
            </a:rPr>
            <a:t> </a:t>
          </a:r>
          <a:r>
            <a:rPr lang="en-US" b="1" i="0" noProof="0" dirty="0" err="1" smtClean="0">
              <a:solidFill>
                <a:srgbClr val="000000"/>
              </a:solidFill>
              <a:latin typeface="Georgia" panose="02040502050405020303" pitchFamily="18" charset="0"/>
            </a:rPr>
            <a:t>Democratico</a:t>
          </a:r>
          <a:r>
            <a:rPr lang="en-US" b="1" i="0" noProof="0" dirty="0" smtClean="0">
              <a:solidFill>
                <a:srgbClr val="000000"/>
              </a:solidFill>
              <a:latin typeface="Georgia" panose="02040502050405020303" pitchFamily="18" charset="0"/>
            </a:rPr>
            <a:t> (Democratic Party) </a:t>
          </a:r>
          <a:r>
            <a:rPr lang="en-US" b="0" i="0" noProof="0" dirty="0" smtClean="0">
              <a:solidFill>
                <a:srgbClr val="000000"/>
              </a:solidFill>
              <a:latin typeface="Georgia" panose="02040502050405020303" pitchFamily="18" charset="0"/>
            </a:rPr>
            <a:t>is a Centre-left political party which is currently the main governing party. </a:t>
          </a:r>
        </a:p>
        <a:p>
          <a:endParaRPr lang="it-IT" dirty="0"/>
        </a:p>
      </dgm:t>
    </dgm:pt>
    <dgm:pt modelId="{ACBBC5C3-A75E-493D-A686-A66D8220AACE}" type="parTrans" cxnId="{79FF6DBA-6FF1-418B-B334-D7E52F807CCA}">
      <dgm:prSet/>
      <dgm:spPr/>
      <dgm:t>
        <a:bodyPr/>
        <a:lstStyle/>
        <a:p>
          <a:endParaRPr lang="it-IT"/>
        </a:p>
      </dgm:t>
    </dgm:pt>
    <dgm:pt modelId="{2E609546-6455-46ED-AF2D-CF3BE34A45F2}" type="sibTrans" cxnId="{79FF6DBA-6FF1-418B-B334-D7E52F807CCA}">
      <dgm:prSet/>
      <dgm:spPr/>
      <dgm:t>
        <a:bodyPr/>
        <a:lstStyle/>
        <a:p>
          <a:endParaRPr lang="it-IT"/>
        </a:p>
      </dgm:t>
    </dgm:pt>
    <dgm:pt modelId="{C6AA2BCB-A0C3-4BB8-BEFF-A5C2EE42C789}">
      <dgm:prSet/>
      <dgm:spPr>
        <a:solidFill>
          <a:schemeClr val="accent6">
            <a:lumMod val="25000"/>
            <a:lumOff val="75000"/>
          </a:schemeClr>
        </a:solidFill>
      </dgm:spPr>
      <dgm:t>
        <a:bodyPr/>
        <a:lstStyle/>
        <a:p>
          <a:r>
            <a:rPr lang="en-US" b="1" i="0" noProof="0" dirty="0" err="1" smtClean="0">
              <a:solidFill>
                <a:srgbClr val="000000"/>
              </a:solidFill>
              <a:latin typeface="Georgia" panose="02040502050405020303" pitchFamily="18" charset="0"/>
            </a:rPr>
            <a:t>Movimento</a:t>
          </a:r>
          <a:r>
            <a:rPr lang="en-US" b="1" i="0" noProof="0" dirty="0" smtClean="0">
              <a:solidFill>
                <a:srgbClr val="000000"/>
              </a:solidFill>
              <a:latin typeface="Georgia" panose="02040502050405020303" pitchFamily="18" charset="0"/>
            </a:rPr>
            <a:t> 5 </a:t>
          </a:r>
          <a:r>
            <a:rPr lang="en-US" b="1" i="0" noProof="0" dirty="0" err="1" smtClean="0">
              <a:solidFill>
                <a:srgbClr val="000000"/>
              </a:solidFill>
              <a:latin typeface="Georgia" panose="02040502050405020303" pitchFamily="18" charset="0"/>
            </a:rPr>
            <a:t>Stelle</a:t>
          </a:r>
          <a:r>
            <a:rPr lang="en-US" b="0" i="0" noProof="0" dirty="0" smtClean="0">
              <a:solidFill>
                <a:srgbClr val="000000"/>
              </a:solidFill>
              <a:latin typeface="Georgia" panose="02040502050405020303" pitchFamily="18" charset="0"/>
            </a:rPr>
            <a:t> is a political movement founded in 2009 by Beppe </a:t>
          </a:r>
          <a:r>
            <a:rPr lang="en-US" b="0" i="0" noProof="0" dirty="0" err="1" smtClean="0">
              <a:solidFill>
                <a:srgbClr val="000000"/>
              </a:solidFill>
              <a:latin typeface="Georgia" panose="02040502050405020303" pitchFamily="18" charset="0"/>
            </a:rPr>
            <a:t>Grillo</a:t>
          </a:r>
          <a:r>
            <a:rPr lang="en-US" b="0" i="0" noProof="0" dirty="0" smtClean="0">
              <a:solidFill>
                <a:srgbClr val="000000"/>
              </a:solidFill>
              <a:latin typeface="Georgia" panose="02040502050405020303" pitchFamily="18" charset="0"/>
            </a:rPr>
            <a:t>, a comedian. M5S  defines itself as an </a:t>
          </a:r>
          <a:r>
            <a:rPr lang="en-US" b="0" i="0" noProof="0" dirty="0" err="1" smtClean="0">
              <a:solidFill>
                <a:srgbClr val="000000"/>
              </a:solidFill>
              <a:latin typeface="Georgia" panose="02040502050405020303" pitchFamily="18" charset="0"/>
            </a:rPr>
            <a:t>organisation</a:t>
          </a:r>
          <a:r>
            <a:rPr lang="en-US" b="0" i="0" noProof="0" dirty="0" smtClean="0">
              <a:solidFill>
                <a:srgbClr val="000000"/>
              </a:solidFill>
              <a:latin typeface="Georgia" panose="02040502050405020303" pitchFamily="18" charset="0"/>
            </a:rPr>
            <a:t> without a political orientation (right or left). Nowadays, it is the main opposition party to the Renzi government.</a:t>
          </a:r>
        </a:p>
      </dgm:t>
    </dgm:pt>
    <dgm:pt modelId="{22CB8FAC-3F8F-44FC-BC09-F7C304C7570E}" type="parTrans" cxnId="{7D39F53E-BA3C-4B22-A8A8-0E262F76FDDC}">
      <dgm:prSet/>
      <dgm:spPr/>
      <dgm:t>
        <a:bodyPr/>
        <a:lstStyle/>
        <a:p>
          <a:endParaRPr lang="it-IT"/>
        </a:p>
      </dgm:t>
    </dgm:pt>
    <dgm:pt modelId="{4F37398D-4060-448B-A5A0-D28A849E25E5}" type="sibTrans" cxnId="{7D39F53E-BA3C-4B22-A8A8-0E262F76FDDC}">
      <dgm:prSet/>
      <dgm:spPr/>
      <dgm:t>
        <a:bodyPr/>
        <a:lstStyle/>
        <a:p>
          <a:endParaRPr lang="it-IT"/>
        </a:p>
      </dgm:t>
    </dgm:pt>
    <dgm:pt modelId="{FFA29C61-937B-4C35-B4C5-6B1A22B1C0F8}" type="pres">
      <dgm:prSet presAssocID="{F7C7CDB8-7A9A-48C3-BCB6-45EA93831EDD}" presName="linearFlow" presStyleCnt="0">
        <dgm:presLayoutVars>
          <dgm:dir/>
          <dgm:resizeHandles val="exact"/>
        </dgm:presLayoutVars>
      </dgm:prSet>
      <dgm:spPr/>
    </dgm:pt>
    <dgm:pt modelId="{F7D53484-8941-4261-A68A-5874BA69C8AF}" type="pres">
      <dgm:prSet presAssocID="{2B38D07C-D5D7-4168-A653-C422C6564DEC}" presName="composite" presStyleCnt="0"/>
      <dgm:spPr/>
    </dgm:pt>
    <dgm:pt modelId="{1E81CB89-9BF1-4224-BB1D-1E2A044161EC}" type="pres">
      <dgm:prSet presAssocID="{2B38D07C-D5D7-4168-A653-C422C6564DEC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7356E1AB-85D1-4D92-ABC5-B4AC06ECFAA4}" type="pres">
      <dgm:prSet presAssocID="{2B38D07C-D5D7-4168-A653-C422C6564DEC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B0FD19-D686-48EC-91B2-499E17CFEF75}" type="pres">
      <dgm:prSet presAssocID="{2E609546-6455-46ED-AF2D-CF3BE34A45F2}" presName="spacing" presStyleCnt="0"/>
      <dgm:spPr/>
    </dgm:pt>
    <dgm:pt modelId="{101D1EE0-806C-4194-96BA-6F07C99BF28C}" type="pres">
      <dgm:prSet presAssocID="{890489F3-DCAD-418D-9F52-D0E723457176}" presName="composite" presStyleCnt="0"/>
      <dgm:spPr/>
    </dgm:pt>
    <dgm:pt modelId="{ACF99B32-6087-4BCB-917B-6FD8A510E4C4}" type="pres">
      <dgm:prSet presAssocID="{890489F3-DCAD-418D-9F52-D0E723457176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F8CC3E7B-4869-4C91-A6AD-0905D7ACDDE9}" type="pres">
      <dgm:prSet presAssocID="{890489F3-DCAD-418D-9F52-D0E723457176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C629879-1D7D-4FF2-922C-6BC301C60D04}" type="pres">
      <dgm:prSet presAssocID="{994EDD85-CBD6-47CE-9897-5CAE245A016C}" presName="spacing" presStyleCnt="0"/>
      <dgm:spPr/>
    </dgm:pt>
    <dgm:pt modelId="{76100F29-3F0F-456B-9950-982D6694B6B6}" type="pres">
      <dgm:prSet presAssocID="{64E9C3C5-75EC-4EEF-84F9-D404A1FCC823}" presName="composite" presStyleCnt="0"/>
      <dgm:spPr/>
    </dgm:pt>
    <dgm:pt modelId="{BFD9DA3E-8D21-4855-807C-1AEF790BF901}" type="pres">
      <dgm:prSet presAssocID="{64E9C3C5-75EC-4EEF-84F9-D404A1FCC823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CBEF7F4-3CD5-47B6-BDC3-0EC19AC1173C}" type="pres">
      <dgm:prSet presAssocID="{64E9C3C5-75EC-4EEF-84F9-D404A1FCC823}" presName="txShp" presStyleLbl="node1" presStyleIdx="2" presStyleCnt="4" custLinFactNeighborX="622" custLinFactNeighborY="-103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BC9FCE1-BA28-45B6-8425-5934B78B8D19}" type="pres">
      <dgm:prSet presAssocID="{6E8F2077-A070-4FF2-AC63-185B03701699}" presName="spacing" presStyleCnt="0"/>
      <dgm:spPr/>
    </dgm:pt>
    <dgm:pt modelId="{A52A7622-ACF6-49EA-8E7D-935A41F3059F}" type="pres">
      <dgm:prSet presAssocID="{C6AA2BCB-A0C3-4BB8-BEFF-A5C2EE42C789}" presName="composite" presStyleCnt="0"/>
      <dgm:spPr/>
    </dgm:pt>
    <dgm:pt modelId="{D651A2FA-A805-45A2-8280-617244B1614C}" type="pres">
      <dgm:prSet presAssocID="{C6AA2BCB-A0C3-4BB8-BEFF-A5C2EE42C789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E3D1FC0-E9FF-4A87-AC09-C3F61963EADA}" type="pres">
      <dgm:prSet presAssocID="{C6AA2BCB-A0C3-4BB8-BEFF-A5C2EE42C789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A0D2DC2-9C25-48B2-8DAE-F7719FE39506}" type="presOf" srcId="{890489F3-DCAD-418D-9F52-D0E723457176}" destId="{F8CC3E7B-4869-4C91-A6AD-0905D7ACDDE9}" srcOrd="0" destOrd="0" presId="urn:microsoft.com/office/officeart/2005/8/layout/vList3#1"/>
    <dgm:cxn modelId="{7D39F53E-BA3C-4B22-A8A8-0E262F76FDDC}" srcId="{F7C7CDB8-7A9A-48C3-BCB6-45EA93831EDD}" destId="{C6AA2BCB-A0C3-4BB8-BEFF-A5C2EE42C789}" srcOrd="3" destOrd="0" parTransId="{22CB8FAC-3F8F-44FC-BC09-F7C304C7570E}" sibTransId="{4F37398D-4060-448B-A5A0-D28A849E25E5}"/>
    <dgm:cxn modelId="{7753C4A2-E021-4B79-A988-3F2357CA0025}" type="presOf" srcId="{C6AA2BCB-A0C3-4BB8-BEFF-A5C2EE42C789}" destId="{EE3D1FC0-E9FF-4A87-AC09-C3F61963EADA}" srcOrd="0" destOrd="0" presId="urn:microsoft.com/office/officeart/2005/8/layout/vList3#1"/>
    <dgm:cxn modelId="{241A650B-6CDC-4D58-B990-27A96DB0F15E}" srcId="{F7C7CDB8-7A9A-48C3-BCB6-45EA93831EDD}" destId="{890489F3-DCAD-418D-9F52-D0E723457176}" srcOrd="1" destOrd="0" parTransId="{799AF852-0D4D-4AB5-8A2D-E4667D3AF214}" sibTransId="{994EDD85-CBD6-47CE-9897-5CAE245A016C}"/>
    <dgm:cxn modelId="{BB76D78B-4B85-491F-B6D6-6A608A3450D6}" type="presOf" srcId="{F7C7CDB8-7A9A-48C3-BCB6-45EA93831EDD}" destId="{FFA29C61-937B-4C35-B4C5-6B1A22B1C0F8}" srcOrd="0" destOrd="0" presId="urn:microsoft.com/office/officeart/2005/8/layout/vList3#1"/>
    <dgm:cxn modelId="{79FF6DBA-6FF1-418B-B334-D7E52F807CCA}" srcId="{F7C7CDB8-7A9A-48C3-BCB6-45EA93831EDD}" destId="{2B38D07C-D5D7-4168-A653-C422C6564DEC}" srcOrd="0" destOrd="0" parTransId="{ACBBC5C3-A75E-493D-A686-A66D8220AACE}" sibTransId="{2E609546-6455-46ED-AF2D-CF3BE34A45F2}"/>
    <dgm:cxn modelId="{26BE27D1-EC50-4791-9115-E8B94AA3DCB5}" srcId="{F7C7CDB8-7A9A-48C3-BCB6-45EA93831EDD}" destId="{64E9C3C5-75EC-4EEF-84F9-D404A1FCC823}" srcOrd="2" destOrd="0" parTransId="{86FFD3D9-9E30-4E7D-BA74-F1E36956F041}" sibTransId="{6E8F2077-A070-4FF2-AC63-185B03701699}"/>
    <dgm:cxn modelId="{B119A831-1D9A-46B9-B824-E97C7612B533}" type="presOf" srcId="{64E9C3C5-75EC-4EEF-84F9-D404A1FCC823}" destId="{BCBEF7F4-3CD5-47B6-BDC3-0EC19AC1173C}" srcOrd="0" destOrd="0" presId="urn:microsoft.com/office/officeart/2005/8/layout/vList3#1"/>
    <dgm:cxn modelId="{00BCF41E-B19B-42BD-8149-5ACB1E4A9378}" type="presOf" srcId="{2B38D07C-D5D7-4168-A653-C422C6564DEC}" destId="{7356E1AB-85D1-4D92-ABC5-B4AC06ECFAA4}" srcOrd="0" destOrd="0" presId="urn:microsoft.com/office/officeart/2005/8/layout/vList3#1"/>
    <dgm:cxn modelId="{64FD868D-F346-44CE-BCA8-866A7E8CB065}" type="presParOf" srcId="{FFA29C61-937B-4C35-B4C5-6B1A22B1C0F8}" destId="{F7D53484-8941-4261-A68A-5874BA69C8AF}" srcOrd="0" destOrd="0" presId="urn:microsoft.com/office/officeart/2005/8/layout/vList3#1"/>
    <dgm:cxn modelId="{3C579F29-18EF-4918-8F04-FB3DA7C492DA}" type="presParOf" srcId="{F7D53484-8941-4261-A68A-5874BA69C8AF}" destId="{1E81CB89-9BF1-4224-BB1D-1E2A044161EC}" srcOrd="0" destOrd="0" presId="urn:microsoft.com/office/officeart/2005/8/layout/vList3#1"/>
    <dgm:cxn modelId="{9689E74D-A5C0-438C-8F11-9A04146E4018}" type="presParOf" srcId="{F7D53484-8941-4261-A68A-5874BA69C8AF}" destId="{7356E1AB-85D1-4D92-ABC5-B4AC06ECFAA4}" srcOrd="1" destOrd="0" presId="urn:microsoft.com/office/officeart/2005/8/layout/vList3#1"/>
    <dgm:cxn modelId="{DE957D7C-4986-4A65-8401-DA1B6149173F}" type="presParOf" srcId="{FFA29C61-937B-4C35-B4C5-6B1A22B1C0F8}" destId="{76B0FD19-D686-48EC-91B2-499E17CFEF75}" srcOrd="1" destOrd="0" presId="urn:microsoft.com/office/officeart/2005/8/layout/vList3#1"/>
    <dgm:cxn modelId="{3C564397-9DA4-4852-A7D6-319A16583C53}" type="presParOf" srcId="{FFA29C61-937B-4C35-B4C5-6B1A22B1C0F8}" destId="{101D1EE0-806C-4194-96BA-6F07C99BF28C}" srcOrd="2" destOrd="0" presId="urn:microsoft.com/office/officeart/2005/8/layout/vList3#1"/>
    <dgm:cxn modelId="{AB45D313-31A5-4FDD-B132-CE63EEEC2F04}" type="presParOf" srcId="{101D1EE0-806C-4194-96BA-6F07C99BF28C}" destId="{ACF99B32-6087-4BCB-917B-6FD8A510E4C4}" srcOrd="0" destOrd="0" presId="urn:microsoft.com/office/officeart/2005/8/layout/vList3#1"/>
    <dgm:cxn modelId="{5E7DBA35-A78F-497F-ABAB-11CD9247337A}" type="presParOf" srcId="{101D1EE0-806C-4194-96BA-6F07C99BF28C}" destId="{F8CC3E7B-4869-4C91-A6AD-0905D7ACDDE9}" srcOrd="1" destOrd="0" presId="urn:microsoft.com/office/officeart/2005/8/layout/vList3#1"/>
    <dgm:cxn modelId="{1F194FE1-2AF8-455F-92E3-0C8876B37586}" type="presParOf" srcId="{FFA29C61-937B-4C35-B4C5-6B1A22B1C0F8}" destId="{6C629879-1D7D-4FF2-922C-6BC301C60D04}" srcOrd="3" destOrd="0" presId="urn:microsoft.com/office/officeart/2005/8/layout/vList3#1"/>
    <dgm:cxn modelId="{279D78C6-6F1E-4FFF-9657-ED9DAE56917E}" type="presParOf" srcId="{FFA29C61-937B-4C35-B4C5-6B1A22B1C0F8}" destId="{76100F29-3F0F-456B-9950-982D6694B6B6}" srcOrd="4" destOrd="0" presId="urn:microsoft.com/office/officeart/2005/8/layout/vList3#1"/>
    <dgm:cxn modelId="{61419012-BAE8-43DF-AED2-595751A66AE6}" type="presParOf" srcId="{76100F29-3F0F-456B-9950-982D6694B6B6}" destId="{BFD9DA3E-8D21-4855-807C-1AEF790BF901}" srcOrd="0" destOrd="0" presId="urn:microsoft.com/office/officeart/2005/8/layout/vList3#1"/>
    <dgm:cxn modelId="{76BC6EC5-4D03-47DF-9321-7C2AAA5B5EC8}" type="presParOf" srcId="{76100F29-3F0F-456B-9950-982D6694B6B6}" destId="{BCBEF7F4-3CD5-47B6-BDC3-0EC19AC1173C}" srcOrd="1" destOrd="0" presId="urn:microsoft.com/office/officeart/2005/8/layout/vList3#1"/>
    <dgm:cxn modelId="{58CCA4F8-1341-41D8-B0D8-3EE6DA78801E}" type="presParOf" srcId="{FFA29C61-937B-4C35-B4C5-6B1A22B1C0F8}" destId="{CBC9FCE1-BA28-45B6-8425-5934B78B8D19}" srcOrd="5" destOrd="0" presId="urn:microsoft.com/office/officeart/2005/8/layout/vList3#1"/>
    <dgm:cxn modelId="{542BAB6F-D15D-49E4-BF5D-F8C77B7C88CC}" type="presParOf" srcId="{FFA29C61-937B-4C35-B4C5-6B1A22B1C0F8}" destId="{A52A7622-ACF6-49EA-8E7D-935A41F3059F}" srcOrd="6" destOrd="0" presId="urn:microsoft.com/office/officeart/2005/8/layout/vList3#1"/>
    <dgm:cxn modelId="{556F3547-1B15-466F-9355-4F4DFD77666C}" type="presParOf" srcId="{A52A7622-ACF6-49EA-8E7D-935A41F3059F}" destId="{D651A2FA-A805-45A2-8280-617244B1614C}" srcOrd="0" destOrd="0" presId="urn:microsoft.com/office/officeart/2005/8/layout/vList3#1"/>
    <dgm:cxn modelId="{2B1E3FE8-CF24-493B-AFC5-5D3F5A8D91FB}" type="presParOf" srcId="{A52A7622-ACF6-49EA-8E7D-935A41F3059F}" destId="{EE3D1FC0-E9FF-4A87-AC09-C3F61963EAD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428D98-2E9A-4D67-AFF2-E158D385ED71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ED04388-98DD-48BE-905E-318CF233E22B}">
      <dgm:prSet phldrT="[Testo]" custT="1"/>
      <dgm:spPr>
        <a:solidFill>
          <a:srgbClr val="000000"/>
        </a:solidFill>
      </dgm:spPr>
      <dgm:t>
        <a:bodyPr/>
        <a:lstStyle/>
        <a:p>
          <a:r>
            <a:rPr lang="en-US" sz="1200" b="0" i="0" noProof="0" dirty="0" smtClean="0">
              <a:solidFill>
                <a:schemeClr val="bg1"/>
              </a:solidFill>
              <a:latin typeface="Georgia" panose="02040502050405020303" pitchFamily="18" charset="0"/>
            </a:rPr>
            <a:t>M5S is strengthening its consensus which seems other than a «bubble» created by the reactions against judicial investigations, by reaffirming the  idea that the </a:t>
          </a:r>
          <a:r>
            <a:rPr lang="en-US" sz="1200" b="0" i="0" noProof="0" dirty="0" err="1" smtClean="0">
              <a:solidFill>
                <a:schemeClr val="bg1"/>
              </a:solidFill>
              <a:latin typeface="Georgia" panose="02040502050405020303" pitchFamily="18" charset="0"/>
            </a:rPr>
            <a:t>Movimento</a:t>
          </a:r>
          <a:r>
            <a:rPr lang="en-US" sz="1200" b="0" i="0" noProof="0" dirty="0" smtClean="0">
              <a:solidFill>
                <a:schemeClr val="bg1"/>
              </a:solidFill>
              <a:latin typeface="Georgia" panose="02040502050405020303" pitchFamily="18" charset="0"/>
            </a:rPr>
            <a:t> is the only incorruptible political institution. Actually, this is reinforced by some particularly rewarding choices such as the presence of a young, skilled, expert and proposal-making leadership. Moreover, choosing to take part in TV talk shows makes young exponents more visible. Finally, the proposal of a citizenship income achieved a strong consensus by those people who more exposed to the economic crisis.</a:t>
          </a:r>
          <a:endParaRPr lang="en-US" sz="1200" noProof="0" dirty="0">
            <a:solidFill>
              <a:schemeClr val="bg1"/>
            </a:solidFill>
            <a:latin typeface="Georgia" panose="02040502050405020303" pitchFamily="18" charset="0"/>
          </a:endParaRPr>
        </a:p>
      </dgm:t>
    </dgm:pt>
    <dgm:pt modelId="{3D89BD93-D254-42D4-953F-8F5966EDC107}" type="parTrans" cxnId="{10516E29-D52E-43B0-A609-8887BCB7B392}">
      <dgm:prSet/>
      <dgm:spPr/>
      <dgm:t>
        <a:bodyPr/>
        <a:lstStyle/>
        <a:p>
          <a:endParaRPr lang="it-IT"/>
        </a:p>
      </dgm:t>
    </dgm:pt>
    <dgm:pt modelId="{660EBD98-B341-4D2A-9E73-E6F3888568BA}" type="sibTrans" cxnId="{10516E29-D52E-43B0-A609-8887BCB7B392}">
      <dgm:prSet/>
      <dgm:spPr/>
      <dgm:t>
        <a:bodyPr/>
        <a:lstStyle/>
        <a:p>
          <a:endParaRPr lang="it-IT"/>
        </a:p>
      </dgm:t>
    </dgm:pt>
    <dgm:pt modelId="{4B16CE96-5FB8-4D8A-A8E1-CD414B294822}">
      <dgm:prSet phldrT="[Testo]" custT="1"/>
      <dgm:spPr>
        <a:solidFill>
          <a:srgbClr val="7030A0"/>
        </a:solidFill>
      </dgm:spPr>
      <dgm:t>
        <a:bodyPr/>
        <a:lstStyle/>
        <a:p>
          <a:r>
            <a:rPr lang="en-US" sz="1800" b="0" i="0" dirty="0" smtClean="0">
              <a:solidFill>
                <a:schemeClr val="bg1"/>
              </a:solidFill>
              <a:latin typeface="Georgia" panose="02040502050405020303" pitchFamily="18" charset="0"/>
            </a:rPr>
            <a:t>«</a:t>
          </a:r>
          <a:r>
            <a:rPr lang="en-US" sz="1400" b="0" i="1" noProof="0" dirty="0" smtClean="0">
              <a:solidFill>
                <a:schemeClr val="bg1"/>
              </a:solidFill>
              <a:latin typeface="Georgia" panose="02040502050405020303" pitchFamily="18" charset="0"/>
            </a:rPr>
            <a:t>Damn, you are the leader!</a:t>
          </a:r>
          <a:r>
            <a:rPr lang="en-US" sz="1400" b="0" i="0" noProof="0" dirty="0" smtClean="0">
              <a:solidFill>
                <a:schemeClr val="bg1"/>
              </a:solidFill>
              <a:latin typeface="Georgia" panose="02040502050405020303" pitchFamily="18" charset="0"/>
            </a:rPr>
            <a:t>». </a:t>
          </a:r>
          <a:r>
            <a:rPr lang="en-US" sz="1400" b="0" i="0" dirty="0" smtClean="0">
              <a:solidFill>
                <a:schemeClr val="bg1"/>
              </a:solidFill>
              <a:latin typeface="Georgia" panose="02040502050405020303" pitchFamily="18" charset="0"/>
            </a:rPr>
            <a:t>This is what Beppe </a:t>
          </a:r>
          <a:r>
            <a:rPr lang="en-US" sz="1400" b="0" i="0" dirty="0" err="1" smtClean="0">
              <a:solidFill>
                <a:schemeClr val="bg1"/>
              </a:solidFill>
              <a:latin typeface="Georgia" panose="02040502050405020303" pitchFamily="18" charset="0"/>
            </a:rPr>
            <a:t>Grillo</a:t>
          </a:r>
          <a:r>
            <a:rPr lang="en-US" sz="1400" b="0" i="0" dirty="0" smtClean="0">
              <a:solidFill>
                <a:schemeClr val="bg1"/>
              </a:solidFill>
              <a:latin typeface="Georgia" panose="02040502050405020303" pitchFamily="18" charset="0"/>
            </a:rPr>
            <a:t> said during a press conference jokingly with Luigi Di </a:t>
          </a:r>
          <a:r>
            <a:rPr lang="en-US" sz="1400" b="0" i="0" dirty="0" err="1" smtClean="0">
              <a:solidFill>
                <a:schemeClr val="bg1"/>
              </a:solidFill>
              <a:latin typeface="Georgia" panose="02040502050405020303" pitchFamily="18" charset="0"/>
            </a:rPr>
            <a:t>Maio</a:t>
          </a:r>
          <a:r>
            <a:rPr lang="en-US" sz="1400" b="0" i="0" dirty="0" smtClean="0">
              <a:solidFill>
                <a:schemeClr val="bg1"/>
              </a:solidFill>
              <a:latin typeface="Georgia" panose="02040502050405020303" pitchFamily="18" charset="0"/>
            </a:rPr>
            <a:t>, considered as the future leader of the </a:t>
          </a:r>
          <a:r>
            <a:rPr lang="en-US" sz="1400" b="0" i="0" dirty="0" err="1" smtClean="0">
              <a:solidFill>
                <a:schemeClr val="bg1"/>
              </a:solidFill>
              <a:latin typeface="Georgia" panose="02040502050405020303" pitchFamily="18" charset="0"/>
            </a:rPr>
            <a:t>Movimento</a:t>
          </a:r>
          <a:r>
            <a:rPr lang="en-US" sz="1400" b="0" i="0" dirty="0" smtClean="0">
              <a:solidFill>
                <a:schemeClr val="bg1"/>
              </a:solidFill>
              <a:latin typeface="Georgia" panose="02040502050405020303" pitchFamily="18" charset="0"/>
            </a:rPr>
            <a:t> 5 </a:t>
          </a:r>
          <a:r>
            <a:rPr lang="en-US" sz="1400" b="0" i="0" dirty="0" err="1" smtClean="0">
              <a:solidFill>
                <a:schemeClr val="bg1"/>
              </a:solidFill>
              <a:latin typeface="Georgia" panose="02040502050405020303" pitchFamily="18" charset="0"/>
            </a:rPr>
            <a:t>Stelle</a:t>
          </a:r>
          <a:r>
            <a:rPr lang="en-US" sz="1400" b="0" i="0" dirty="0" smtClean="0">
              <a:solidFill>
                <a:schemeClr val="bg1"/>
              </a:solidFill>
              <a:latin typeface="Georgia" panose="02040502050405020303" pitchFamily="18" charset="0"/>
            </a:rPr>
            <a:t> by many people. </a:t>
          </a:r>
        </a:p>
        <a:p>
          <a:r>
            <a:rPr lang="en-US" sz="1400" b="0" i="0" dirty="0" smtClean="0">
              <a:solidFill>
                <a:schemeClr val="bg1"/>
              </a:solidFill>
              <a:latin typeface="Georgia" panose="02040502050405020303" pitchFamily="18" charset="0"/>
            </a:rPr>
            <a:t>Waiting to know who’s going to lead the movement, the young Member of Parliament is at the top of the list at the moment. </a:t>
          </a:r>
          <a:endParaRPr lang="en-US" sz="1400" b="0" dirty="0" smtClean="0">
            <a:solidFill>
              <a:schemeClr val="bg1"/>
            </a:solidFill>
            <a:latin typeface="Georgia" panose="02040502050405020303" pitchFamily="18" charset="0"/>
          </a:endParaRPr>
        </a:p>
      </dgm:t>
    </dgm:pt>
    <dgm:pt modelId="{BE38B9F7-0A29-42AB-A5F9-C1059B568BC8}" type="parTrans" cxnId="{191C1FE6-20AD-4953-81FC-9360210B68CA}">
      <dgm:prSet/>
      <dgm:spPr/>
      <dgm:t>
        <a:bodyPr/>
        <a:lstStyle/>
        <a:p>
          <a:endParaRPr lang="it-IT"/>
        </a:p>
      </dgm:t>
    </dgm:pt>
    <dgm:pt modelId="{75B587B4-F0F4-4414-9805-E6DD42DE955F}" type="sibTrans" cxnId="{191C1FE6-20AD-4953-81FC-9360210B68CA}">
      <dgm:prSet/>
      <dgm:spPr/>
      <dgm:t>
        <a:bodyPr/>
        <a:lstStyle/>
        <a:p>
          <a:endParaRPr lang="it-IT"/>
        </a:p>
      </dgm:t>
    </dgm:pt>
    <dgm:pt modelId="{66857284-F46A-4A09-8FA6-106262AF51A0}" type="pres">
      <dgm:prSet presAssocID="{20428D98-2E9A-4D67-AFF2-E158D385ED7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01B664B-27B8-4851-9295-7C987D4FF0C5}" type="pres">
      <dgm:prSet presAssocID="{0ED04388-98DD-48BE-905E-318CF233E22B}" presName="comp" presStyleCnt="0"/>
      <dgm:spPr/>
    </dgm:pt>
    <dgm:pt modelId="{2875D876-1495-4F66-A27F-EEA056D4576A}" type="pres">
      <dgm:prSet presAssocID="{0ED04388-98DD-48BE-905E-318CF233E22B}" presName="rect2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0107C9A-4873-4BC0-ACD8-7EF8C871E709}" type="pres">
      <dgm:prSet presAssocID="{0ED04388-98DD-48BE-905E-318CF233E22B}" presName="rect1" presStyleLbl="lnNode1" presStyleIdx="0" presStyleCnt="2" custLinFactNeighborX="1449" custLinFactNeighborY="62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8DA17C38-6465-45A9-9A03-D73359BEA55F}" type="pres">
      <dgm:prSet presAssocID="{660EBD98-B341-4D2A-9E73-E6F3888568BA}" presName="sibTrans" presStyleCnt="0"/>
      <dgm:spPr/>
    </dgm:pt>
    <dgm:pt modelId="{4E1E3235-FD38-4568-8CA8-13BFF15DE0A1}" type="pres">
      <dgm:prSet presAssocID="{4B16CE96-5FB8-4D8A-A8E1-CD414B294822}" presName="comp" presStyleCnt="0"/>
      <dgm:spPr/>
    </dgm:pt>
    <dgm:pt modelId="{EF7847E0-CADB-4A49-BD44-088877B5DCE2}" type="pres">
      <dgm:prSet presAssocID="{4B16CE96-5FB8-4D8A-A8E1-CD414B294822}" presName="rect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8C99CF0-BC1B-460B-9B9C-403163875B9C}" type="pres">
      <dgm:prSet presAssocID="{4B16CE96-5FB8-4D8A-A8E1-CD414B294822}" presName="rect1" presStyleLbl="ln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</dgm:ptLst>
  <dgm:cxnLst>
    <dgm:cxn modelId="{13065FD3-BBF0-4A27-A8D8-87B9FD021B92}" type="presOf" srcId="{4B16CE96-5FB8-4D8A-A8E1-CD414B294822}" destId="{EF7847E0-CADB-4A49-BD44-088877B5DCE2}" srcOrd="0" destOrd="0" presId="urn:microsoft.com/office/officeart/2008/layout/AlternatingPictureBlocks"/>
    <dgm:cxn modelId="{B0A6F3FA-C03A-4695-9FFE-F0C197AFC8B2}" type="presOf" srcId="{0ED04388-98DD-48BE-905E-318CF233E22B}" destId="{2875D876-1495-4F66-A27F-EEA056D4576A}" srcOrd="0" destOrd="0" presId="urn:microsoft.com/office/officeart/2008/layout/AlternatingPictureBlocks"/>
    <dgm:cxn modelId="{10516E29-D52E-43B0-A609-8887BCB7B392}" srcId="{20428D98-2E9A-4D67-AFF2-E158D385ED71}" destId="{0ED04388-98DD-48BE-905E-318CF233E22B}" srcOrd="0" destOrd="0" parTransId="{3D89BD93-D254-42D4-953F-8F5966EDC107}" sibTransId="{660EBD98-B341-4D2A-9E73-E6F3888568BA}"/>
    <dgm:cxn modelId="{433252DB-5273-4C63-8811-1187A0D151E6}" type="presOf" srcId="{20428D98-2E9A-4D67-AFF2-E158D385ED71}" destId="{66857284-F46A-4A09-8FA6-106262AF51A0}" srcOrd="0" destOrd="0" presId="urn:microsoft.com/office/officeart/2008/layout/AlternatingPictureBlocks"/>
    <dgm:cxn modelId="{191C1FE6-20AD-4953-81FC-9360210B68CA}" srcId="{20428D98-2E9A-4D67-AFF2-E158D385ED71}" destId="{4B16CE96-5FB8-4D8A-A8E1-CD414B294822}" srcOrd="1" destOrd="0" parTransId="{BE38B9F7-0A29-42AB-A5F9-C1059B568BC8}" sibTransId="{75B587B4-F0F4-4414-9805-E6DD42DE955F}"/>
    <dgm:cxn modelId="{8AEAA2D7-91AF-4F89-84E4-531AC43C267F}" type="presParOf" srcId="{66857284-F46A-4A09-8FA6-106262AF51A0}" destId="{B01B664B-27B8-4851-9295-7C987D4FF0C5}" srcOrd="0" destOrd="0" presId="urn:microsoft.com/office/officeart/2008/layout/AlternatingPictureBlocks"/>
    <dgm:cxn modelId="{AB6B5119-C0C6-4E55-944B-8D1E3F3C8A52}" type="presParOf" srcId="{B01B664B-27B8-4851-9295-7C987D4FF0C5}" destId="{2875D876-1495-4F66-A27F-EEA056D4576A}" srcOrd="0" destOrd="0" presId="urn:microsoft.com/office/officeart/2008/layout/AlternatingPictureBlocks"/>
    <dgm:cxn modelId="{BFE6D109-6B9A-41B2-97B1-A0592E00FA12}" type="presParOf" srcId="{B01B664B-27B8-4851-9295-7C987D4FF0C5}" destId="{10107C9A-4873-4BC0-ACD8-7EF8C871E709}" srcOrd="1" destOrd="0" presId="urn:microsoft.com/office/officeart/2008/layout/AlternatingPictureBlocks"/>
    <dgm:cxn modelId="{78A044FD-709F-4154-8630-99C5BD78DED0}" type="presParOf" srcId="{66857284-F46A-4A09-8FA6-106262AF51A0}" destId="{8DA17C38-6465-45A9-9A03-D73359BEA55F}" srcOrd="1" destOrd="0" presId="urn:microsoft.com/office/officeart/2008/layout/AlternatingPictureBlocks"/>
    <dgm:cxn modelId="{5E13602F-D881-4741-A866-DCA6967C0039}" type="presParOf" srcId="{66857284-F46A-4A09-8FA6-106262AF51A0}" destId="{4E1E3235-FD38-4568-8CA8-13BFF15DE0A1}" srcOrd="2" destOrd="0" presId="urn:microsoft.com/office/officeart/2008/layout/AlternatingPictureBlocks"/>
    <dgm:cxn modelId="{8C6E6B4D-F31F-408B-812B-638CA6D47DB3}" type="presParOf" srcId="{4E1E3235-FD38-4568-8CA8-13BFF15DE0A1}" destId="{EF7847E0-CADB-4A49-BD44-088877B5DCE2}" srcOrd="0" destOrd="0" presId="urn:microsoft.com/office/officeart/2008/layout/AlternatingPictureBlocks"/>
    <dgm:cxn modelId="{F8F79B9A-9ECF-4375-8992-5EC75E4470A9}" type="presParOf" srcId="{4E1E3235-FD38-4568-8CA8-13BFF15DE0A1}" destId="{58C99CF0-BC1B-460B-9B9C-403163875B9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428D98-2E9A-4D67-AFF2-E158D385ED71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ED04388-98DD-48BE-905E-318CF233E22B}">
      <dgm:prSet phldrT="[Testo]" custT="1"/>
      <dgm:spPr>
        <a:solidFill>
          <a:srgbClr val="000000"/>
        </a:solidFill>
      </dgm:spPr>
      <dgm:t>
        <a:bodyPr/>
        <a:lstStyle/>
        <a:p>
          <a:r>
            <a:rPr lang="en-US" sz="1600" b="0" i="0" noProof="0" dirty="0" smtClean="0">
              <a:latin typeface="Georgia" panose="02040502050405020303" pitchFamily="18" charset="0"/>
            </a:rPr>
            <a:t>The growth of the </a:t>
          </a:r>
          <a:r>
            <a:rPr lang="en-US" sz="1600" b="0" i="0" noProof="0" dirty="0" err="1" smtClean="0">
              <a:latin typeface="Georgia" panose="02040502050405020303" pitchFamily="18" charset="0"/>
            </a:rPr>
            <a:t>Lega</a:t>
          </a:r>
          <a:r>
            <a:rPr lang="en-US" sz="1600" b="0" i="0" noProof="0" dirty="0" smtClean="0">
              <a:latin typeface="Georgia" panose="02040502050405020303" pitchFamily="18" charset="0"/>
            </a:rPr>
            <a:t> Nord has stopped: today  it does not succeed in broadening its consensus among the moderate electorate, who appears frightened by its amazing language, by the word «</a:t>
          </a:r>
          <a:r>
            <a:rPr lang="en-US" sz="1600" b="0" i="0" noProof="0" dirty="0" err="1" smtClean="0">
              <a:latin typeface="Georgia" panose="02040502050405020303" pitchFamily="18" charset="0"/>
            </a:rPr>
            <a:t>ruspa</a:t>
          </a:r>
          <a:r>
            <a:rPr lang="en-US" sz="1600" b="0" i="0" noProof="0" dirty="0" smtClean="0">
              <a:latin typeface="Georgia" panose="02040502050405020303" pitchFamily="18" charset="0"/>
            </a:rPr>
            <a:t>» (‘bulldozer’) and by the words used against the bishops. In addition, the Italians are partially changing their attitudes with regards to immigration. </a:t>
          </a:r>
          <a:endParaRPr lang="en-US" sz="1700" noProof="0" dirty="0">
            <a:solidFill>
              <a:srgbClr val="000000"/>
            </a:solidFill>
            <a:latin typeface="Georgia" panose="02040502050405020303" pitchFamily="18" charset="0"/>
          </a:endParaRPr>
        </a:p>
      </dgm:t>
    </dgm:pt>
    <dgm:pt modelId="{3D89BD93-D254-42D4-953F-8F5966EDC107}" type="parTrans" cxnId="{10516E29-D52E-43B0-A609-8887BCB7B392}">
      <dgm:prSet/>
      <dgm:spPr/>
      <dgm:t>
        <a:bodyPr/>
        <a:lstStyle/>
        <a:p>
          <a:endParaRPr lang="it-IT"/>
        </a:p>
      </dgm:t>
    </dgm:pt>
    <dgm:pt modelId="{660EBD98-B341-4D2A-9E73-E6F3888568BA}" type="sibTrans" cxnId="{10516E29-D52E-43B0-A609-8887BCB7B392}">
      <dgm:prSet/>
      <dgm:spPr/>
      <dgm:t>
        <a:bodyPr/>
        <a:lstStyle/>
        <a:p>
          <a:endParaRPr lang="it-IT"/>
        </a:p>
      </dgm:t>
    </dgm:pt>
    <dgm:pt modelId="{4B16CE96-5FB8-4D8A-A8E1-CD414B294822}">
      <dgm:prSet phldrT="[Testo]" custT="1"/>
      <dgm:spPr>
        <a:solidFill>
          <a:srgbClr val="006600"/>
        </a:solidFill>
      </dgm:spPr>
      <dgm:t>
        <a:bodyPr/>
        <a:lstStyle/>
        <a:p>
          <a:r>
            <a:rPr lang="it-IT" sz="1400" b="0" dirty="0" smtClean="0">
              <a:solidFill>
                <a:schemeClr val="bg1"/>
              </a:solidFill>
              <a:latin typeface="Georgia" panose="02040502050405020303" pitchFamily="18" charset="0"/>
            </a:rPr>
            <a:t>The </a:t>
          </a:r>
          <a:r>
            <a:rPr lang="it-IT" sz="1400" b="0" i="1" dirty="0" smtClean="0">
              <a:solidFill>
                <a:schemeClr val="bg1"/>
              </a:solidFill>
              <a:latin typeface="Georgia" panose="02040502050405020303" pitchFamily="18" charset="0"/>
            </a:rPr>
            <a:t>«</a:t>
          </a:r>
          <a:r>
            <a:rPr lang="it-IT" sz="1400" b="0" i="1" dirty="0" err="1" smtClean="0">
              <a:solidFill>
                <a:schemeClr val="bg1"/>
              </a:solidFill>
              <a:latin typeface="Georgia" panose="02040502050405020303" pitchFamily="18" charset="0"/>
            </a:rPr>
            <a:t>other</a:t>
          </a:r>
          <a:r>
            <a:rPr lang="it-IT" sz="1400" b="0" i="1" dirty="0" smtClean="0">
              <a:solidFill>
                <a:schemeClr val="bg1"/>
              </a:solidFill>
              <a:latin typeface="Georgia" panose="02040502050405020303" pitchFamily="18" charset="0"/>
            </a:rPr>
            <a:t>» Matteo</a:t>
          </a:r>
          <a:r>
            <a:rPr lang="it-IT" sz="1400" b="0" dirty="0" smtClean="0">
              <a:solidFill>
                <a:schemeClr val="bg1"/>
              </a:solidFill>
              <a:latin typeface="Georgia" panose="02040502050405020303" pitchFamily="18" charset="0"/>
            </a:rPr>
            <a:t>, </a:t>
          </a:r>
          <a:r>
            <a:rPr lang="it-IT" sz="1400" b="0" dirty="0" err="1" smtClean="0">
              <a:solidFill>
                <a:schemeClr val="bg1"/>
              </a:solidFill>
              <a:latin typeface="Georgia" panose="02040502050405020303" pitchFamily="18" charset="0"/>
            </a:rPr>
            <a:t>who</a:t>
          </a:r>
          <a:r>
            <a:rPr lang="it-IT" sz="1400" b="0" dirty="0" smtClean="0">
              <a:solidFill>
                <a:schemeClr val="bg1"/>
              </a:solidFill>
              <a:latin typeface="Georgia" panose="02040502050405020303" pitchFamily="18" charset="0"/>
            </a:rPr>
            <a:t> </a:t>
          </a:r>
          <a:r>
            <a:rPr lang="it-IT" sz="1400" b="0" dirty="0" err="1" smtClean="0">
              <a:solidFill>
                <a:schemeClr val="bg1"/>
              </a:solidFill>
              <a:latin typeface="Georgia" panose="02040502050405020303" pitchFamily="18" charset="0"/>
            </a:rPr>
            <a:t>was</a:t>
          </a:r>
          <a:r>
            <a:rPr lang="it-IT" sz="1400" b="0" dirty="0" smtClean="0">
              <a:solidFill>
                <a:schemeClr val="bg1"/>
              </a:solidFill>
              <a:latin typeface="Georgia" panose="02040502050405020303" pitchFamily="18" charset="0"/>
            </a:rPr>
            <a:t> </a:t>
          </a:r>
          <a:r>
            <a:rPr lang="it-IT" sz="1400" b="0" dirty="0" err="1" smtClean="0">
              <a:solidFill>
                <a:schemeClr val="bg1"/>
              </a:solidFill>
              <a:latin typeface="Georgia" panose="02040502050405020303" pitchFamily="18" charset="0"/>
            </a:rPr>
            <a:t>labelled</a:t>
          </a:r>
          <a:r>
            <a:rPr lang="it-IT" sz="1400" b="0" dirty="0" smtClean="0">
              <a:solidFill>
                <a:schemeClr val="bg1"/>
              </a:solidFill>
              <a:latin typeface="Georgia" panose="02040502050405020303" pitchFamily="18" charset="0"/>
            </a:rPr>
            <a:t> </a:t>
          </a:r>
          <a:r>
            <a:rPr lang="it-IT" sz="1400" b="0" dirty="0" err="1" smtClean="0">
              <a:solidFill>
                <a:schemeClr val="bg1"/>
              </a:solidFill>
              <a:latin typeface="Georgia" panose="02040502050405020303" pitchFamily="18" charset="0"/>
            </a:rPr>
            <a:t>as</a:t>
          </a:r>
          <a:r>
            <a:rPr lang="it-IT" sz="1400" b="0" dirty="0" smtClean="0">
              <a:solidFill>
                <a:schemeClr val="bg1"/>
              </a:solidFill>
              <a:latin typeface="Georgia" panose="02040502050405020303" pitchFamily="18" charset="0"/>
            </a:rPr>
            <a:t> the </a:t>
          </a:r>
          <a:r>
            <a:rPr lang="it-IT" sz="1400" b="0" dirty="0" err="1" smtClean="0">
              <a:solidFill>
                <a:schemeClr val="bg1"/>
              </a:solidFill>
              <a:latin typeface="Georgia" panose="02040502050405020303" pitchFamily="18" charset="0"/>
            </a:rPr>
            <a:t>true</a:t>
          </a:r>
          <a:r>
            <a:rPr lang="it-IT" sz="1400" b="0" dirty="0" smtClean="0">
              <a:solidFill>
                <a:schemeClr val="bg1"/>
              </a:solidFill>
              <a:latin typeface="Georgia" panose="02040502050405020303" pitchFamily="18" charset="0"/>
            </a:rPr>
            <a:t> </a:t>
          </a:r>
          <a:r>
            <a:rPr lang="it-IT" sz="1400" b="0" dirty="0" err="1" smtClean="0">
              <a:solidFill>
                <a:schemeClr val="bg1"/>
              </a:solidFill>
              <a:latin typeface="Georgia" panose="02040502050405020303" pitchFamily="18" charset="0"/>
            </a:rPr>
            <a:t>opposer</a:t>
          </a:r>
          <a:r>
            <a:rPr lang="it-IT" sz="1400" b="0" dirty="0" smtClean="0">
              <a:solidFill>
                <a:schemeClr val="bg1"/>
              </a:solidFill>
              <a:latin typeface="Georgia" panose="02040502050405020303" pitchFamily="18" charset="0"/>
            </a:rPr>
            <a:t> to </a:t>
          </a:r>
          <a:r>
            <a:rPr lang="it-IT" sz="1400" b="0" dirty="0" err="1" smtClean="0">
              <a:solidFill>
                <a:schemeClr val="bg1"/>
              </a:solidFill>
              <a:latin typeface="Georgia" panose="02040502050405020303" pitchFamily="18" charset="0"/>
            </a:rPr>
            <a:t>Renzi</a:t>
          </a:r>
          <a:r>
            <a:rPr lang="it-IT" sz="1400" b="0" dirty="0" smtClean="0">
              <a:solidFill>
                <a:schemeClr val="bg1"/>
              </a:solidFill>
              <a:latin typeface="Georgia" panose="02040502050405020303" pitchFamily="18" charset="0"/>
            </a:rPr>
            <a:t> by </a:t>
          </a:r>
          <a:r>
            <a:rPr lang="it-IT" sz="1400" b="0" dirty="0" err="1" smtClean="0">
              <a:solidFill>
                <a:schemeClr val="bg1"/>
              </a:solidFill>
              <a:latin typeface="Georgia" panose="02040502050405020303" pitchFamily="18" charset="0"/>
            </a:rPr>
            <a:t>many</a:t>
          </a:r>
          <a:r>
            <a:rPr lang="it-IT" sz="1400" b="0" dirty="0" smtClean="0">
              <a:solidFill>
                <a:schemeClr val="bg1"/>
              </a:solidFill>
              <a:latin typeface="Georgia" panose="02040502050405020303" pitchFamily="18" charset="0"/>
            </a:rPr>
            <a:t> people, </a:t>
          </a:r>
          <a:r>
            <a:rPr lang="it-IT" sz="1400" b="0" dirty="0" err="1" smtClean="0">
              <a:solidFill>
                <a:schemeClr val="bg1"/>
              </a:solidFill>
              <a:latin typeface="Georgia" panose="02040502050405020303" pitchFamily="18" charset="0"/>
            </a:rPr>
            <a:t>stops</a:t>
          </a:r>
          <a:r>
            <a:rPr lang="it-IT" sz="1400" b="0" dirty="0" smtClean="0">
              <a:solidFill>
                <a:schemeClr val="bg1"/>
              </a:solidFill>
              <a:latin typeface="Georgia" panose="02040502050405020303" pitchFamily="18" charset="0"/>
            </a:rPr>
            <a:t> </a:t>
          </a:r>
          <a:r>
            <a:rPr lang="it-IT" sz="1400" b="0" dirty="0" err="1" smtClean="0">
              <a:solidFill>
                <a:schemeClr val="bg1"/>
              </a:solidFill>
              <a:latin typeface="Georgia" panose="02040502050405020303" pitchFamily="18" charset="0"/>
            </a:rPr>
            <a:t>his</a:t>
          </a:r>
          <a:r>
            <a:rPr lang="it-IT" sz="1400" b="0" dirty="0" smtClean="0">
              <a:solidFill>
                <a:schemeClr val="bg1"/>
              </a:solidFill>
              <a:latin typeface="Georgia" panose="02040502050405020303" pitchFamily="18" charset="0"/>
            </a:rPr>
            <a:t> </a:t>
          </a:r>
          <a:r>
            <a:rPr lang="it-IT" sz="1400" b="0" dirty="0" err="1" smtClean="0">
              <a:solidFill>
                <a:schemeClr val="bg1"/>
              </a:solidFill>
              <a:latin typeface="Georgia" panose="02040502050405020303" pitchFamily="18" charset="0"/>
            </a:rPr>
            <a:t>growth</a:t>
          </a:r>
          <a:r>
            <a:rPr lang="it-IT" sz="1400" b="0" dirty="0" smtClean="0">
              <a:solidFill>
                <a:schemeClr val="bg1"/>
              </a:solidFill>
              <a:latin typeface="Georgia" panose="02040502050405020303" pitchFamily="18" charset="0"/>
            </a:rPr>
            <a:t>. The </a:t>
          </a:r>
          <a:r>
            <a:rPr lang="it-IT" sz="1400" b="0" dirty="0" err="1" smtClean="0">
              <a:solidFill>
                <a:schemeClr val="bg1"/>
              </a:solidFill>
              <a:latin typeface="Georgia" panose="02040502050405020303" pitchFamily="18" charset="0"/>
            </a:rPr>
            <a:t>language</a:t>
          </a:r>
          <a:r>
            <a:rPr lang="it-IT" sz="1400" b="0" dirty="0" smtClean="0">
              <a:solidFill>
                <a:schemeClr val="bg1"/>
              </a:solidFill>
              <a:latin typeface="Georgia" panose="02040502050405020303" pitchFamily="18" charset="0"/>
            </a:rPr>
            <a:t> </a:t>
          </a:r>
          <a:r>
            <a:rPr lang="it-IT" sz="1400" b="0" dirty="0" err="1" smtClean="0">
              <a:solidFill>
                <a:schemeClr val="bg1"/>
              </a:solidFill>
              <a:latin typeface="Georgia" panose="02040502050405020303" pitchFamily="18" charset="0"/>
            </a:rPr>
            <a:t>chosen</a:t>
          </a:r>
          <a:r>
            <a:rPr lang="it-IT" sz="1400" b="0" dirty="0" smtClean="0">
              <a:solidFill>
                <a:schemeClr val="bg1"/>
              </a:solidFill>
              <a:latin typeface="Georgia" panose="02040502050405020303" pitchFamily="18" charset="0"/>
            </a:rPr>
            <a:t> by Matteo </a:t>
          </a:r>
          <a:r>
            <a:rPr lang="it-IT" sz="1400" b="0" dirty="0" err="1" smtClean="0">
              <a:solidFill>
                <a:schemeClr val="bg1"/>
              </a:solidFill>
              <a:latin typeface="Georgia" panose="02040502050405020303" pitchFamily="18" charset="0"/>
            </a:rPr>
            <a:t>Salvini</a:t>
          </a:r>
          <a:r>
            <a:rPr lang="it-IT" sz="1400" b="0" dirty="0" smtClean="0">
              <a:solidFill>
                <a:schemeClr val="bg1"/>
              </a:solidFill>
              <a:latin typeface="Georgia" panose="02040502050405020303" pitchFamily="18" charset="0"/>
            </a:rPr>
            <a:t> </a:t>
          </a:r>
          <a:r>
            <a:rPr lang="it-IT" sz="1400" b="0" dirty="0" err="1" smtClean="0">
              <a:solidFill>
                <a:schemeClr val="bg1"/>
              </a:solidFill>
              <a:latin typeface="Georgia" panose="02040502050405020303" pitchFamily="18" charset="0"/>
            </a:rPr>
            <a:t>seems</a:t>
          </a:r>
          <a:r>
            <a:rPr lang="it-IT" sz="1400" b="0" dirty="0" smtClean="0">
              <a:solidFill>
                <a:schemeClr val="bg1"/>
              </a:solidFill>
              <a:latin typeface="Georgia" panose="02040502050405020303" pitchFamily="18" charset="0"/>
            </a:rPr>
            <a:t> to strike </a:t>
          </a:r>
          <a:r>
            <a:rPr lang="it-IT" sz="1400" b="0" dirty="0" err="1" smtClean="0">
              <a:solidFill>
                <a:schemeClr val="bg1"/>
              </a:solidFill>
              <a:latin typeface="Georgia" panose="02040502050405020303" pitchFamily="18" charset="0"/>
            </a:rPr>
            <a:t>less</a:t>
          </a:r>
          <a:r>
            <a:rPr lang="it-IT" sz="1400" b="0" dirty="0" smtClean="0">
              <a:solidFill>
                <a:schemeClr val="bg1"/>
              </a:solidFill>
              <a:latin typeface="Georgia" panose="02040502050405020303" pitchFamily="18" charset="0"/>
            </a:rPr>
            <a:t>, </a:t>
          </a:r>
          <a:r>
            <a:rPr lang="it-IT" sz="1400" b="0" dirty="0" err="1" smtClean="0">
              <a:solidFill>
                <a:schemeClr val="bg1"/>
              </a:solidFill>
              <a:latin typeface="Georgia" panose="02040502050405020303" pitchFamily="18" charset="0"/>
            </a:rPr>
            <a:t>probably</a:t>
          </a:r>
          <a:r>
            <a:rPr lang="it-IT" sz="1400" b="0" dirty="0" smtClean="0">
              <a:solidFill>
                <a:schemeClr val="bg1"/>
              </a:solidFill>
              <a:latin typeface="Georgia" panose="02040502050405020303" pitchFamily="18" charset="0"/>
            </a:rPr>
            <a:t> due to the </a:t>
          </a:r>
          <a:r>
            <a:rPr lang="it-IT" sz="1400" b="0" dirty="0" err="1" smtClean="0">
              <a:solidFill>
                <a:schemeClr val="bg1"/>
              </a:solidFill>
              <a:latin typeface="Georgia" panose="02040502050405020303" pitchFamily="18" charset="0"/>
            </a:rPr>
            <a:t>emotions</a:t>
          </a:r>
          <a:r>
            <a:rPr lang="it-IT" sz="1400" b="0" dirty="0" smtClean="0">
              <a:solidFill>
                <a:schemeClr val="bg1"/>
              </a:solidFill>
              <a:latin typeface="Georgia" panose="02040502050405020303" pitchFamily="18" charset="0"/>
            </a:rPr>
            <a:t> </a:t>
          </a:r>
          <a:r>
            <a:rPr lang="it-IT" sz="1400" b="0" dirty="0" err="1" smtClean="0">
              <a:solidFill>
                <a:schemeClr val="bg1"/>
              </a:solidFill>
              <a:latin typeface="Georgia" panose="02040502050405020303" pitchFamily="18" charset="0"/>
            </a:rPr>
            <a:t>generated</a:t>
          </a:r>
          <a:r>
            <a:rPr lang="it-IT" sz="1400" b="0" dirty="0" smtClean="0">
              <a:solidFill>
                <a:schemeClr val="bg1"/>
              </a:solidFill>
              <a:latin typeface="Georgia" panose="02040502050405020303" pitchFamily="18" charset="0"/>
            </a:rPr>
            <a:t> by the </a:t>
          </a:r>
          <a:r>
            <a:rPr lang="it-IT" sz="1400" b="0" dirty="0" err="1" smtClean="0">
              <a:solidFill>
                <a:schemeClr val="bg1"/>
              </a:solidFill>
              <a:latin typeface="Georgia" panose="02040502050405020303" pitchFamily="18" charset="0"/>
            </a:rPr>
            <a:t>recent</a:t>
          </a:r>
          <a:r>
            <a:rPr lang="it-IT" sz="1400" b="0" dirty="0" smtClean="0">
              <a:solidFill>
                <a:schemeClr val="bg1"/>
              </a:solidFill>
              <a:latin typeface="Georgia" panose="02040502050405020303" pitchFamily="18" charset="0"/>
            </a:rPr>
            <a:t> images of the </a:t>
          </a:r>
          <a:r>
            <a:rPr lang="it-IT" sz="1400" b="0" dirty="0" err="1" smtClean="0">
              <a:solidFill>
                <a:schemeClr val="bg1"/>
              </a:solidFill>
              <a:latin typeface="Georgia" panose="02040502050405020303" pitchFamily="18" charset="0"/>
            </a:rPr>
            <a:t>refugees</a:t>
          </a:r>
          <a:r>
            <a:rPr lang="it-IT" sz="1400" b="0" dirty="0" smtClean="0">
              <a:solidFill>
                <a:schemeClr val="bg1"/>
              </a:solidFill>
              <a:latin typeface="Georgia" panose="02040502050405020303" pitchFamily="18" charset="0"/>
            </a:rPr>
            <a:t> </a:t>
          </a:r>
          <a:r>
            <a:rPr lang="it-IT" sz="1400" b="0" i="0" dirty="0" smtClean="0">
              <a:solidFill>
                <a:schemeClr val="bg1"/>
              </a:solidFill>
              <a:latin typeface="Georgia" panose="02040502050405020303" pitchFamily="18" charset="0"/>
            </a:rPr>
            <a:t>and the </a:t>
          </a:r>
          <a:r>
            <a:rPr lang="it-IT" sz="1400" b="0" i="0" dirty="0" err="1" smtClean="0">
              <a:solidFill>
                <a:schemeClr val="bg1"/>
              </a:solidFill>
              <a:latin typeface="Georgia" panose="02040502050405020303" pitchFamily="18" charset="0"/>
            </a:rPr>
            <a:t>unexpected</a:t>
          </a:r>
          <a:r>
            <a:rPr lang="it-IT" sz="1400" b="0" i="0" dirty="0" smtClean="0">
              <a:solidFill>
                <a:schemeClr val="bg1"/>
              </a:solidFill>
              <a:latin typeface="Georgia" panose="02040502050405020303" pitchFamily="18" charset="0"/>
            </a:rPr>
            <a:t> </a:t>
          </a:r>
          <a:r>
            <a:rPr lang="it-IT" sz="1400" b="0" i="0" dirty="0" err="1" smtClean="0">
              <a:solidFill>
                <a:schemeClr val="bg1"/>
              </a:solidFill>
              <a:latin typeface="Georgia" panose="02040502050405020303" pitchFamily="18" charset="0"/>
            </a:rPr>
            <a:t>decisions</a:t>
          </a:r>
          <a:r>
            <a:rPr lang="it-IT" sz="1400" b="0" i="0" dirty="0" smtClean="0">
              <a:solidFill>
                <a:schemeClr val="bg1"/>
              </a:solidFill>
              <a:latin typeface="Georgia" panose="02040502050405020303" pitchFamily="18" charset="0"/>
            </a:rPr>
            <a:t> of Europe (and of Germany) on </a:t>
          </a:r>
          <a:r>
            <a:rPr lang="it-IT" sz="1400" b="0" i="0" dirty="0" err="1" smtClean="0">
              <a:solidFill>
                <a:schemeClr val="bg1"/>
              </a:solidFill>
              <a:latin typeface="Georgia" panose="02040502050405020303" pitchFamily="18" charset="0"/>
            </a:rPr>
            <a:t>this</a:t>
          </a:r>
          <a:r>
            <a:rPr lang="it-IT" sz="1400" b="0" i="0" dirty="0" smtClean="0">
              <a:solidFill>
                <a:schemeClr val="bg1"/>
              </a:solidFill>
              <a:latin typeface="Georgia" panose="02040502050405020303" pitchFamily="18" charset="0"/>
            </a:rPr>
            <a:t> </a:t>
          </a:r>
          <a:r>
            <a:rPr lang="it-IT" sz="1400" b="0" i="0" dirty="0" err="1" smtClean="0">
              <a:solidFill>
                <a:schemeClr val="bg1"/>
              </a:solidFill>
              <a:latin typeface="Georgia" panose="02040502050405020303" pitchFamily="18" charset="0"/>
            </a:rPr>
            <a:t>topic</a:t>
          </a:r>
          <a:r>
            <a:rPr lang="it-IT" sz="1400" b="0" i="0" dirty="0" smtClean="0">
              <a:solidFill>
                <a:schemeClr val="bg1"/>
              </a:solidFill>
              <a:latin typeface="Georgia" panose="02040502050405020303" pitchFamily="18" charset="0"/>
            </a:rPr>
            <a:t>. </a:t>
          </a:r>
          <a:endParaRPr lang="it-IT" sz="1400" b="0" dirty="0" smtClean="0">
            <a:solidFill>
              <a:schemeClr val="bg1"/>
            </a:solidFill>
            <a:latin typeface="Georgia" panose="02040502050405020303" pitchFamily="18" charset="0"/>
          </a:endParaRPr>
        </a:p>
      </dgm:t>
    </dgm:pt>
    <dgm:pt modelId="{BE38B9F7-0A29-42AB-A5F9-C1059B568BC8}" type="parTrans" cxnId="{191C1FE6-20AD-4953-81FC-9360210B68CA}">
      <dgm:prSet/>
      <dgm:spPr/>
      <dgm:t>
        <a:bodyPr/>
        <a:lstStyle/>
        <a:p>
          <a:endParaRPr lang="it-IT"/>
        </a:p>
      </dgm:t>
    </dgm:pt>
    <dgm:pt modelId="{75B587B4-F0F4-4414-9805-E6DD42DE955F}" type="sibTrans" cxnId="{191C1FE6-20AD-4953-81FC-9360210B68CA}">
      <dgm:prSet/>
      <dgm:spPr/>
      <dgm:t>
        <a:bodyPr/>
        <a:lstStyle/>
        <a:p>
          <a:endParaRPr lang="it-IT"/>
        </a:p>
      </dgm:t>
    </dgm:pt>
    <dgm:pt modelId="{66857284-F46A-4A09-8FA6-106262AF51A0}" type="pres">
      <dgm:prSet presAssocID="{20428D98-2E9A-4D67-AFF2-E158D385ED7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01B664B-27B8-4851-9295-7C987D4FF0C5}" type="pres">
      <dgm:prSet presAssocID="{0ED04388-98DD-48BE-905E-318CF233E22B}" presName="comp" presStyleCnt="0"/>
      <dgm:spPr/>
    </dgm:pt>
    <dgm:pt modelId="{2875D876-1495-4F66-A27F-EEA056D4576A}" type="pres">
      <dgm:prSet presAssocID="{0ED04388-98DD-48BE-905E-318CF233E22B}" presName="rect2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0107C9A-4873-4BC0-ACD8-7EF8C871E709}" type="pres">
      <dgm:prSet presAssocID="{0ED04388-98DD-48BE-905E-318CF233E22B}" presName="rect1" presStyleLbl="lnNode1" presStyleIdx="0" presStyleCnt="2" custLinFactNeighborX="1979" custLinFactNeighborY="102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8DA17C38-6465-45A9-9A03-D73359BEA55F}" type="pres">
      <dgm:prSet presAssocID="{660EBD98-B341-4D2A-9E73-E6F3888568BA}" presName="sibTrans" presStyleCnt="0"/>
      <dgm:spPr/>
    </dgm:pt>
    <dgm:pt modelId="{4E1E3235-FD38-4568-8CA8-13BFF15DE0A1}" type="pres">
      <dgm:prSet presAssocID="{4B16CE96-5FB8-4D8A-A8E1-CD414B294822}" presName="comp" presStyleCnt="0"/>
      <dgm:spPr/>
    </dgm:pt>
    <dgm:pt modelId="{EF7847E0-CADB-4A49-BD44-088877B5DCE2}" type="pres">
      <dgm:prSet presAssocID="{4B16CE96-5FB8-4D8A-A8E1-CD414B294822}" presName="rect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8C99CF0-BC1B-460B-9B9C-403163875B9C}" type="pres">
      <dgm:prSet presAssocID="{4B16CE96-5FB8-4D8A-A8E1-CD414B294822}" presName="rect1" presStyleLbl="ln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10516E29-D52E-43B0-A609-8887BCB7B392}" srcId="{20428D98-2E9A-4D67-AFF2-E158D385ED71}" destId="{0ED04388-98DD-48BE-905E-318CF233E22B}" srcOrd="0" destOrd="0" parTransId="{3D89BD93-D254-42D4-953F-8F5966EDC107}" sibTransId="{660EBD98-B341-4D2A-9E73-E6F3888568BA}"/>
    <dgm:cxn modelId="{C7C284C3-C022-4B6F-AC34-1773D72B3521}" type="presOf" srcId="{4B16CE96-5FB8-4D8A-A8E1-CD414B294822}" destId="{EF7847E0-CADB-4A49-BD44-088877B5DCE2}" srcOrd="0" destOrd="0" presId="urn:microsoft.com/office/officeart/2008/layout/AlternatingPictureBlocks"/>
    <dgm:cxn modelId="{A5E66C57-5CE3-444B-BE6E-FE71BB3F2D8A}" type="presOf" srcId="{0ED04388-98DD-48BE-905E-318CF233E22B}" destId="{2875D876-1495-4F66-A27F-EEA056D4576A}" srcOrd="0" destOrd="0" presId="urn:microsoft.com/office/officeart/2008/layout/AlternatingPictureBlocks"/>
    <dgm:cxn modelId="{2DBC1FE9-3CC9-4B03-A5D0-EDF588F97C79}" type="presOf" srcId="{20428D98-2E9A-4D67-AFF2-E158D385ED71}" destId="{66857284-F46A-4A09-8FA6-106262AF51A0}" srcOrd="0" destOrd="0" presId="urn:microsoft.com/office/officeart/2008/layout/AlternatingPictureBlocks"/>
    <dgm:cxn modelId="{191C1FE6-20AD-4953-81FC-9360210B68CA}" srcId="{20428D98-2E9A-4D67-AFF2-E158D385ED71}" destId="{4B16CE96-5FB8-4D8A-A8E1-CD414B294822}" srcOrd="1" destOrd="0" parTransId="{BE38B9F7-0A29-42AB-A5F9-C1059B568BC8}" sibTransId="{75B587B4-F0F4-4414-9805-E6DD42DE955F}"/>
    <dgm:cxn modelId="{CE5B7273-3239-4E1D-9BFD-2AF9C8D3337C}" type="presParOf" srcId="{66857284-F46A-4A09-8FA6-106262AF51A0}" destId="{B01B664B-27B8-4851-9295-7C987D4FF0C5}" srcOrd="0" destOrd="0" presId="urn:microsoft.com/office/officeart/2008/layout/AlternatingPictureBlocks"/>
    <dgm:cxn modelId="{C0E4187C-3E1E-4E94-B61A-C4C6ED46BFCC}" type="presParOf" srcId="{B01B664B-27B8-4851-9295-7C987D4FF0C5}" destId="{2875D876-1495-4F66-A27F-EEA056D4576A}" srcOrd="0" destOrd="0" presId="urn:microsoft.com/office/officeart/2008/layout/AlternatingPictureBlocks"/>
    <dgm:cxn modelId="{CE976CBA-BCC8-4CE5-9F0D-2F3C413EC68D}" type="presParOf" srcId="{B01B664B-27B8-4851-9295-7C987D4FF0C5}" destId="{10107C9A-4873-4BC0-ACD8-7EF8C871E709}" srcOrd="1" destOrd="0" presId="urn:microsoft.com/office/officeart/2008/layout/AlternatingPictureBlocks"/>
    <dgm:cxn modelId="{3F0E129F-12B7-4609-A52E-0B5A47D91854}" type="presParOf" srcId="{66857284-F46A-4A09-8FA6-106262AF51A0}" destId="{8DA17C38-6465-45A9-9A03-D73359BEA55F}" srcOrd="1" destOrd="0" presId="urn:microsoft.com/office/officeart/2008/layout/AlternatingPictureBlocks"/>
    <dgm:cxn modelId="{377530D2-849F-4644-8C42-479569912119}" type="presParOf" srcId="{66857284-F46A-4A09-8FA6-106262AF51A0}" destId="{4E1E3235-FD38-4568-8CA8-13BFF15DE0A1}" srcOrd="2" destOrd="0" presId="urn:microsoft.com/office/officeart/2008/layout/AlternatingPictureBlocks"/>
    <dgm:cxn modelId="{0AD902F9-8BFE-4FE0-B320-97D9DF1E4C9F}" type="presParOf" srcId="{4E1E3235-FD38-4568-8CA8-13BFF15DE0A1}" destId="{EF7847E0-CADB-4A49-BD44-088877B5DCE2}" srcOrd="0" destOrd="0" presId="urn:microsoft.com/office/officeart/2008/layout/AlternatingPictureBlocks"/>
    <dgm:cxn modelId="{7C9BACF0-0BC2-447D-B040-B2B00B60AB4F}" type="presParOf" srcId="{4E1E3235-FD38-4568-8CA8-13BFF15DE0A1}" destId="{58C99CF0-BC1B-460B-9B9C-403163875B9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0.07945</cdr:x>
      <cdr:y>0.32647</cdr:y>
    </cdr:from>
    <cdr:to>
      <cdr:x>1</cdr:x>
      <cdr:y>0.32653</cdr:y>
    </cdr:to>
    <cdr:cxnSp macro="">
      <cdr:nvCxnSpPr>
        <cdr:cNvPr id="3" name="Connettore 1 2"/>
        <cdr:cNvCxnSpPr/>
      </cdr:nvCxnSpPr>
      <cdr:spPr>
        <a:xfrm xmlns:a="http://schemas.openxmlformats.org/drawingml/2006/main" flipV="1">
          <a:off x="652198" y="1152128"/>
          <a:ext cx="7556713" cy="201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0.74561</cdr:x>
      <cdr:y>0.65295</cdr:y>
    </cdr:from>
    <cdr:to>
      <cdr:x>0.88596</cdr:x>
      <cdr:y>0.77537</cdr:y>
    </cdr:to>
    <cdr:sp macro="" textlink="">
      <cdr:nvSpPr>
        <cdr:cNvPr id="5" name="CasellaDiTesto 4"/>
        <cdr:cNvSpPr txBox="1"/>
      </cdr:nvSpPr>
      <cdr:spPr>
        <a:xfrm xmlns:a="http://schemas.openxmlformats.org/drawingml/2006/main">
          <a:off x="6120679" y="2304256"/>
          <a:ext cx="115212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2000" b="1" smtClean="0">
              <a:solidFill>
                <a:srgbClr val="000000"/>
              </a:solidFill>
              <a:latin typeface="Georgia" panose="02040502050405020303" pitchFamily="18" charset="0"/>
            </a:rPr>
            <a:t>- 5,3% </a:t>
          </a:r>
          <a:endParaRPr lang="it-IT" sz="2000" b="1">
            <a:solidFill>
              <a:srgbClr val="000000"/>
            </a:solidFill>
            <a:latin typeface="Georgia" panose="02040502050405020303" pitchFamily="18" charset="0"/>
          </a:endParaRPr>
        </a:p>
      </cdr:txBody>
    </cdr:sp>
  </cdr:relSizeAnchor>
  <cdr:relSizeAnchor xmlns:cdr="http://schemas.openxmlformats.org/drawingml/2006/chartDrawing">
    <cdr:from>
      <cdr:x>0.87719</cdr:x>
      <cdr:y>0.65295</cdr:y>
    </cdr:from>
    <cdr:to>
      <cdr:x>0.91064</cdr:x>
      <cdr:y>0.81344</cdr:y>
    </cdr:to>
    <cdr:sp macro="" textlink="">
      <cdr:nvSpPr>
        <cdr:cNvPr id="7" name="Parentesi graffa aperta 6"/>
        <cdr:cNvSpPr/>
      </cdr:nvSpPr>
      <cdr:spPr>
        <a:xfrm xmlns:a="http://schemas.openxmlformats.org/drawingml/2006/main">
          <a:off x="7200799" y="2304256"/>
          <a:ext cx="274588" cy="566371"/>
        </a:xfrm>
        <a:prstGeom xmlns:a="http://schemas.openxmlformats.org/drawingml/2006/main" prst="leftBrac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FD325-AAA6-428D-BED4-5F7A7F25B9E1}" type="datetimeFigureOut">
              <a:rPr lang="cs-CZ" smtClean="0"/>
              <a:t>7.12.2016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51EEF-9D02-448A-B1E2-CE07936F96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31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1EEF-9D02-448A-B1E2-CE07936F961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543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2732E-230A-49E0-AFBF-071182C42DC9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153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069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1003" indent="-273463" algn="l" defTabSz="9069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3851" indent="-218770" algn="l" defTabSz="9069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1391" indent="-218770" algn="l" defTabSz="9069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68932" indent="-218770" algn="l" defTabSz="9069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06472" indent="-218770" defTabSz="9069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44013" indent="-218770" defTabSz="9069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81553" indent="-218770" defTabSz="9069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19093" indent="-218770" defTabSz="9069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426CFFB-FCC7-40E2-822C-EA0859AF7872}" type="slidenum">
              <a:rPr lang="fr-FR" altLang="it-IT" smtClean="0"/>
              <a:pPr algn="r" eaLnBrk="1" hangingPunct="1">
                <a:spcBef>
                  <a:spcPct val="0"/>
                </a:spcBef>
              </a:pPr>
              <a:t>9</a:t>
            </a:fld>
            <a:endParaRPr lang="fr-FR" altLang="it-IT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2525" cy="37211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4335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2E74-3BAD-4B1E-B5D5-6FF97890048F}" type="datetimeFigureOut">
              <a:rPr lang="cs-CZ" smtClean="0"/>
              <a:t>7.12.2016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671E850-3A7C-4B64-8BD6-16C734700E2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2E74-3BAD-4B1E-B5D5-6FF97890048F}" type="datetimeFigureOut">
              <a:rPr lang="cs-CZ" smtClean="0"/>
              <a:t>7.12.2016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1E850-3A7C-4B64-8BD6-16C734700E2E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671E850-3A7C-4B64-8BD6-16C734700E2E}" type="slidenum">
              <a:rPr lang="cs-CZ" smtClean="0"/>
              <a:t>‹#›</a:t>
            </a:fld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2E74-3BAD-4B1E-B5D5-6FF97890048F}" type="datetimeFigureOut">
              <a:rPr lang="cs-CZ" smtClean="0"/>
              <a:t>7.12.2016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17989" y="260648"/>
            <a:ext cx="8508022" cy="59987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2E74-3BAD-4B1E-B5D5-6FF97890048F}" type="datetimeFigureOut">
              <a:rPr lang="cs-CZ" smtClean="0"/>
              <a:t>7.12.2016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671E850-3A7C-4B64-8BD6-16C734700E2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2E74-3BAD-4B1E-B5D5-6FF97890048F}" type="datetimeFigureOut">
              <a:rPr lang="cs-CZ" smtClean="0"/>
              <a:t>7.12.2016</a:t>
            </a:fld>
            <a:endParaRPr lang="cs-CZ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671E850-3A7C-4B64-8BD6-16C734700E2E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4132E74-3BAD-4B1E-B5D5-6FF97890048F}" type="datetimeFigureOut">
              <a:rPr lang="cs-CZ" smtClean="0"/>
              <a:t>7.12.2016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1E850-3A7C-4B64-8BD6-16C734700E2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2E74-3BAD-4B1E-B5D5-6FF97890048F}" type="datetimeFigureOut">
              <a:rPr lang="cs-CZ" smtClean="0"/>
              <a:t>7.12.2016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671E850-3A7C-4B64-8BD6-16C734700E2E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2E74-3BAD-4B1E-B5D5-6FF97890048F}" type="datetimeFigureOut">
              <a:rPr lang="cs-CZ" smtClean="0"/>
              <a:t>7.12.2016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671E850-3A7C-4B64-8BD6-16C734700E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2E74-3BAD-4B1E-B5D5-6FF97890048F}" type="datetimeFigureOut">
              <a:rPr lang="cs-CZ" smtClean="0"/>
              <a:t>7.12.2016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71E850-3A7C-4B64-8BD6-16C734700E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671E850-3A7C-4B64-8BD6-16C734700E2E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2E74-3BAD-4B1E-B5D5-6FF97890048F}" type="datetimeFigureOut">
              <a:rPr lang="cs-CZ" smtClean="0"/>
              <a:t>7.12.2016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671E850-3A7C-4B64-8BD6-16C734700E2E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4132E74-3BAD-4B1E-B5D5-6FF97890048F}" type="datetimeFigureOut">
              <a:rPr lang="cs-CZ" smtClean="0"/>
              <a:t>7.12.2016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4132E74-3BAD-4B1E-B5D5-6FF97890048F}" type="datetimeFigureOut">
              <a:rPr lang="cs-CZ" smtClean="0"/>
              <a:t>7.12.2016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671E850-3A7C-4B64-8BD6-16C734700E2E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rmAutofit/>
          </a:bodyPr>
          <a:lstStyle/>
          <a:p>
            <a:r>
              <a:rPr lang="cs-CZ" dirty="0" smtClean="0"/>
              <a:t>Current populism in South Europe</a:t>
            </a:r>
            <a:endParaRPr lang="cs-CZ" dirty="0"/>
          </a:p>
        </p:txBody>
      </p:sp>
      <p:pic>
        <p:nvPicPr>
          <p:cNvPr id="4" name="Picture 2" descr="I:\Výuka\JMM027\EU_immigration_policy_by_Latuff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193" y="2819400"/>
            <a:ext cx="6253149" cy="32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28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801" y="229604"/>
            <a:ext cx="8162325" cy="3323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The others and us: a difficult world</a:t>
            </a:r>
            <a:endParaRPr lang="en-US" sz="24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Grafico 4"/>
          <p:cNvGraphicFramePr/>
          <p:nvPr>
            <p:extLst/>
          </p:nvPr>
        </p:nvGraphicFramePr>
        <p:xfrm>
          <a:off x="251521" y="4005069"/>
          <a:ext cx="4059880" cy="2151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5"/>
          <p:cNvGraphicFramePr/>
          <p:nvPr>
            <p:extLst/>
          </p:nvPr>
        </p:nvGraphicFramePr>
        <p:xfrm>
          <a:off x="4544568" y="4047013"/>
          <a:ext cx="4059880" cy="2190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6"/>
          <p:cNvGraphicFramePr/>
          <p:nvPr>
            <p:extLst/>
          </p:nvPr>
        </p:nvGraphicFramePr>
        <p:xfrm>
          <a:off x="179517" y="1484786"/>
          <a:ext cx="4059880" cy="2190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fico 7"/>
          <p:cNvGraphicFramePr/>
          <p:nvPr>
            <p:extLst/>
          </p:nvPr>
        </p:nvGraphicFramePr>
        <p:xfrm>
          <a:off x="4544568" y="1484786"/>
          <a:ext cx="4059880" cy="2190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Ovale 8"/>
          <p:cNvSpPr/>
          <p:nvPr/>
        </p:nvSpPr>
        <p:spPr>
          <a:xfrm rot="1546328">
            <a:off x="350763" y="1900663"/>
            <a:ext cx="1152128" cy="720080"/>
          </a:xfrm>
          <a:prstGeom prst="ellipse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2970" y="1632853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smtClean="0">
                <a:solidFill>
                  <a:srgbClr val="000000"/>
                </a:solidFill>
                <a:latin typeface="Georgia" panose="02040502050405020303" pitchFamily="18" charset="0"/>
              </a:rPr>
              <a:t>+7</a:t>
            </a:r>
            <a:endParaRPr lang="it-IT" b="1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Ovale 10"/>
          <p:cNvSpPr/>
          <p:nvPr/>
        </p:nvSpPr>
        <p:spPr>
          <a:xfrm rot="1546328">
            <a:off x="4716601" y="2332710"/>
            <a:ext cx="1152128" cy="720080"/>
          </a:xfrm>
          <a:prstGeom prst="ellipse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716020" y="1933389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it-IT">
                <a:solidFill>
                  <a:srgbClr val="000000"/>
                </a:solidFill>
                <a:latin typeface="Georgia" panose="02040502050405020303" pitchFamily="18" charset="0"/>
              </a:rPr>
              <a:t>+13</a:t>
            </a:r>
          </a:p>
        </p:txBody>
      </p:sp>
      <p:sp>
        <p:nvSpPr>
          <p:cNvPr id="13" name="Ovale 12"/>
          <p:cNvSpPr/>
          <p:nvPr/>
        </p:nvSpPr>
        <p:spPr>
          <a:xfrm rot="20686043">
            <a:off x="396220" y="4725403"/>
            <a:ext cx="1152128" cy="707395"/>
          </a:xfrm>
          <a:prstGeom prst="ellipse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49893" y="442782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it-IT" dirty="0">
                <a:solidFill>
                  <a:srgbClr val="000000"/>
                </a:solidFill>
                <a:latin typeface="Georgia" panose="02040502050405020303" pitchFamily="18" charset="0"/>
              </a:rPr>
              <a:t>-8</a:t>
            </a:r>
          </a:p>
        </p:txBody>
      </p:sp>
      <p:sp>
        <p:nvSpPr>
          <p:cNvPr id="15" name="Ovale 14"/>
          <p:cNvSpPr/>
          <p:nvPr/>
        </p:nvSpPr>
        <p:spPr>
          <a:xfrm rot="304889">
            <a:off x="4702246" y="4796514"/>
            <a:ext cx="1152128" cy="720080"/>
          </a:xfrm>
          <a:prstGeom prst="ellipse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572000" y="440181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it-IT">
                <a:solidFill>
                  <a:srgbClr val="000000"/>
                </a:solidFill>
                <a:latin typeface="Georgia" panose="02040502050405020303" pitchFamily="18" charset="0"/>
              </a:rPr>
              <a:t>+3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3010189" y="789205"/>
            <a:ext cx="32143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% </a:t>
            </a:r>
            <a:r>
              <a:rPr lang="it-IT" sz="1400" b="1" i="1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Strongly</a:t>
            </a:r>
            <a:r>
              <a:rPr lang="it-IT" sz="1400" b="1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+ </a:t>
            </a:r>
            <a:r>
              <a:rPr lang="it-IT" sz="1400" b="1" i="1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quite</a:t>
            </a:r>
            <a:r>
              <a:rPr lang="it-IT" sz="1400" b="1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it-IT" sz="1400" b="1" i="1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agree</a:t>
            </a:r>
            <a:endParaRPr lang="it-IT" sz="1400" b="1" i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156825" y="6567279"/>
            <a:ext cx="57230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50" b="0" i="0" u="none" strike="noStrike" kern="0" cap="none" spc="0" normalizeH="0" baseline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defRPr>
            </a:lvl1pPr>
          </a:lstStyle>
          <a:p>
            <a:r>
              <a:rPr lang="it-IT" dirty="0" smtClean="0">
                <a:solidFill>
                  <a:srgbClr val="000000"/>
                </a:solidFill>
                <a:latin typeface="Georgia" panose="02040502050405020303" pitchFamily="18" charset="0"/>
              </a:rPr>
              <a:t>Source: </a:t>
            </a:r>
            <a:r>
              <a:rPr lang="it-IT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Ipsos</a:t>
            </a:r>
            <a:r>
              <a:rPr lang="it-IT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Barometer</a:t>
            </a:r>
            <a:r>
              <a:rPr lang="it-IT" dirty="0" smtClean="0">
                <a:solidFill>
                  <a:srgbClr val="000000"/>
                </a:solidFill>
                <a:latin typeface="Georgia" panose="02040502050405020303" pitchFamily="18" charset="0"/>
              </a:rPr>
              <a:t> of </a:t>
            </a:r>
            <a:r>
              <a:rPr lang="it-IT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civic</a:t>
            </a:r>
            <a:r>
              <a:rPr lang="it-IT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sense</a:t>
            </a:r>
            <a:r>
              <a:rPr lang="it-IT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for</a:t>
            </a:r>
            <a:r>
              <a:rPr lang="it-IT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Comieco</a:t>
            </a:r>
            <a:r>
              <a:rPr lang="it-IT" dirty="0" smtClean="0">
                <a:solidFill>
                  <a:srgbClr val="000000"/>
                </a:solidFill>
                <a:latin typeface="Georgia" panose="02040502050405020303" pitchFamily="18" charset="0"/>
              </a:rPr>
              <a:t> in </a:t>
            </a:r>
            <a:r>
              <a:rPr lang="it-IT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cooperation</a:t>
            </a:r>
            <a:r>
              <a:rPr lang="it-IT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with</a:t>
            </a:r>
            <a:r>
              <a:rPr lang="it-IT" dirty="0" smtClean="0">
                <a:solidFill>
                  <a:srgbClr val="000000"/>
                </a:solidFill>
                <a:latin typeface="Georgia" panose="02040502050405020303" pitchFamily="18" charset="0"/>
              </a:rPr>
              <a:t> Corriere della Sera</a:t>
            </a:r>
            <a:endParaRPr lang="it-IT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DA3228-00C0-43B8-A4A5-8B56DE061D05}" type="slidenum">
              <a:rPr lang="de-DE" smtClean="0">
                <a:solidFill>
                  <a:srgbClr val="1F497D"/>
                </a:solidFill>
              </a:rPr>
              <a:pPr>
                <a:defRPr/>
              </a:pPr>
              <a:t>10</a:t>
            </a:fld>
            <a:endParaRPr lang="de-DE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11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827584" y="210764"/>
            <a:ext cx="7695713" cy="38779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smtClean="0">
                <a:solidFill>
                  <a:srgbClr val="000000"/>
                </a:solidFill>
                <a:latin typeface="Georgia" panose="02040502050405020303" pitchFamily="18" charset="0"/>
              </a:rPr>
              <a:t>Trust in political parties</a:t>
            </a:r>
            <a:endParaRPr lang="it-IT" sz="280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8" name="Segnaposto contenuto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611560" y="692696"/>
          <a:ext cx="7992888" cy="561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35498" y="6688215"/>
            <a:ext cx="244827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it-IT" sz="800" i="1" dirty="0" smtClean="0">
                <a:solidFill>
                  <a:srgbClr val="000000"/>
                </a:solidFill>
              </a:rPr>
              <a:t>Source: </a:t>
            </a:r>
            <a:r>
              <a:rPr lang="it-IT" sz="800" i="1" dirty="0" err="1" smtClean="0">
                <a:solidFill>
                  <a:srgbClr val="000000"/>
                </a:solidFill>
              </a:rPr>
              <a:t>Eurobarometer</a:t>
            </a:r>
            <a:r>
              <a:rPr lang="it-IT" sz="800" i="1" dirty="0" smtClean="0">
                <a:solidFill>
                  <a:srgbClr val="000000"/>
                </a:solidFill>
              </a:rPr>
              <a:t> 2015 </a:t>
            </a:r>
          </a:p>
        </p:txBody>
      </p:sp>
      <p:sp>
        <p:nvSpPr>
          <p:cNvPr id="10" name="Rettangolo arrotondato 9"/>
          <p:cNvSpPr/>
          <p:nvPr/>
        </p:nvSpPr>
        <p:spPr bwMode="gray">
          <a:xfrm>
            <a:off x="1259632" y="3789040"/>
            <a:ext cx="7128792" cy="699179"/>
          </a:xfrm>
          <a:prstGeom prst="roundRect">
            <a:avLst/>
          </a:prstGeom>
          <a:noFill/>
          <a:ln w="381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72000" rIns="90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3038" indent="-17303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it-IT" smtClean="0">
              <a:solidFill>
                <a:srgbClr val="FFFFFF"/>
              </a:solidFill>
              <a:latin typeface="Roboto Light" panose="02000000000000000000" pitchFamily="2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DA3228-00C0-43B8-A4A5-8B56DE061D05}" type="slidenum">
              <a:rPr lang="de-DE" smtClean="0">
                <a:solidFill>
                  <a:srgbClr val="1F497D"/>
                </a:solidFill>
              </a:rPr>
              <a:pPr>
                <a:defRPr/>
              </a:pPr>
              <a:t>11</a:t>
            </a:fld>
            <a:endParaRPr lang="de-DE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51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1" t="23669" r="18431" b="18223"/>
          <a:stretch/>
        </p:blipFill>
        <p:spPr bwMode="auto">
          <a:xfrm>
            <a:off x="251520" y="1333857"/>
            <a:ext cx="8523290" cy="446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843531" y="248563"/>
            <a:ext cx="7643989" cy="38779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smtClean="0">
                <a:solidFill>
                  <a:srgbClr val="000000"/>
                </a:solidFill>
                <a:latin typeface="Georgia" panose="02040502050405020303" pitchFamily="18" charset="0"/>
              </a:rPr>
              <a:t>My voice counts in Europe</a:t>
            </a:r>
            <a:endParaRPr lang="it-IT" sz="280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ttangolo arrotondato 6"/>
          <p:cNvSpPr/>
          <p:nvPr/>
        </p:nvSpPr>
        <p:spPr bwMode="gray">
          <a:xfrm rot="5400000">
            <a:off x="5493293" y="3587826"/>
            <a:ext cx="3774037" cy="288032"/>
          </a:xfrm>
          <a:prstGeom prst="roundRect">
            <a:avLst/>
          </a:prstGeom>
          <a:noFill/>
          <a:ln w="1905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0000" tIns="72000" rIns="90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73038" indent="-17303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it-IT" sz="1800" smtClean="0">
              <a:solidFill>
                <a:srgbClr val="FFFFFF"/>
              </a:solidFill>
              <a:latin typeface="Roboto Light" panose="02000000000000000000" pitchFamily="2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5498" y="6688215"/>
            <a:ext cx="244827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it-IT" sz="800" i="1" dirty="0" smtClean="0">
                <a:solidFill>
                  <a:srgbClr val="000000"/>
                </a:solidFill>
              </a:rPr>
              <a:t>Source: </a:t>
            </a:r>
            <a:r>
              <a:rPr lang="it-IT" sz="800" i="1" dirty="0" err="1" smtClean="0">
                <a:solidFill>
                  <a:srgbClr val="000000"/>
                </a:solidFill>
              </a:rPr>
              <a:t>Eurobarometer</a:t>
            </a:r>
            <a:r>
              <a:rPr lang="it-IT" sz="800" i="1" dirty="0" smtClean="0">
                <a:solidFill>
                  <a:srgbClr val="000000"/>
                </a:solidFill>
              </a:rPr>
              <a:t> 2015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DA3228-00C0-43B8-A4A5-8B56DE061D05}" type="slidenum">
              <a:rPr lang="de-DE" smtClean="0">
                <a:solidFill>
                  <a:srgbClr val="1F497D"/>
                </a:solidFill>
              </a:rPr>
              <a:pPr>
                <a:defRPr/>
              </a:pPr>
              <a:t>12</a:t>
            </a:fld>
            <a:endParaRPr lang="de-DE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Italy as </a:t>
            </a:r>
            <a:r>
              <a:rPr lang="en-GB" dirty="0" smtClean="0"/>
              <a:t>‘anomaly’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" y="1844824"/>
            <a:ext cx="7886700" cy="408285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Narrative of inefficient country, pathological abnormality and continuous stagnation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Abnormal historical development – absence of bourgeois revolution, lack of state-building process, unification without unity (‘Italy without Italians’)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Existence of ‘two </a:t>
            </a:r>
            <a:r>
              <a:rPr lang="en-GB" dirty="0" err="1" smtClean="0"/>
              <a:t>Italies</a:t>
            </a:r>
            <a:r>
              <a:rPr lang="en-GB" dirty="0" smtClean="0"/>
              <a:t>’, myth of anti-</a:t>
            </a:r>
            <a:r>
              <a:rPr lang="en-GB" dirty="0" err="1" smtClean="0"/>
              <a:t>fashism</a:t>
            </a:r>
            <a:r>
              <a:rPr lang="en-GB" dirty="0" smtClean="0"/>
              <a:t>, role of the Catholic Church</a:t>
            </a:r>
          </a:p>
          <a:p>
            <a:pPr>
              <a:lnSpc>
                <a:spcPct val="150000"/>
              </a:lnSpc>
            </a:pPr>
            <a:r>
              <a:rPr lang="en-GB" dirty="0" err="1" smtClean="0"/>
              <a:t>Collaps</a:t>
            </a:r>
            <a:r>
              <a:rPr lang="en-GB" dirty="0" smtClean="0"/>
              <a:t> of the First Republic and 20 years of Berlusconi strengthened the narrative of ‘permanent political crisis’</a:t>
            </a:r>
          </a:p>
        </p:txBody>
      </p:sp>
    </p:spTree>
    <p:extLst>
      <p:ext uri="{BB962C8B-B14F-4D97-AF65-F5344CB8AC3E}">
        <p14:creationId xmlns:p14="http://schemas.microsoft.com/office/powerpoint/2010/main" val="223888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Long tradition of Italian populism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It’s not a new phenomenon – fascist regime used many populist attributes</a:t>
            </a:r>
          </a:p>
          <a:p>
            <a:pPr>
              <a:lnSpc>
                <a:spcPct val="150000"/>
              </a:lnSpc>
            </a:pPr>
            <a:r>
              <a:rPr lang="en-GB" dirty="0" err="1" smtClean="0"/>
              <a:t>Fronte</a:t>
            </a:r>
            <a:r>
              <a:rPr lang="en-GB" dirty="0" smtClean="0"/>
              <a:t> </a:t>
            </a:r>
            <a:r>
              <a:rPr lang="en-GB" dirty="0" err="1" smtClean="0"/>
              <a:t>dell’Uomo</a:t>
            </a:r>
            <a:r>
              <a:rPr lang="en-GB" dirty="0" smtClean="0"/>
              <a:t> </a:t>
            </a:r>
            <a:r>
              <a:rPr lang="en-GB" dirty="0" err="1" smtClean="0"/>
              <a:t>Qualunque</a:t>
            </a:r>
            <a:r>
              <a:rPr lang="en-GB" dirty="0" smtClean="0"/>
              <a:t> first post-war populist actor in Europe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Similar language of </a:t>
            </a:r>
            <a:r>
              <a:rPr lang="en-GB" dirty="0" err="1" smtClean="0"/>
              <a:t>Giannini</a:t>
            </a:r>
            <a:r>
              <a:rPr lang="en-GB" dirty="0" smtClean="0"/>
              <a:t> and </a:t>
            </a:r>
            <a:r>
              <a:rPr lang="en-GB" dirty="0" err="1" smtClean="0"/>
              <a:t>Grillo</a:t>
            </a:r>
            <a:endParaRPr lang="en-GB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574" y="2216190"/>
            <a:ext cx="4433552" cy="295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69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Structural factors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Collapse of the bipolar party model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Fall of Berlusconi IV marked the end of ‘fragmented </a:t>
            </a:r>
            <a:r>
              <a:rPr lang="en-GB" dirty="0" err="1" smtClean="0"/>
              <a:t>bipolarism</a:t>
            </a:r>
            <a:r>
              <a:rPr lang="en-GB" dirty="0" smtClean="0"/>
              <a:t>’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Enhanced by the caretaker Monti’s government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De-structured party system opened political space for newcomers and caused high electoral volatility without changing the voting system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7302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Silvio </a:t>
            </a:r>
            <a:r>
              <a:rPr lang="cs-CZ" dirty="0" err="1" smtClean="0"/>
              <a:t>Berlusconi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I:\Výuka\JMM027\silvi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96794"/>
            <a:ext cx="69127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18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Social de-legitimization of political elite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Repeated scandals of established political parties, even those originally protest and anti-establishment (LN and IDV)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Loss of voters’ confidence (2011 – 12% trusted political parties)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Strengthening of the climate of anti-establishment and anti-politics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Declining interest in the elections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17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5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395537" y="908723"/>
          <a:ext cx="8208912" cy="352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olo 3"/>
          <p:cNvSpPr txBox="1">
            <a:spLocks/>
          </p:cNvSpPr>
          <p:nvPr/>
        </p:nvSpPr>
        <p:spPr>
          <a:xfrm>
            <a:off x="586408" y="186835"/>
            <a:ext cx="8345487" cy="5032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Turnout at General  Elections  between  1948 and </a:t>
            </a:r>
            <a:r>
              <a:rPr lang="it-IT" sz="28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2013</a:t>
            </a:r>
            <a:endParaRPr lang="it-IT" sz="28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755578" y="4738070"/>
            <a:ext cx="7704856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it-IT" sz="2400" smtClean="0">
                <a:solidFill>
                  <a:srgbClr val="000000"/>
                </a:solidFill>
                <a:latin typeface="Georgia" panose="02040502050405020303" pitchFamily="18" charset="0"/>
              </a:rPr>
              <a:t>Turnout at European Elections 2014</a:t>
            </a:r>
            <a:endParaRPr lang="it-IT" sz="240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9" name="Segnaposto contenuto 3"/>
          <p:cNvGraphicFramePr>
            <a:graphicFrameLocks/>
          </p:cNvGraphicFramePr>
          <p:nvPr>
            <p:extLst/>
          </p:nvPr>
        </p:nvGraphicFramePr>
        <p:xfrm>
          <a:off x="179512" y="4904261"/>
          <a:ext cx="8604956" cy="1703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tangolo arrotondato 3"/>
          <p:cNvSpPr/>
          <p:nvPr/>
        </p:nvSpPr>
        <p:spPr>
          <a:xfrm>
            <a:off x="7452324" y="5157192"/>
            <a:ext cx="1368152" cy="1512168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DA3228-00C0-43B8-A4A5-8B56DE061D05}" type="slidenum">
              <a:rPr lang="de-DE" smtClean="0">
                <a:solidFill>
                  <a:srgbClr val="1F497D"/>
                </a:solidFill>
              </a:rPr>
              <a:pPr>
                <a:defRPr/>
              </a:pPr>
              <a:t>18</a:t>
            </a:fld>
            <a:endParaRPr lang="de-DE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2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9" grpId="0">
        <p:bldAsOne/>
      </p:bldGraphic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162325" cy="775597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smtClean="0">
                <a:solidFill>
                  <a:srgbClr val="000000"/>
                </a:solidFill>
                <a:latin typeface="Georgia" panose="02040502050405020303" pitchFamily="18" charset="0"/>
              </a:rPr>
              <a:t>The Italian political offer</a:t>
            </a:r>
            <a:br>
              <a:rPr lang="it-IT" sz="3200" smtClean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it-IT" sz="2400" b="0" smtClean="0">
                <a:solidFill>
                  <a:srgbClr val="000000"/>
                </a:solidFill>
                <a:latin typeface="Georgia" panose="02040502050405020303" pitchFamily="18" charset="0"/>
              </a:rPr>
              <a:t> the main political parties</a:t>
            </a:r>
            <a:endParaRPr lang="it-IT" sz="32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DA3228-00C0-43B8-A4A5-8B56DE061D05}" type="slidenum">
              <a:rPr lang="de-DE" smtClean="0">
                <a:solidFill>
                  <a:srgbClr val="1F497D"/>
                </a:solidFill>
              </a:rPr>
              <a:pPr>
                <a:defRPr/>
              </a:pPr>
              <a:t>19</a:t>
            </a:fld>
            <a:endParaRPr lang="de-DE">
              <a:solidFill>
                <a:srgbClr val="1F497D"/>
              </a:solidFill>
            </a:endParaRPr>
          </a:p>
        </p:txBody>
      </p:sp>
      <p:graphicFrame>
        <p:nvGraphicFramePr>
          <p:cNvPr id="5" name="Diagramma 4"/>
          <p:cNvGraphicFramePr/>
          <p:nvPr>
            <p:extLst/>
          </p:nvPr>
        </p:nvGraphicFramePr>
        <p:xfrm>
          <a:off x="395536" y="1052736"/>
          <a:ext cx="856895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061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468132" y="208965"/>
            <a:ext cx="8652328" cy="110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altLang="it-IT" sz="2400" b="1" dirty="0" smtClean="0">
                <a:solidFill>
                  <a:srgbClr val="000000"/>
                </a:solidFill>
                <a:latin typeface="Georgia"/>
                <a:ea typeface="MS PGothic" pitchFamily="34" charset="-128"/>
                <a:cs typeface="Georgia"/>
              </a:rPr>
              <a:t>GDP per capita in </a:t>
            </a:r>
            <a:r>
              <a:rPr lang="en-US" altLang="it-IT" sz="2400" b="1" dirty="0" err="1" smtClean="0">
                <a:solidFill>
                  <a:srgbClr val="000000"/>
                </a:solidFill>
                <a:latin typeface="Georgia"/>
                <a:ea typeface="MS PGothic" pitchFamily="34" charset="-128"/>
                <a:cs typeface="Georgia"/>
              </a:rPr>
              <a:t>pps</a:t>
            </a:r>
            <a:r>
              <a:rPr lang="en-US" altLang="it-IT" sz="2400" b="1" dirty="0" smtClean="0">
                <a:solidFill>
                  <a:srgbClr val="000000"/>
                </a:solidFill>
                <a:latin typeface="Georgia"/>
                <a:ea typeface="MS PGothic" pitchFamily="34" charset="-128"/>
                <a:cs typeface="Georgia"/>
              </a:rPr>
              <a:t> </a:t>
            </a:r>
          </a:p>
          <a:p>
            <a:pPr algn="ctr"/>
            <a:r>
              <a:rPr lang="it-IT" sz="2400" b="1" dirty="0" smtClean="0">
                <a:solidFill>
                  <a:srgbClr val="000000"/>
                </a:solidFill>
                <a:latin typeface="Georgia"/>
                <a:ea typeface="MS PGothic" pitchFamily="34" charset="-128"/>
                <a:cs typeface="Georgia"/>
              </a:rPr>
              <a:t>(</a:t>
            </a:r>
            <a:r>
              <a:rPr lang="it-IT" sz="2400" b="1" dirty="0" err="1" smtClean="0">
                <a:solidFill>
                  <a:srgbClr val="000000"/>
                </a:solidFill>
                <a:latin typeface="Georgia"/>
                <a:ea typeface="MS PGothic" pitchFamily="34" charset="-128"/>
                <a:cs typeface="Georgia"/>
              </a:rPr>
              <a:t>purchasing</a:t>
            </a:r>
            <a:r>
              <a:rPr lang="it-IT" sz="2400" b="1" dirty="0" smtClean="0">
                <a:solidFill>
                  <a:srgbClr val="000000"/>
                </a:solidFill>
                <a:latin typeface="Georgia"/>
                <a:ea typeface="MS PGothic" pitchFamily="34" charset="-128"/>
                <a:cs typeface="Georgia"/>
              </a:rPr>
              <a:t> </a:t>
            </a:r>
            <a:r>
              <a:rPr lang="it-IT" sz="2400" b="1" dirty="0" err="1" smtClean="0">
                <a:solidFill>
                  <a:srgbClr val="000000"/>
                </a:solidFill>
                <a:latin typeface="Georgia"/>
                <a:ea typeface="MS PGothic" pitchFamily="34" charset="-128"/>
                <a:cs typeface="Georgia"/>
              </a:rPr>
              <a:t>power</a:t>
            </a:r>
            <a:r>
              <a:rPr lang="it-IT" sz="2400" b="1" dirty="0" smtClean="0">
                <a:solidFill>
                  <a:srgbClr val="000000"/>
                </a:solidFill>
                <a:latin typeface="Georgia"/>
                <a:ea typeface="MS PGothic" pitchFamily="34" charset="-128"/>
                <a:cs typeface="Georgia"/>
              </a:rPr>
              <a:t> </a:t>
            </a:r>
            <a:r>
              <a:rPr lang="it-IT" sz="2400" b="1" dirty="0" err="1" smtClean="0">
                <a:solidFill>
                  <a:srgbClr val="000000"/>
                </a:solidFill>
                <a:latin typeface="Georgia"/>
                <a:ea typeface="MS PGothic" pitchFamily="34" charset="-128"/>
                <a:cs typeface="Georgia"/>
              </a:rPr>
              <a:t>standards</a:t>
            </a:r>
            <a:r>
              <a:rPr lang="it-IT" sz="2400" b="1" dirty="0" smtClean="0">
                <a:solidFill>
                  <a:srgbClr val="000000"/>
                </a:solidFill>
                <a:latin typeface="Georgia"/>
                <a:ea typeface="MS PGothic" pitchFamily="34" charset="-128"/>
                <a:cs typeface="Georgia"/>
              </a:rPr>
              <a:t>)</a:t>
            </a:r>
            <a:r>
              <a:rPr lang="it-IT" sz="2400" b="1" cap="all" dirty="0" smtClean="0">
                <a:solidFill>
                  <a:srgbClr val="000000"/>
                </a:solidFill>
                <a:latin typeface="Georgia"/>
                <a:ea typeface="MS PGothic" pitchFamily="34" charset="-128"/>
                <a:cs typeface="Georgia"/>
              </a:rPr>
              <a:t/>
            </a:r>
            <a:br>
              <a:rPr lang="it-IT" sz="2400" b="1" cap="all" dirty="0" smtClean="0">
                <a:solidFill>
                  <a:srgbClr val="000000"/>
                </a:solidFill>
                <a:latin typeface="Georgia"/>
                <a:ea typeface="MS PGothic" pitchFamily="34" charset="-128"/>
                <a:cs typeface="Georgia"/>
              </a:rPr>
            </a:br>
            <a:endParaRPr lang="it-IT" altLang="it-IT" sz="2400" b="1" cap="all" dirty="0">
              <a:solidFill>
                <a:srgbClr val="000000"/>
              </a:solidFill>
              <a:latin typeface="Georgia"/>
              <a:ea typeface="MS PGothic" pitchFamily="34" charset="-128"/>
              <a:cs typeface="Georgia"/>
            </a:endParaRPr>
          </a:p>
        </p:txBody>
      </p:sp>
      <p:cxnSp>
        <p:nvCxnSpPr>
          <p:cNvPr id="3" name="Connettore 1 2"/>
          <p:cNvCxnSpPr/>
          <p:nvPr/>
        </p:nvCxnSpPr>
        <p:spPr bwMode="auto">
          <a:xfrm>
            <a:off x="251520" y="1124744"/>
            <a:ext cx="914400" cy="0"/>
          </a:xfrm>
          <a:prstGeom prst="line">
            <a:avLst/>
          </a:prstGeom>
          <a:noFill/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graphicFrame>
        <p:nvGraphicFramePr>
          <p:cNvPr id="8" name="Grafico 7"/>
          <p:cNvGraphicFramePr>
            <a:graphicFrameLocks noGrp="1"/>
          </p:cNvGraphicFramePr>
          <p:nvPr>
            <p:extLst/>
          </p:nvPr>
        </p:nvGraphicFramePr>
        <p:xfrm>
          <a:off x="31452" y="1268760"/>
          <a:ext cx="8963035" cy="5187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ttangolo 8"/>
          <p:cNvSpPr/>
          <p:nvPr/>
        </p:nvSpPr>
        <p:spPr>
          <a:xfrm>
            <a:off x="4136367" y="6560561"/>
            <a:ext cx="124264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100" i="1" smtClean="0">
                <a:solidFill>
                  <a:srgbClr val="000000"/>
                </a:solidFill>
                <a:latin typeface="Georgia" panose="02040502050405020303" pitchFamily="18" charset="0"/>
              </a:rPr>
              <a:t>Source:  </a:t>
            </a:r>
            <a:r>
              <a:rPr lang="it-IT" sz="1000" i="1" err="1" smtClean="0">
                <a:solidFill>
                  <a:srgbClr val="000000"/>
                </a:solidFill>
                <a:latin typeface="Georgia" panose="02040502050405020303" pitchFamily="18" charset="0"/>
              </a:rPr>
              <a:t>Eurostat</a:t>
            </a:r>
            <a:endParaRPr lang="it-IT" sz="1100" i="1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77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8" y="138893"/>
            <a:ext cx="8064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The vote in 2013 </a:t>
            </a:r>
            <a:r>
              <a:rPr lang="it-IT" sz="2400" b="1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compared</a:t>
            </a:r>
            <a:r>
              <a:rPr lang="it-IT" sz="24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it-IT" sz="2400" b="1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with</a:t>
            </a:r>
            <a:r>
              <a:rPr lang="it-IT" sz="24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it-IT" sz="2400" b="1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year</a:t>
            </a:r>
            <a:r>
              <a:rPr lang="it-IT" sz="24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2008 </a:t>
            </a:r>
          </a:p>
          <a:p>
            <a:pPr algn="ctr"/>
            <a:r>
              <a:rPr lang="it-IT" sz="20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– </a:t>
            </a:r>
            <a:r>
              <a:rPr lang="it-IT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variance</a:t>
            </a:r>
            <a:r>
              <a:rPr lang="it-IT" sz="2000" dirty="0">
                <a:solidFill>
                  <a:srgbClr val="000000"/>
                </a:solidFill>
                <a:latin typeface="Georgia" panose="02040502050405020303" pitchFamily="18" charset="0"/>
              </a:rPr>
              <a:t> in </a:t>
            </a:r>
            <a:r>
              <a:rPr lang="it-IT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absolute</a:t>
            </a:r>
            <a:r>
              <a:rPr lang="it-IT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values</a:t>
            </a:r>
            <a:endParaRPr lang="it-IT" sz="20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8" t="34376" r="33370" b="8288"/>
          <a:stretch/>
        </p:blipFill>
        <p:spPr bwMode="auto">
          <a:xfrm>
            <a:off x="1907704" y="1052736"/>
            <a:ext cx="5904656" cy="5592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32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 txBox="1">
            <a:spLocks/>
          </p:cNvSpPr>
          <p:nvPr/>
        </p:nvSpPr>
        <p:spPr>
          <a:xfrm>
            <a:off x="755576" y="213841"/>
            <a:ext cx="7607300" cy="55086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Voting volatility between  1948 and  2013</a:t>
            </a:r>
            <a:br>
              <a:rPr lang="en-US" sz="2800" dirty="0" smtClean="0">
                <a:solidFill>
                  <a:srgbClr val="000000"/>
                </a:solidFill>
                <a:latin typeface="Georgia" panose="02040502050405020303" pitchFamily="18" charset="0"/>
              </a:rPr>
            </a:br>
            <a:endParaRPr lang="it-IT" sz="2800" i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13" name="Grafico 12"/>
          <p:cNvGraphicFramePr/>
          <p:nvPr>
            <p:extLst/>
          </p:nvPr>
        </p:nvGraphicFramePr>
        <p:xfrm>
          <a:off x="251524" y="836712"/>
          <a:ext cx="8424935" cy="5682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ttangolo 13"/>
          <p:cNvSpPr/>
          <p:nvPr/>
        </p:nvSpPr>
        <p:spPr>
          <a:xfrm>
            <a:off x="0" y="6519446"/>
            <a:ext cx="51125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i="1" dirty="0">
                <a:solidFill>
                  <a:srgbClr val="000000"/>
                </a:solidFill>
              </a:rPr>
              <a:t/>
            </a:r>
            <a:br>
              <a:rPr lang="it-IT" sz="800" i="1" dirty="0">
                <a:solidFill>
                  <a:srgbClr val="000000"/>
                </a:solidFill>
              </a:rPr>
            </a:br>
            <a:r>
              <a:rPr lang="it-IT" sz="800" i="1" dirty="0" smtClean="0">
                <a:solidFill>
                  <a:srgbClr val="000000"/>
                </a:solidFill>
              </a:rPr>
              <a:t>(</a:t>
            </a:r>
            <a:r>
              <a:rPr lang="it-IT" sz="800" i="1" dirty="0" err="1" smtClean="0">
                <a:solidFill>
                  <a:srgbClr val="000000"/>
                </a:solidFill>
              </a:rPr>
              <a:t>index</a:t>
            </a:r>
            <a:r>
              <a:rPr lang="it-IT" sz="800" i="1" dirty="0" smtClean="0">
                <a:solidFill>
                  <a:srgbClr val="000000"/>
                </a:solidFill>
              </a:rPr>
              <a:t> of </a:t>
            </a:r>
            <a:r>
              <a:rPr lang="en-US" sz="800" i="1" dirty="0">
                <a:solidFill>
                  <a:srgbClr val="000000"/>
                </a:solidFill>
              </a:rPr>
              <a:t>electoral </a:t>
            </a:r>
            <a:r>
              <a:rPr lang="en-US" sz="800" i="1" dirty="0" smtClean="0">
                <a:solidFill>
                  <a:srgbClr val="000000"/>
                </a:solidFill>
              </a:rPr>
              <a:t>volatility </a:t>
            </a:r>
            <a:r>
              <a:rPr lang="it-IT" sz="800" i="1" dirty="0" smtClean="0">
                <a:solidFill>
                  <a:srgbClr val="000000"/>
                </a:solidFill>
              </a:rPr>
              <a:t>– Source: </a:t>
            </a:r>
            <a:r>
              <a:rPr lang="it-IT" sz="800" i="1" dirty="0">
                <a:solidFill>
                  <a:srgbClr val="000000"/>
                </a:solidFill>
              </a:rPr>
              <a:t>CISE)</a:t>
            </a:r>
            <a:endParaRPr lang="it-IT" sz="800" i="1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DA3228-00C0-43B8-A4A5-8B56DE061D05}" type="slidenum">
              <a:rPr lang="de-DE" smtClean="0">
                <a:solidFill>
                  <a:srgbClr val="1F497D"/>
                </a:solidFill>
              </a:rPr>
              <a:pPr>
                <a:defRPr/>
              </a:pPr>
              <a:t>21</a:t>
            </a:fld>
            <a:endParaRPr lang="de-DE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8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/>
          <p:cNvGraphicFramePr/>
          <p:nvPr>
            <p:extLst/>
          </p:nvPr>
        </p:nvGraphicFramePr>
        <p:xfrm>
          <a:off x="539556" y="1124744"/>
          <a:ext cx="806489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tangolo 5"/>
          <p:cNvSpPr/>
          <p:nvPr/>
        </p:nvSpPr>
        <p:spPr>
          <a:xfrm>
            <a:off x="883242" y="116632"/>
            <a:ext cx="7937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The </a:t>
            </a:r>
            <a:r>
              <a:rPr lang="it-IT" sz="2400" b="1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third</a:t>
            </a:r>
            <a:r>
              <a:rPr lang="it-IT" sz="24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general </a:t>
            </a:r>
            <a:r>
              <a:rPr lang="it-IT" sz="2400" b="1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election</a:t>
            </a:r>
            <a:r>
              <a:rPr lang="it-IT" sz="24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it-IT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in Europe </a:t>
            </a:r>
            <a:r>
              <a:rPr lang="it-IT" sz="24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for </a:t>
            </a:r>
            <a:r>
              <a:rPr lang="it-IT" sz="2400" b="1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its</a:t>
            </a:r>
            <a:r>
              <a:rPr lang="it-IT" sz="24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it-IT" sz="2400" b="1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volatility</a:t>
            </a:r>
            <a:r>
              <a:rPr lang="it-IT" sz="24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it-IT" sz="2400" b="1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since</a:t>
            </a:r>
            <a:r>
              <a:rPr lang="it-IT" sz="24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 </a:t>
            </a:r>
            <a:r>
              <a:rPr lang="it-IT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1945 </a:t>
            </a:r>
            <a:endParaRPr lang="it-IT" sz="2400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DA3228-00C0-43B8-A4A5-8B56DE061D05}" type="slidenum">
              <a:rPr lang="de-DE" smtClean="0">
                <a:solidFill>
                  <a:srgbClr val="1F497D"/>
                </a:solidFill>
              </a:rPr>
              <a:pPr>
                <a:defRPr/>
              </a:pPr>
              <a:t>22</a:t>
            </a:fld>
            <a:endParaRPr lang="de-DE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02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607300" cy="550863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Five Star Movement and Beppe Grillo</a:t>
            </a:r>
            <a:endParaRPr lang="it-IT" sz="28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8" name="Diagramma 7"/>
          <p:cNvGraphicFramePr/>
          <p:nvPr>
            <p:extLst/>
          </p:nvPr>
        </p:nvGraphicFramePr>
        <p:xfrm>
          <a:off x="962523" y="1590836"/>
          <a:ext cx="7544053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389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 of the Eternal City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37 years old Virginia </a:t>
            </a:r>
            <a:r>
              <a:rPr lang="en-US" dirty="0" err="1" smtClean="0"/>
              <a:t>Raggi</a:t>
            </a:r>
            <a:r>
              <a:rPr lang="en-US" dirty="0" smtClean="0"/>
              <a:t> became the youngest mayor and the first women in the office</a:t>
            </a:r>
          </a:p>
          <a:p>
            <a:r>
              <a:rPr lang="en-US" dirty="0" smtClean="0"/>
              <a:t>Lawyer well connected to the old political establishment</a:t>
            </a:r>
          </a:p>
          <a:p>
            <a:r>
              <a:rPr lang="en-US" dirty="0"/>
              <a:t>Praised by mainstream </a:t>
            </a:r>
            <a:r>
              <a:rPr lang="en-US" dirty="0" smtClean="0"/>
              <a:t>media</a:t>
            </a:r>
          </a:p>
          <a:p>
            <a:r>
              <a:rPr lang="en-US" dirty="0" smtClean="0"/>
              <a:t>Criticized by grassroots activists</a:t>
            </a:r>
            <a:endParaRPr lang="cs-CZ" dirty="0"/>
          </a:p>
          <a:p>
            <a:r>
              <a:rPr lang="en-US" dirty="0" smtClean="0"/>
              <a:t>Attracted moderate voters from </a:t>
            </a:r>
            <a:r>
              <a:rPr lang="en-US" dirty="0" err="1" smtClean="0"/>
              <a:t>centre</a:t>
            </a:r>
            <a:r>
              <a:rPr lang="en-US" dirty="0" smtClean="0"/>
              <a:t> and </a:t>
            </a:r>
            <a:r>
              <a:rPr lang="en-US" dirty="0" err="1" smtClean="0"/>
              <a:t>centre</a:t>
            </a:r>
            <a:r>
              <a:rPr lang="en-US" dirty="0" smtClean="0"/>
              <a:t>-right</a:t>
            </a:r>
            <a:r>
              <a:rPr lang="cs-CZ" dirty="0" smtClean="0"/>
              <a:t> (60%)</a:t>
            </a:r>
            <a:endParaRPr lang="en-US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095" y="2226469"/>
            <a:ext cx="2334311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110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607300" cy="550863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LEGA NORD and Matteo Salvini</a:t>
            </a:r>
            <a:endParaRPr lang="it-IT" sz="28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8" name="Diagramma 7"/>
          <p:cNvGraphicFramePr/>
          <p:nvPr>
            <p:extLst/>
          </p:nvPr>
        </p:nvGraphicFramePr>
        <p:xfrm>
          <a:off x="827584" y="1505240"/>
          <a:ext cx="756084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114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Shift towards migration/muslim issues</a:t>
            </a:r>
            <a:endParaRPr lang="cs-CZ" dirty="0"/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21526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232" y="1419754"/>
            <a:ext cx="368557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877" y="4149080"/>
            <a:ext cx="3390279" cy="236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leganordmagnago.jimdo.com/app/download/1292532416/Indiano+riserve+immigrazione.gif?t=12302983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123" y="2252112"/>
            <a:ext cx="2353263" cy="337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396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27844" y="116632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85000"/>
              <a:buBlip>
                <a:blip r:embed="rId2"/>
              </a:buBlip>
              <a:defRPr sz="22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rgbClr val="7EACDE"/>
              </a:buClr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EACDE"/>
              </a:buClr>
              <a:buFont typeface="Arial" pitchFamily="34" charset="0"/>
              <a:buChar char="-"/>
              <a:defRPr>
                <a:solidFill>
                  <a:srgbClr val="33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EADDE"/>
              </a:buClr>
              <a:buChar char="-"/>
              <a:defRPr sz="1600">
                <a:solidFill>
                  <a:srgbClr val="3333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EADDE"/>
              </a:buClr>
              <a:buChar char="-"/>
              <a:defRPr sz="1600">
                <a:solidFill>
                  <a:srgbClr val="33339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EADDE"/>
              </a:buClr>
              <a:buChar char="-"/>
              <a:defRPr sz="1600">
                <a:solidFill>
                  <a:srgbClr val="33339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EADDE"/>
              </a:buClr>
              <a:buChar char="-"/>
              <a:defRPr sz="1600">
                <a:solidFill>
                  <a:srgbClr val="33339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EADDE"/>
              </a:buClr>
              <a:buChar char="-"/>
              <a:defRPr sz="1600">
                <a:solidFill>
                  <a:srgbClr val="33339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EADDE"/>
              </a:buClr>
              <a:buChar char="-"/>
              <a:defRPr sz="16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sz="2400" b="1" dirty="0">
                <a:solidFill>
                  <a:srgbClr val="000000"/>
                </a:solidFill>
                <a:latin typeface="Georgia" panose="02040502050405020303" pitchFamily="18" charset="0"/>
                <a:cs typeface="Arial" pitchFamily="34" charset="0"/>
              </a:rPr>
              <a:t>Expectations on </a:t>
            </a:r>
            <a:r>
              <a:rPr lang="en-GB" sz="2400" b="1" dirty="0" smtClean="0">
                <a:solidFill>
                  <a:srgbClr val="000000"/>
                </a:solidFill>
                <a:latin typeface="Georgia" panose="02040502050405020303" pitchFamily="18" charset="0"/>
                <a:cs typeface="Arial" pitchFamily="34" charset="0"/>
              </a:rPr>
              <a:t>personal economic </a:t>
            </a:r>
            <a:r>
              <a:rPr lang="en-GB" sz="2400" b="1" dirty="0">
                <a:solidFill>
                  <a:srgbClr val="000000"/>
                </a:solidFill>
                <a:latin typeface="Georgia" panose="02040502050405020303" pitchFamily="18" charset="0"/>
                <a:cs typeface="Arial" pitchFamily="34" charset="0"/>
              </a:rPr>
              <a:t/>
            </a:r>
            <a:br>
              <a:rPr lang="en-GB" sz="2400" b="1" dirty="0">
                <a:solidFill>
                  <a:srgbClr val="000000"/>
                </a:solidFill>
                <a:latin typeface="Georgia" panose="02040502050405020303" pitchFamily="18" charset="0"/>
                <a:cs typeface="Arial" pitchFamily="34" charset="0"/>
              </a:rPr>
            </a:br>
            <a:r>
              <a:rPr lang="en-GB" sz="2400" b="1" dirty="0">
                <a:solidFill>
                  <a:srgbClr val="000000"/>
                </a:solidFill>
                <a:latin typeface="Georgia" panose="02040502050405020303" pitchFamily="18" charset="0"/>
                <a:cs typeface="Arial" pitchFamily="34" charset="0"/>
              </a:rPr>
              <a:t>status: long-term  trend</a:t>
            </a:r>
            <a:endParaRPr lang="it-IT" altLang="it-IT" sz="2400" b="1" dirty="0">
              <a:solidFill>
                <a:srgbClr val="000000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graphicFrame>
        <p:nvGraphicFramePr>
          <p:cNvPr id="8" name="Grafico 7"/>
          <p:cNvGraphicFramePr/>
          <p:nvPr>
            <p:extLst/>
          </p:nvPr>
        </p:nvGraphicFramePr>
        <p:xfrm>
          <a:off x="179512" y="1124744"/>
          <a:ext cx="8660921" cy="5478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654749" y="6453337"/>
            <a:ext cx="1900237" cy="36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it-IT" sz="1050" i="1">
                <a:solidFill>
                  <a:srgbClr val="000000"/>
                </a:solidFill>
                <a:latin typeface="Georgia" panose="02040502050405020303" pitchFamily="18" charset="0"/>
                <a:ea typeface="ＭＳ Ｐゴシック" pitchFamily="-109" charset="-128"/>
              </a:rPr>
              <a:t>Source: </a:t>
            </a:r>
            <a:r>
              <a:rPr lang="it-IT" sz="1050" i="1" err="1">
                <a:solidFill>
                  <a:srgbClr val="000000"/>
                </a:solidFill>
                <a:latin typeface="Georgia" panose="02040502050405020303" pitchFamily="18" charset="0"/>
                <a:ea typeface="ＭＳ Ｐゴシック" pitchFamily="-109" charset="-128"/>
              </a:rPr>
              <a:t>Ipsos database</a:t>
            </a:r>
            <a:endParaRPr lang="en-GB" sz="1050" i="1">
              <a:solidFill>
                <a:srgbClr val="000000"/>
              </a:solidFill>
              <a:latin typeface="Georgia" panose="02040502050405020303" pitchFamily="18" charset="0"/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739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5"/>
          <p:cNvSpPr>
            <a:spLocks noGrp="1"/>
          </p:cNvSpPr>
          <p:nvPr>
            <p:ph type="title"/>
          </p:nvPr>
        </p:nvSpPr>
        <p:spPr>
          <a:xfrm>
            <a:off x="786136" y="288347"/>
            <a:ext cx="7684786" cy="33239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400" dirty="0">
                <a:solidFill>
                  <a:srgbClr val="000000"/>
                </a:solidFill>
                <a:latin typeface="Georgia" panose="02040502050405020303" pitchFamily="18" charset="0"/>
              </a:rPr>
              <a:t>International </a:t>
            </a:r>
            <a:r>
              <a:rPr lang="it-IT" sz="2400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sentiment</a:t>
            </a:r>
            <a:endParaRPr lang="it-IT" sz="24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grpSp>
        <p:nvGrpSpPr>
          <p:cNvPr id="8" name="Group 1"/>
          <p:cNvGrpSpPr/>
          <p:nvPr/>
        </p:nvGrpSpPr>
        <p:grpSpPr>
          <a:xfrm>
            <a:off x="304800" y="288347"/>
            <a:ext cx="508942" cy="566890"/>
            <a:chOff x="344488" y="1268760"/>
            <a:chExt cx="551354" cy="566890"/>
          </a:xfrm>
        </p:grpSpPr>
        <p:sp>
          <p:nvSpPr>
            <p:cNvPr id="9" name="Rectangle 174"/>
            <p:cNvSpPr/>
            <p:nvPr/>
          </p:nvSpPr>
          <p:spPr bwMode="auto">
            <a:xfrm>
              <a:off x="344488" y="1318355"/>
              <a:ext cx="507159" cy="459645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72000" rIns="90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73038" indent="-173038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endParaRPr lang="en-US" smtClean="0">
                <a:solidFill>
                  <a:srgbClr val="292926"/>
                </a:solidFill>
              </a:endParaRPr>
            </a:p>
          </p:txBody>
        </p:sp>
        <p:pic>
          <p:nvPicPr>
            <p:cNvPr id="10" name="Picture 187" descr="q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430" y="1268760"/>
              <a:ext cx="536412" cy="566890"/>
            </a:xfrm>
            <a:prstGeom prst="rect">
              <a:avLst/>
            </a:prstGeom>
          </p:spPr>
        </p:pic>
      </p:grpSp>
      <p:sp>
        <p:nvSpPr>
          <p:cNvPr id="11" name="CasellaDiTesto 10"/>
          <p:cNvSpPr txBox="1"/>
          <p:nvPr/>
        </p:nvSpPr>
        <p:spPr>
          <a:xfrm>
            <a:off x="3491882" y="6630462"/>
            <a:ext cx="24482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it-IT" sz="1000" i="1" smtClean="0">
                <a:solidFill>
                  <a:srgbClr val="000000"/>
                </a:solidFill>
                <a:latin typeface="+mn-lt"/>
              </a:rPr>
              <a:t>Source: </a:t>
            </a:r>
            <a:r>
              <a:rPr lang="it-IT" sz="1000" i="1" err="1" smtClean="0">
                <a:solidFill>
                  <a:srgbClr val="000000"/>
                </a:solidFill>
                <a:latin typeface="+mn-lt"/>
              </a:rPr>
              <a:t>Ipsos</a:t>
            </a:r>
            <a:r>
              <a:rPr lang="it-IT" sz="1000" i="1" smtClean="0">
                <a:solidFill>
                  <a:srgbClr val="000000"/>
                </a:solidFill>
                <a:latin typeface="+mn-lt"/>
              </a:rPr>
              <a:t> Global @</a:t>
            </a:r>
            <a:r>
              <a:rPr lang="it-IT" sz="1000" i="1" err="1" smtClean="0">
                <a:solidFill>
                  <a:srgbClr val="000000"/>
                </a:solidFill>
                <a:latin typeface="+mn-lt"/>
              </a:rPr>
              <a:t>dvisor</a:t>
            </a:r>
            <a:endParaRPr lang="it-IT" sz="1000" i="1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Rettangolo arrotondato 11"/>
          <p:cNvSpPr/>
          <p:nvPr/>
        </p:nvSpPr>
        <p:spPr bwMode="gray">
          <a:xfrm>
            <a:off x="1741506" y="6022041"/>
            <a:ext cx="6165856" cy="288032"/>
          </a:xfrm>
          <a:prstGeom prst="roundRect">
            <a:avLst/>
          </a:prstGeom>
          <a:noFill/>
          <a:ln w="1905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0000" tIns="72000" rIns="90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73038" marR="0" indent="-1730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Roboto Light" panose="02000000000000000000" pitchFamily="2" charset="0"/>
            </a:endParaRPr>
          </a:p>
        </p:txBody>
      </p:sp>
      <p:sp>
        <p:nvSpPr>
          <p:cNvPr id="13" name="TextBox 62"/>
          <p:cNvSpPr txBox="1"/>
          <p:nvPr/>
        </p:nvSpPr>
        <p:spPr>
          <a:xfrm>
            <a:off x="851290" y="178082"/>
            <a:ext cx="182914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it-IT" sz="1600" dirty="0">
                <a:solidFill>
                  <a:srgbClr val="292926"/>
                </a:solidFill>
                <a:latin typeface="Georgia" panose="02040502050405020303" pitchFamily="18" charset="0"/>
              </a:rPr>
              <a:t>Opinion on the </a:t>
            </a:r>
            <a:r>
              <a:rPr lang="it-IT" sz="1600" dirty="0" err="1">
                <a:solidFill>
                  <a:srgbClr val="292926"/>
                </a:solidFill>
                <a:latin typeface="Georgia" panose="02040502050405020303" pitchFamily="18" charset="0"/>
              </a:rPr>
              <a:t>economic</a:t>
            </a:r>
            <a:r>
              <a:rPr lang="it-IT" sz="1600" dirty="0">
                <a:solidFill>
                  <a:srgbClr val="292926"/>
                </a:solidFill>
                <a:latin typeface="Georgia" panose="02040502050405020303" pitchFamily="18" charset="0"/>
              </a:rPr>
              <a:t> situation of the country: a </a:t>
            </a:r>
            <a:r>
              <a:rPr lang="it-IT" sz="1600" dirty="0" err="1">
                <a:solidFill>
                  <a:srgbClr val="292926"/>
                </a:solidFill>
                <a:latin typeface="Georgia" panose="02040502050405020303" pitchFamily="18" charset="0"/>
              </a:rPr>
              <a:t>comprehensive</a:t>
            </a:r>
            <a:r>
              <a:rPr lang="it-IT" sz="1600" dirty="0">
                <a:solidFill>
                  <a:srgbClr val="292926"/>
                </a:solidFill>
                <a:latin typeface="Georgia" panose="02040502050405020303" pitchFamily="18" charset="0"/>
              </a:rPr>
              <a:t> </a:t>
            </a:r>
            <a:r>
              <a:rPr lang="it-IT" sz="1600" dirty="0" err="1">
                <a:solidFill>
                  <a:srgbClr val="292926"/>
                </a:solidFill>
                <a:latin typeface="Georgia" panose="02040502050405020303" pitchFamily="18" charset="0"/>
              </a:rPr>
              <a:t>overview</a:t>
            </a:r>
            <a:r>
              <a:rPr lang="it-IT" sz="1600" dirty="0">
                <a:solidFill>
                  <a:srgbClr val="292926"/>
                </a:solidFill>
                <a:latin typeface="Georgia" panose="02040502050405020303" pitchFamily="18" charset="0"/>
              </a:rPr>
              <a:t> 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DA3228-00C0-43B8-A4A5-8B56DE061D05}" type="slidenum">
              <a:rPr lang="de-DE" smtClean="0">
                <a:solidFill>
                  <a:srgbClr val="1F497D"/>
                </a:solidFill>
              </a:rPr>
              <a:pPr>
                <a:defRPr/>
              </a:pPr>
              <a:t>4</a:t>
            </a:fld>
            <a:endParaRPr lang="de-DE">
              <a:solidFill>
                <a:srgbClr val="1F497D"/>
              </a:solidFill>
            </a:endParaRPr>
          </a:p>
        </p:txBody>
      </p:sp>
      <p:graphicFrame>
        <p:nvGraphicFramePr>
          <p:cNvPr id="14" name="Grafico 13"/>
          <p:cNvGraphicFramePr/>
          <p:nvPr>
            <p:extLst/>
          </p:nvPr>
        </p:nvGraphicFramePr>
        <p:xfrm>
          <a:off x="2483768" y="1294634"/>
          <a:ext cx="5975292" cy="5335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6227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 rotWithShape="1">
          <a:blip r:embed="rId2" cstate="print"/>
          <a:srcRect l="16242" t="11230" r="15027" b="11497"/>
          <a:stretch/>
        </p:blipFill>
        <p:spPr bwMode="auto">
          <a:xfrm>
            <a:off x="5" y="4"/>
            <a:ext cx="9143999" cy="63093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egnaposto numero diapositiva 2"/>
          <p:cNvSpPr txBox="1">
            <a:spLocks/>
          </p:cNvSpPr>
          <p:nvPr/>
        </p:nvSpPr>
        <p:spPr>
          <a:xfrm>
            <a:off x="8531225" y="6507163"/>
            <a:ext cx="454025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DA3228-00C0-43B8-A4A5-8B56DE061D05}" type="slidenum">
              <a:rPr lang="de-DE" sz="1400" b="1" smtClean="0">
                <a:solidFill>
                  <a:srgbClr val="00ADA8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de-DE" sz="1400" b="1">
              <a:solidFill>
                <a:srgbClr val="00AD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95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 rotWithShape="1">
          <a:blip r:embed="rId2" cstate="print"/>
          <a:srcRect l="16543" t="12032" r="14877" b="11497"/>
          <a:stretch/>
        </p:blipFill>
        <p:spPr bwMode="auto">
          <a:xfrm>
            <a:off x="0" y="0"/>
            <a:ext cx="9144000" cy="6237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egnaposto numero diapositiva 2"/>
          <p:cNvSpPr txBox="1">
            <a:spLocks/>
          </p:cNvSpPr>
          <p:nvPr/>
        </p:nvSpPr>
        <p:spPr>
          <a:xfrm>
            <a:off x="8531225" y="6507163"/>
            <a:ext cx="454025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DA3228-00C0-43B8-A4A5-8B56DE061D05}" type="slidenum">
              <a:rPr lang="de-DE" sz="1400" b="1" smtClean="0">
                <a:solidFill>
                  <a:srgbClr val="00ADA8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de-DE" sz="1400" b="1">
              <a:solidFill>
                <a:srgbClr val="00AD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35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Deception</a:t>
            </a:r>
            <a:endParaRPr lang="cs-CZ" dirty="0"/>
          </a:p>
        </p:txBody>
      </p:sp>
      <p:pic>
        <p:nvPicPr>
          <p:cNvPr id="1026" name="Picture 2" descr="http://3.bp.blogspot.com/-UDnc8yIWiFU/VVG7DxhPI3I/AAAAAAAAOf0/aAWD0JFNhDo/s640/Refugees%2BR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774504" cy="451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153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Attitudes of the people </a:t>
            </a:r>
            <a:r>
              <a:rPr lang="cs-CZ" dirty="0" smtClean="0"/>
              <a:t>towards migration</a:t>
            </a:r>
            <a:endParaRPr lang="cs-CZ" dirty="0"/>
          </a:p>
        </p:txBody>
      </p:sp>
      <p:pic>
        <p:nvPicPr>
          <p:cNvPr id="6146" name="Picture 2" descr="http://www.voxeurop.eu/files/images/brief/immigrationeu.jpg?143189716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31" y="1628800"/>
            <a:ext cx="812284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79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188640"/>
            <a:ext cx="8461375" cy="95410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 anchor="ctr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it-IT" altLang="it-IT" sz="2400" b="1" smtClean="0">
                <a:solidFill>
                  <a:srgbClr val="161612"/>
                </a:solidFill>
                <a:latin typeface="Georgia" panose="02040502050405020303" pitchFamily="18" charset="0"/>
                <a:ea typeface="MS PGothic" pitchFamily="34" charset="-128"/>
                <a:cs typeface="+mn-cs"/>
              </a:rPr>
              <a:t>Trust in government and society institutions </a:t>
            </a:r>
            <a:br>
              <a:rPr lang="it-IT" altLang="it-IT" sz="2400" b="1" smtClean="0">
                <a:solidFill>
                  <a:srgbClr val="161612"/>
                </a:solidFill>
                <a:latin typeface="Georgia" panose="02040502050405020303" pitchFamily="18" charset="0"/>
                <a:ea typeface="MS PGothic" pitchFamily="34" charset="-128"/>
                <a:cs typeface="+mn-cs"/>
              </a:rPr>
            </a:br>
            <a:r>
              <a:rPr lang="it-IT" altLang="it-IT" sz="2000" cap="all">
                <a:solidFill>
                  <a:srgbClr val="161612"/>
                </a:solidFill>
                <a:latin typeface="Georgia" panose="02040502050405020303" pitchFamily="18" charset="0"/>
                <a:ea typeface="MS PGothic" pitchFamily="34" charset="-128"/>
                <a:cs typeface="+mn-cs"/>
              </a:rPr>
              <a:t/>
            </a:r>
            <a:br>
              <a:rPr lang="it-IT" altLang="it-IT" sz="2000" cap="all">
                <a:solidFill>
                  <a:srgbClr val="161612"/>
                </a:solidFill>
                <a:latin typeface="Georgia" panose="02040502050405020303" pitchFamily="18" charset="0"/>
                <a:ea typeface="MS PGothic" pitchFamily="34" charset="-128"/>
                <a:cs typeface="+mn-cs"/>
              </a:rPr>
            </a:br>
            <a:r>
              <a:rPr lang="it-IT" altLang="it-IT" sz="1400" i="1">
                <a:solidFill>
                  <a:srgbClr val="161612"/>
                </a:solidFill>
                <a:latin typeface="Georgia" panose="02040502050405020303" pitchFamily="18" charset="0"/>
                <a:ea typeface="MS PGothic" pitchFamily="34" charset="-128"/>
                <a:cs typeface="+mn-cs"/>
              </a:rPr>
              <a:t>(% positive trend on valid votes)</a:t>
            </a:r>
          </a:p>
        </p:txBody>
      </p:sp>
      <p:graphicFrame>
        <p:nvGraphicFramePr>
          <p:cNvPr id="5" name="Grafico 4"/>
          <p:cNvGraphicFramePr>
            <a:graphicFrameLocks noGrp="1"/>
          </p:cNvGraphicFramePr>
          <p:nvPr>
            <p:extLst/>
          </p:nvPr>
        </p:nvGraphicFramePr>
        <p:xfrm>
          <a:off x="0" y="970341"/>
          <a:ext cx="9195955" cy="5314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48879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1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530</TotalTime>
  <Words>708</Words>
  <Application>Microsoft Office PowerPoint</Application>
  <PresentationFormat>Předvádění na obrazovce (4:3)</PresentationFormat>
  <Paragraphs>87</Paragraphs>
  <Slides>26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5" baseType="lpstr">
      <vt:lpstr>MS PGothic</vt:lpstr>
      <vt:lpstr>MS PGothic</vt:lpstr>
      <vt:lpstr>Arial</vt:lpstr>
      <vt:lpstr>Calibri</vt:lpstr>
      <vt:lpstr>Georgia</vt:lpstr>
      <vt:lpstr>Roboto Light</vt:lpstr>
      <vt:lpstr>Wingdings</vt:lpstr>
      <vt:lpstr>Wingdings 2</vt:lpstr>
      <vt:lpstr>Civic</vt:lpstr>
      <vt:lpstr>Current populism in South Europe</vt:lpstr>
      <vt:lpstr>Prezentace aplikace PowerPoint</vt:lpstr>
      <vt:lpstr>Prezentace aplikace PowerPoint</vt:lpstr>
      <vt:lpstr>International sentiment</vt:lpstr>
      <vt:lpstr>Prezentace aplikace PowerPoint</vt:lpstr>
      <vt:lpstr>Prezentace aplikace PowerPoint</vt:lpstr>
      <vt:lpstr>Deception</vt:lpstr>
      <vt:lpstr>Attitudes of the people towards migration</vt:lpstr>
      <vt:lpstr>Trust in government and society institutions   (% positive trend on valid votes)</vt:lpstr>
      <vt:lpstr>The others and us: a difficult world</vt:lpstr>
      <vt:lpstr>Trust in political parties</vt:lpstr>
      <vt:lpstr>My voice counts in Europe</vt:lpstr>
      <vt:lpstr>Italy as ‘anomaly’</vt:lpstr>
      <vt:lpstr>Long tradition of Italian populism</vt:lpstr>
      <vt:lpstr>Structural factors</vt:lpstr>
      <vt:lpstr>Silvio Berlusconi</vt:lpstr>
      <vt:lpstr>Social de-legitimization of political elite</vt:lpstr>
      <vt:lpstr>Prezentace aplikace PowerPoint</vt:lpstr>
      <vt:lpstr>The Italian political offer  the main political parties</vt:lpstr>
      <vt:lpstr>Prezentace aplikace PowerPoint</vt:lpstr>
      <vt:lpstr>Prezentace aplikace PowerPoint</vt:lpstr>
      <vt:lpstr>Prezentace aplikace PowerPoint</vt:lpstr>
      <vt:lpstr>Five Star Movement and Beppe Grillo</vt:lpstr>
      <vt:lpstr>Example of the Eternal City</vt:lpstr>
      <vt:lpstr>LEGA NORD and Matteo Salvini</vt:lpstr>
      <vt:lpstr>Shift towards migration/muslim issues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Parallels and differences in the society in Europe after 1989</dc:title>
  <dc:creator>Martin Mejstřík</dc:creator>
  <cp:lastModifiedBy>Vlastimil Havlík</cp:lastModifiedBy>
  <cp:revision>38</cp:revision>
  <dcterms:created xsi:type="dcterms:W3CDTF">2014-04-14T15:02:02Z</dcterms:created>
  <dcterms:modified xsi:type="dcterms:W3CDTF">2016-12-07T11:37:05Z</dcterms:modified>
</cp:coreProperties>
</file>