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  <p:sldId id="270" r:id="rId10"/>
    <p:sldId id="271" r:id="rId11"/>
    <p:sldId id="272" r:id="rId12"/>
    <p:sldId id="274" r:id="rId13"/>
    <p:sldId id="273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2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20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7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53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2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6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0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9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74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8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0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6D39-6ACD-4F6D-9167-C046F409F25A}" type="datetimeFigureOut">
              <a:rPr lang="cs-CZ" smtClean="0"/>
              <a:t>25. 10. 2016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AC44-B430-4CCE-8D2E-EB043F97D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2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en-US" dirty="0" smtClean="0"/>
              <a:t>`s </a:t>
            </a:r>
            <a:r>
              <a:rPr lang="cs-CZ" dirty="0" smtClean="0"/>
              <a:t>Party in </a:t>
            </a:r>
            <a:r>
              <a:rPr lang="cs-CZ" dirty="0" err="1" smtClean="0"/>
              <a:t>the</a:t>
            </a:r>
            <a:r>
              <a:rPr lang="cs-CZ" dirty="0" smtClean="0"/>
              <a:t> USA</a:t>
            </a:r>
            <a:br>
              <a:rPr lang="cs-CZ" dirty="0" smtClean="0"/>
            </a:b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12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Spotting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en-US" dirty="0" smtClean="0"/>
              <a:t>`s Part</a:t>
            </a:r>
            <a:r>
              <a:rPr lang="cs-CZ" dirty="0" smtClean="0"/>
              <a:t>y as </a:t>
            </a:r>
            <a:r>
              <a:rPr lang="cs-CZ" dirty="0" err="1" smtClean="0"/>
              <a:t>expression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discontent</a:t>
            </a:r>
            <a:r>
              <a:rPr lang="cs-CZ" dirty="0" smtClean="0"/>
              <a:t> and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deprivation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– </a:t>
            </a:r>
            <a:r>
              <a:rPr lang="cs-CZ" dirty="0" err="1" smtClean="0"/>
              <a:t>farmers</a:t>
            </a:r>
            <a:r>
              <a:rPr lang="cs-CZ" dirty="0" smtClean="0"/>
              <a:t> (in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), </a:t>
            </a:r>
            <a:r>
              <a:rPr lang="cs-CZ" dirty="0" err="1" smtClean="0"/>
              <a:t>workers</a:t>
            </a:r>
            <a:r>
              <a:rPr lang="cs-CZ" dirty="0" smtClean="0"/>
              <a:t> (</a:t>
            </a:r>
            <a:r>
              <a:rPr lang="cs-CZ" dirty="0" err="1" smtClean="0"/>
              <a:t>secondary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Elites</a:t>
            </a:r>
            <a:r>
              <a:rPr lang="cs-CZ" dirty="0" smtClean="0"/>
              <a:t> – </a:t>
            </a:r>
            <a:r>
              <a:rPr lang="cs-CZ" dirty="0" err="1" smtClean="0"/>
              <a:t>politicians</a:t>
            </a:r>
            <a:r>
              <a:rPr lang="cs-CZ" dirty="0" smtClean="0"/>
              <a:t>, </a:t>
            </a:r>
            <a:r>
              <a:rPr lang="cs-CZ" dirty="0" err="1" smtClean="0"/>
              <a:t>bankers</a:t>
            </a:r>
            <a:r>
              <a:rPr lang="cs-CZ" dirty="0" smtClean="0"/>
              <a:t>, „</a:t>
            </a:r>
            <a:r>
              <a:rPr lang="cs-CZ" dirty="0" err="1" smtClean="0"/>
              <a:t>capitalists</a:t>
            </a:r>
            <a:r>
              <a:rPr lang="cs-CZ" dirty="0" smtClean="0"/>
              <a:t>“, </a:t>
            </a:r>
            <a:r>
              <a:rPr lang="cs-CZ" dirty="0" err="1" smtClean="0"/>
              <a:t>landowners</a:t>
            </a:r>
            <a:r>
              <a:rPr lang="cs-CZ" dirty="0" smtClean="0"/>
              <a:t>, </a:t>
            </a:r>
            <a:r>
              <a:rPr lang="cs-CZ" dirty="0" err="1" smtClean="0"/>
              <a:t>merchants</a:t>
            </a:r>
            <a:r>
              <a:rPr lang="cs-CZ" dirty="0" smtClean="0"/>
              <a:t> </a:t>
            </a:r>
            <a:r>
              <a:rPr lang="cs-CZ" dirty="0" err="1" smtClean="0"/>
              <a:t>exploiting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 smtClean="0"/>
          </a:p>
          <a:p>
            <a:r>
              <a:rPr lang="cs-CZ" dirty="0" err="1" smtClean="0"/>
              <a:t>Restoration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sovereingty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poeple</a:t>
            </a:r>
            <a:r>
              <a:rPr lang="cs-CZ" dirty="0" smtClean="0"/>
              <a:t> – </a:t>
            </a:r>
            <a:r>
              <a:rPr lang="cs-CZ" dirty="0" err="1" smtClean="0"/>
              <a:t>empowerment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r>
              <a:rPr lang="cs-CZ" dirty="0" smtClean="0"/>
              <a:t> (and </a:t>
            </a:r>
            <a:r>
              <a:rPr lang="cs-CZ" dirty="0" err="1" smtClean="0"/>
              <a:t>workers</a:t>
            </a:r>
            <a:r>
              <a:rPr lang="cs-CZ" dirty="0" smtClean="0"/>
              <a:t>), </a:t>
            </a:r>
            <a:r>
              <a:rPr lang="cs-CZ" dirty="0" err="1" smtClean="0"/>
              <a:t>cooperative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as a </a:t>
            </a:r>
            <a:r>
              <a:rPr lang="cs-CZ" dirty="0" err="1" smtClean="0"/>
              <a:t>way</a:t>
            </a:r>
            <a:r>
              <a:rPr lang="cs-CZ" dirty="0" smtClean="0"/>
              <a:t> to </a:t>
            </a:r>
            <a:r>
              <a:rPr lang="cs-CZ" dirty="0" err="1" smtClean="0"/>
              <a:t>self-realiance</a:t>
            </a:r>
            <a:r>
              <a:rPr lang="cs-CZ" dirty="0" smtClean="0"/>
              <a:t>, </a:t>
            </a:r>
            <a:r>
              <a:rPr lang="cs-CZ" dirty="0" err="1" smtClean="0"/>
              <a:t>macroeconomical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and </a:t>
            </a:r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63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Electoral</a:t>
            </a:r>
            <a:r>
              <a:rPr lang="cs-CZ" dirty="0" smtClean="0"/>
              <a:t> performance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1892 – James </a:t>
            </a:r>
            <a:r>
              <a:rPr lang="cs-CZ" dirty="0" err="1"/>
              <a:t>Weaver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presidential</a:t>
            </a:r>
            <a:r>
              <a:rPr lang="cs-CZ" dirty="0"/>
              <a:t> </a:t>
            </a:r>
            <a:r>
              <a:rPr lang="cs-CZ" dirty="0" err="1"/>
              <a:t>candidate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en-US" dirty="0"/>
              <a:t>`s Party</a:t>
            </a:r>
            <a:r>
              <a:rPr lang="cs-CZ" dirty="0"/>
              <a:t> (8.5%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votes</a:t>
            </a:r>
            <a:r>
              <a:rPr lang="cs-CZ" dirty="0"/>
              <a:t>)</a:t>
            </a:r>
          </a:p>
          <a:p>
            <a:r>
              <a:rPr lang="cs-CZ" dirty="0"/>
              <a:t>Minor </a:t>
            </a:r>
            <a:r>
              <a:rPr lang="cs-CZ" dirty="0" err="1"/>
              <a:t>successes</a:t>
            </a:r>
            <a:r>
              <a:rPr lang="cs-CZ" dirty="0"/>
              <a:t> in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 smtClean="0"/>
              <a:t>elections</a:t>
            </a:r>
            <a:endParaRPr lang="cs-CZ" dirty="0" smtClean="0"/>
          </a:p>
          <a:p>
            <a:r>
              <a:rPr lang="cs-CZ" dirty="0" smtClean="0"/>
              <a:t>1896 – support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candidate</a:t>
            </a:r>
            <a:r>
              <a:rPr lang="cs-CZ" dirty="0" smtClean="0"/>
              <a:t> William </a:t>
            </a:r>
            <a:r>
              <a:rPr lang="cs-CZ" dirty="0" err="1" smtClean="0"/>
              <a:t>Jennings</a:t>
            </a:r>
            <a:r>
              <a:rPr lang="cs-CZ" dirty="0" smtClean="0"/>
              <a:t> Bryan (vice-president </a:t>
            </a:r>
            <a:r>
              <a:rPr lang="cs-CZ" dirty="0" err="1" smtClean="0"/>
              <a:t>candidate</a:t>
            </a:r>
            <a:r>
              <a:rPr lang="cs-CZ" dirty="0" smtClean="0"/>
              <a:t> Thomas E. Watson)</a:t>
            </a:r>
          </a:p>
          <a:p>
            <a:r>
              <a:rPr lang="cs-CZ" dirty="0" err="1" smtClean="0"/>
              <a:t>Loss</a:t>
            </a:r>
            <a:r>
              <a:rPr lang="cs-CZ" dirty="0" smtClean="0"/>
              <a:t> to William </a:t>
            </a:r>
            <a:r>
              <a:rPr lang="cs-CZ" dirty="0" err="1" smtClean="0"/>
              <a:t>McKinley</a:t>
            </a:r>
            <a:endParaRPr lang="cs-CZ" dirty="0" smtClean="0"/>
          </a:p>
          <a:p>
            <a:r>
              <a:rPr lang="cs-CZ" dirty="0" err="1" smtClean="0"/>
              <a:t>Gradual</a:t>
            </a:r>
            <a:r>
              <a:rPr lang="cs-CZ" dirty="0" smtClean="0"/>
              <a:t> </a:t>
            </a:r>
            <a:r>
              <a:rPr lang="cs-CZ" dirty="0" err="1" smtClean="0"/>
              <a:t>fusion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Democratic</a:t>
            </a:r>
            <a:r>
              <a:rPr lang="cs-CZ" dirty="0" smtClean="0"/>
              <a:t> Party –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Party (1900 – </a:t>
            </a:r>
            <a:r>
              <a:rPr lang="cs-CZ" dirty="0" err="1" smtClean="0"/>
              <a:t>partly</a:t>
            </a:r>
            <a:r>
              <a:rPr lang="cs-CZ" dirty="0" smtClean="0"/>
              <a:t> support</a:t>
            </a:r>
            <a:r>
              <a:rPr lang="en-US" dirty="0" err="1" smtClean="0"/>
              <a:t>ing</a:t>
            </a:r>
            <a:r>
              <a:rPr lang="cs-CZ" dirty="0" smtClean="0"/>
              <a:t> Bryan but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Wharton</a:t>
            </a:r>
            <a:r>
              <a:rPr lang="cs-CZ" dirty="0" smtClean="0"/>
              <a:t> </a:t>
            </a:r>
            <a:r>
              <a:rPr lang="cs-CZ" dirty="0" err="1" smtClean="0"/>
              <a:t>Barker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29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14" y="254000"/>
            <a:ext cx="10797686" cy="6400800"/>
          </a:xfrm>
        </p:spPr>
      </p:pic>
    </p:spTree>
    <p:extLst>
      <p:ext uri="{BB962C8B-B14F-4D97-AF65-F5344CB8AC3E}">
        <p14:creationId xmlns:p14="http://schemas.microsoft.com/office/powerpoint/2010/main" val="152315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en-US" dirty="0" smtClean="0"/>
              <a:t>`s Part</a:t>
            </a:r>
            <a:r>
              <a:rPr lang="cs-CZ" dirty="0" smtClean="0"/>
              <a:t>y</a:t>
            </a:r>
            <a:r>
              <a:rPr lang="en-US" dirty="0" smtClean="0"/>
              <a:t>`s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deprivation</a:t>
            </a:r>
            <a:r>
              <a:rPr lang="cs-CZ" dirty="0" smtClean="0"/>
              <a:t> </a:t>
            </a:r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rooted</a:t>
            </a:r>
            <a:r>
              <a:rPr lang="cs-CZ" dirty="0" smtClean="0"/>
              <a:t> in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mobilization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bottom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r>
              <a:rPr lang="cs-CZ" dirty="0" smtClean="0"/>
              <a:t> and </a:t>
            </a:r>
            <a:r>
              <a:rPr lang="cs-CZ" dirty="0" err="1" smtClean="0"/>
              <a:t>workers</a:t>
            </a:r>
            <a:r>
              <a:rPr lang="cs-CZ" dirty="0" smtClean="0"/>
              <a:t> – </a:t>
            </a:r>
            <a:r>
              <a:rPr lang="cs-CZ" dirty="0" err="1" smtClean="0"/>
              <a:t>left-wing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r>
              <a:rPr lang="cs-CZ" dirty="0" smtClean="0"/>
              <a:t>?</a:t>
            </a:r>
          </a:p>
          <a:p>
            <a:r>
              <a:rPr lang="en-US" dirty="0" smtClean="0"/>
              <a:t>L</a:t>
            </a:r>
            <a:r>
              <a:rPr lang="cs-CZ" dirty="0" err="1" smtClean="0"/>
              <a:t>ong</a:t>
            </a:r>
            <a:r>
              <a:rPr lang="cs-CZ" dirty="0" smtClean="0"/>
              <a:t>-term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alignment</a:t>
            </a:r>
            <a:r>
              <a:rPr lang="en-US" dirty="0" smtClean="0"/>
              <a:t>s</a:t>
            </a:r>
            <a:r>
              <a:rPr lang="cs-CZ" dirty="0" smtClean="0"/>
              <a:t> and </a:t>
            </a:r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constrainst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flash</a:t>
            </a:r>
            <a:r>
              <a:rPr lang="cs-CZ" dirty="0" smtClean="0"/>
              <a:t> performance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en-US" dirty="0" smtClean="0"/>
              <a:t>`s party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57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(Vol.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Rhinoceros Party</a:t>
            </a:r>
          </a:p>
          <a:p>
            <a:r>
              <a:rPr lang="cs-CZ" dirty="0" err="1" smtClean="0"/>
              <a:t>Established</a:t>
            </a:r>
            <a:r>
              <a:rPr lang="cs-CZ" dirty="0" smtClean="0"/>
              <a:t> 1963</a:t>
            </a:r>
          </a:p>
          <a:p>
            <a:endParaRPr lang="cs-CZ" dirty="0" smtClean="0"/>
          </a:p>
          <a:p>
            <a:r>
              <a:rPr lang="cs-CZ" dirty="0" err="1" smtClean="0"/>
              <a:t>Inspiration</a:t>
            </a:r>
            <a:r>
              <a:rPr lang="cs-CZ" dirty="0" smtClean="0"/>
              <a:t> in </a:t>
            </a:r>
            <a:r>
              <a:rPr lang="cs-CZ" dirty="0" err="1" smtClean="0"/>
              <a:t>Brazilian</a:t>
            </a:r>
            <a:r>
              <a:rPr lang="cs-CZ" dirty="0" smtClean="0"/>
              <a:t> </a:t>
            </a:r>
            <a:r>
              <a:rPr lang="cs-CZ" dirty="0" err="1" smtClean="0"/>
              <a:t>rhino</a:t>
            </a:r>
            <a:r>
              <a:rPr lang="cs-CZ" dirty="0" smtClean="0"/>
              <a:t> </a:t>
            </a:r>
            <a:r>
              <a:rPr lang="cs-CZ" dirty="0" err="1" smtClean="0"/>
              <a:t>Cacareco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gained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biggest</a:t>
            </a:r>
            <a:r>
              <a:rPr lang="cs-CZ" dirty="0" smtClean="0"/>
              <a:t>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votes</a:t>
            </a:r>
            <a:r>
              <a:rPr lang="cs-CZ" dirty="0" smtClean="0"/>
              <a:t> in </a:t>
            </a:r>
            <a:r>
              <a:rPr lang="cs-CZ" dirty="0" err="1" smtClean="0"/>
              <a:t>Sao</a:t>
            </a:r>
            <a:r>
              <a:rPr lang="cs-CZ" dirty="0" smtClean="0"/>
              <a:t> Paulo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r>
              <a:rPr lang="cs-CZ" dirty="0" smtClean="0"/>
              <a:t> in 1959 („</a:t>
            </a:r>
            <a:r>
              <a:rPr lang="cs-CZ" dirty="0" err="1" smtClean="0"/>
              <a:t>Better</a:t>
            </a:r>
            <a:r>
              <a:rPr lang="cs-CZ" dirty="0" smtClean="0"/>
              <a:t> to </a:t>
            </a:r>
            <a:r>
              <a:rPr lang="cs-CZ" dirty="0" err="1" smtClean="0"/>
              <a:t>elect</a:t>
            </a:r>
            <a:r>
              <a:rPr lang="cs-CZ" dirty="0" smtClean="0"/>
              <a:t> a </a:t>
            </a:r>
            <a:r>
              <a:rPr lang="cs-CZ" dirty="0" err="1" smtClean="0"/>
              <a:t>rhino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</a:t>
            </a:r>
            <a:r>
              <a:rPr lang="cs-CZ" dirty="0" smtClean="0"/>
              <a:t>“)</a:t>
            </a:r>
          </a:p>
          <a:p>
            <a:endParaRPr lang="cs-CZ" dirty="0" smtClean="0"/>
          </a:p>
          <a:p>
            <a:r>
              <a:rPr lang="cs-CZ" dirty="0" smtClean="0"/>
              <a:t>„Voto </a:t>
            </a:r>
            <a:r>
              <a:rPr lang="cs-CZ" dirty="0" err="1" smtClean="0"/>
              <a:t>Cacareco</a:t>
            </a:r>
            <a:r>
              <a:rPr lang="cs-CZ" dirty="0" smtClean="0"/>
              <a:t>“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protest </a:t>
            </a:r>
            <a:r>
              <a:rPr lang="cs-CZ" dirty="0" err="1" smtClean="0"/>
              <a:t>voting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1959cacarec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6609" y="1231106"/>
            <a:ext cx="4142174" cy="246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(Vol.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90700"/>
            <a:ext cx="10845800" cy="4878660"/>
          </a:xfrm>
        </p:spPr>
        <p:txBody>
          <a:bodyPr>
            <a:normAutofit/>
          </a:bodyPr>
          <a:lstStyle/>
          <a:p>
            <a:r>
              <a:rPr lang="cs-CZ" dirty="0" smtClean="0"/>
              <a:t>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Cornelius</a:t>
            </a:r>
            <a:r>
              <a:rPr lang="cs-CZ" dirty="0" smtClean="0"/>
              <a:t> I</a:t>
            </a:r>
          </a:p>
          <a:p>
            <a:r>
              <a:rPr lang="cs-CZ" dirty="0" err="1" smtClean="0"/>
              <a:t>Primal</a:t>
            </a:r>
            <a:r>
              <a:rPr lang="cs-CZ" dirty="0" smtClean="0"/>
              <a:t> </a:t>
            </a:r>
            <a:r>
              <a:rPr lang="cs-CZ" dirty="0" err="1" smtClean="0"/>
              <a:t>promise</a:t>
            </a:r>
            <a:r>
              <a:rPr lang="cs-CZ" dirty="0" smtClean="0"/>
              <a:t> – „</a:t>
            </a:r>
            <a:r>
              <a:rPr lang="cs-CZ" dirty="0" err="1" smtClean="0"/>
              <a:t>promise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none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promises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Jacques</a:t>
            </a:r>
            <a:r>
              <a:rPr lang="cs-CZ" dirty="0" smtClean="0"/>
              <a:t> </a:t>
            </a:r>
            <a:r>
              <a:rPr lang="cs-CZ" dirty="0" err="1" smtClean="0"/>
              <a:t>Ferron</a:t>
            </a:r>
            <a:r>
              <a:rPr lang="cs-CZ" dirty="0" smtClean="0"/>
              <a:t> – „</a:t>
            </a:r>
            <a:r>
              <a:rPr lang="fr-FR" dirty="0" smtClean="0"/>
              <a:t>Éminence de la Grande Corne du parti Rhinocéros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rhino</a:t>
            </a:r>
            <a:r>
              <a:rPr lang="cs-CZ" dirty="0" smtClean="0"/>
              <a:t> as a </a:t>
            </a:r>
            <a:r>
              <a:rPr lang="cs-CZ" dirty="0" err="1" smtClean="0"/>
              <a:t>perfect</a:t>
            </a:r>
            <a:r>
              <a:rPr lang="cs-CZ" dirty="0" smtClean="0"/>
              <a:t> symbol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politicians</a:t>
            </a:r>
            <a:r>
              <a:rPr lang="cs-CZ" dirty="0" smtClean="0"/>
              <a:t> as </a:t>
            </a:r>
            <a:r>
              <a:rPr lang="cs-CZ" dirty="0" err="1" smtClean="0"/>
              <a:t>they</a:t>
            </a:r>
            <a:r>
              <a:rPr lang="cs-CZ" dirty="0" smtClean="0"/>
              <a:t> are „</a:t>
            </a:r>
            <a:r>
              <a:rPr lang="en-US" dirty="0" smtClean="0"/>
              <a:t>thick-skinned, slow-moving, dim-witted, can move fast as hell when in danger, and have large, hairy horns growing out of the middle of their faces.„</a:t>
            </a:r>
            <a:endParaRPr lang="cs-CZ" dirty="0" smtClean="0"/>
          </a:p>
          <a:p>
            <a:r>
              <a:rPr lang="cs-CZ" dirty="0" err="1" smtClean="0"/>
              <a:t>Joined</a:t>
            </a:r>
            <a:r>
              <a:rPr lang="cs-CZ" dirty="0" smtClean="0"/>
              <a:t> by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maverick</a:t>
            </a:r>
            <a:r>
              <a:rPr lang="cs-CZ" dirty="0" smtClean="0"/>
              <a:t> </a:t>
            </a:r>
            <a:r>
              <a:rPr lang="cs-CZ" dirty="0" err="1" smtClean="0"/>
              <a:t>artists</a:t>
            </a:r>
            <a:r>
              <a:rPr lang="cs-CZ" dirty="0" smtClean="0"/>
              <a:t>/</a:t>
            </a:r>
            <a:r>
              <a:rPr lang="cs-CZ" dirty="0" err="1" smtClean="0"/>
              <a:t>politicians</a:t>
            </a:r>
            <a:r>
              <a:rPr lang="cs-CZ" dirty="0" smtClean="0"/>
              <a:t>:</a:t>
            </a:r>
          </a:p>
          <a:p>
            <a:r>
              <a:rPr lang="cs-CZ" dirty="0" smtClean="0"/>
              <a:t>Ted „not </a:t>
            </a:r>
            <a:r>
              <a:rPr lang="cs-CZ" dirty="0" err="1" smtClean="0"/>
              <a:t>too</a:t>
            </a:r>
            <a:r>
              <a:rPr lang="cs-CZ" dirty="0" smtClean="0"/>
              <a:t>“ Sharp: </a:t>
            </a:r>
            <a:r>
              <a:rPr lang="en-US" dirty="0" smtClean="0"/>
              <a:t> </a:t>
            </a:r>
            <a:r>
              <a:rPr lang="cs-CZ" dirty="0" smtClean="0"/>
              <a:t>“</a:t>
            </a:r>
            <a:r>
              <a:rPr lang="en-US" dirty="0" smtClean="0"/>
              <a:t>Once we have Antarctica, we'll control all of the world's cold. If another Cold War starts, we'll be unbeatable.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Penny </a:t>
            </a:r>
            <a:r>
              <a:rPr lang="cs-CZ" dirty="0" err="1" smtClean="0"/>
              <a:t>Hoar</a:t>
            </a:r>
            <a:r>
              <a:rPr lang="cs-CZ" dirty="0" smtClean="0"/>
              <a:t>: „</a:t>
            </a:r>
            <a:r>
              <a:rPr lang="en-US" dirty="0" smtClean="0"/>
              <a:t>Politicians screw you — protect yourself.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7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(Vol.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Other</a:t>
            </a:r>
            <a:r>
              <a:rPr lang="cs-CZ" dirty="0" smtClean="0"/>
              <a:t> party </a:t>
            </a:r>
            <a:r>
              <a:rPr lang="cs-CZ" dirty="0" err="1" smtClean="0"/>
              <a:t>promises</a:t>
            </a:r>
            <a:r>
              <a:rPr lang="cs-CZ" dirty="0" smtClean="0"/>
              <a:t>:</a:t>
            </a:r>
          </a:p>
          <a:p>
            <a:r>
              <a:rPr lang="cs-CZ" dirty="0" smtClean="0"/>
              <a:t>To repeal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gravity</a:t>
            </a:r>
            <a:endParaRPr lang="cs-CZ" dirty="0" smtClean="0"/>
          </a:p>
          <a:p>
            <a:r>
              <a:rPr lang="en-US" dirty="0" smtClean="0"/>
              <a:t>Providing higher education by building taller schools</a:t>
            </a:r>
            <a:endParaRPr lang="cs-CZ" dirty="0" smtClean="0"/>
          </a:p>
          <a:p>
            <a:r>
              <a:rPr lang="en-US" dirty="0" smtClean="0"/>
              <a:t>Instituting English, French and </a:t>
            </a:r>
            <a:r>
              <a:rPr lang="en-US" i="1" dirty="0" smtClean="0"/>
              <a:t>illiteracy</a:t>
            </a:r>
            <a:r>
              <a:rPr lang="en-US" dirty="0" smtClean="0"/>
              <a:t> as Canada's three official languages</a:t>
            </a:r>
            <a:endParaRPr lang="cs-CZ" dirty="0" smtClean="0"/>
          </a:p>
          <a:p>
            <a:r>
              <a:rPr lang="en-US" dirty="0" smtClean="0"/>
              <a:t>Adopting the British system of </a:t>
            </a:r>
            <a:r>
              <a:rPr lang="cs-CZ" dirty="0" err="1" smtClean="0"/>
              <a:t>driving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en-US" dirty="0" smtClean="0"/>
              <a:t>; gradually phased in over five years with large trucks and tractors first, then buses, eventually including small cars, and bicycles and wheelchairs last</a:t>
            </a:r>
            <a:endParaRPr lang="cs-CZ" dirty="0" smtClean="0"/>
          </a:p>
          <a:p>
            <a:r>
              <a:rPr lang="cs-CZ" dirty="0" smtClean="0"/>
              <a:t>1984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forth</a:t>
            </a:r>
            <a:r>
              <a:rPr lang="cs-CZ" dirty="0" smtClean="0"/>
              <a:t> </a:t>
            </a:r>
            <a:r>
              <a:rPr lang="cs-CZ" dirty="0" err="1" smtClean="0"/>
              <a:t>biggest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(!)</a:t>
            </a:r>
          </a:p>
          <a:p>
            <a:r>
              <a:rPr lang="cs-CZ" dirty="0" err="1" smtClean="0"/>
              <a:t>Abstained</a:t>
            </a:r>
            <a:r>
              <a:rPr lang="cs-CZ" dirty="0" smtClean="0"/>
              <a:t> in 1993 </a:t>
            </a:r>
            <a:r>
              <a:rPr lang="cs-CZ" dirty="0" err="1" smtClean="0"/>
              <a:t>election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subsequently</a:t>
            </a:r>
            <a:r>
              <a:rPr lang="cs-CZ" dirty="0" smtClean="0"/>
              <a:t> </a:t>
            </a:r>
            <a:r>
              <a:rPr lang="cs-CZ" dirty="0" err="1" smtClean="0"/>
              <a:t>dissolved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8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(Vol.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Lemon Party</a:t>
            </a:r>
          </a:p>
          <a:p>
            <a:r>
              <a:rPr lang="cs-CZ" dirty="0" err="1" smtClean="0"/>
              <a:t>Established</a:t>
            </a:r>
            <a:r>
              <a:rPr lang="cs-CZ" dirty="0" smtClean="0"/>
              <a:t> in 1987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For</a:t>
            </a:r>
            <a:r>
              <a:rPr lang="cs-CZ" dirty="0" smtClean="0"/>
              <a:t> a Bitter </a:t>
            </a:r>
            <a:r>
              <a:rPr lang="cs-CZ" dirty="0" err="1" smtClean="0"/>
              <a:t>Canada</a:t>
            </a:r>
            <a:r>
              <a:rPr lang="cs-CZ" dirty="0" smtClean="0"/>
              <a:t>“</a:t>
            </a:r>
          </a:p>
          <a:p>
            <a:r>
              <a:rPr lang="en-US" dirty="0" smtClean="0"/>
              <a:t>To centralize the Canadian economy around lemons</a:t>
            </a:r>
            <a:endParaRPr lang="cs-CZ" dirty="0" smtClean="0"/>
          </a:p>
          <a:p>
            <a:r>
              <a:rPr lang="en-US" dirty="0" smtClean="0"/>
              <a:t>Support global warming to promote lemon growth in Canada</a:t>
            </a:r>
            <a:endParaRPr lang="cs-CZ" dirty="0" smtClean="0"/>
          </a:p>
          <a:p>
            <a:r>
              <a:rPr lang="en-US" dirty="0" smtClean="0"/>
              <a:t>Abolish Toronto</a:t>
            </a:r>
            <a:endParaRPr lang="cs-CZ" dirty="0" smtClean="0"/>
          </a:p>
          <a:p>
            <a:r>
              <a:rPr lang="en-US" dirty="0" smtClean="0"/>
              <a:t>Repeal the law of gravity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9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ideology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0"/>
            <a:ext cx="5248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8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PP – </a:t>
            </a:r>
            <a:r>
              <a:rPr lang="cs-CZ" dirty="0" err="1" smtClean="0"/>
              <a:t>socio-ecoomical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context</a:t>
            </a:r>
            <a:r>
              <a:rPr lang="cs-CZ" b="1" dirty="0" smtClean="0"/>
              <a:t>: </a:t>
            </a:r>
          </a:p>
          <a:p>
            <a:r>
              <a:rPr lang="cs-CZ" dirty="0" err="1" smtClean="0"/>
              <a:t>Immigration</a:t>
            </a:r>
            <a:r>
              <a:rPr lang="cs-CZ" dirty="0" smtClean="0"/>
              <a:t> to America and </a:t>
            </a:r>
            <a:r>
              <a:rPr lang="cs-CZ" dirty="0" err="1" smtClean="0"/>
              <a:t>expansion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West</a:t>
            </a:r>
            <a:r>
              <a:rPr lang="cs-CZ" dirty="0" smtClean="0"/>
              <a:t> (1862 – </a:t>
            </a:r>
            <a:r>
              <a:rPr lang="cs-CZ" dirty="0" err="1" smtClean="0"/>
              <a:t>Homestead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War</a:t>
            </a:r>
            <a:r>
              <a:rPr lang="cs-CZ" dirty="0" smtClean="0"/>
              <a:t> (1861-1865)</a:t>
            </a:r>
          </a:p>
          <a:p>
            <a:r>
              <a:rPr lang="cs-CZ" dirty="0" err="1" smtClean="0"/>
              <a:t>Result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urban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rural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endParaRPr lang="cs-CZ" dirty="0"/>
          </a:p>
          <a:p>
            <a:pPr lvl="1"/>
            <a:r>
              <a:rPr lang="cs-CZ" dirty="0" err="1" smtClean="0"/>
              <a:t>Financial</a:t>
            </a:r>
            <a:r>
              <a:rPr lang="cs-CZ" dirty="0" smtClean="0"/>
              <a:t> centre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agrarian</a:t>
            </a:r>
            <a:r>
              <a:rPr lang="cs-CZ" dirty="0" smtClean="0"/>
              <a:t> </a:t>
            </a:r>
            <a:r>
              <a:rPr lang="cs-CZ" dirty="0" err="1" smtClean="0"/>
              <a:t>periphery</a:t>
            </a:r>
            <a:endParaRPr lang="cs-CZ" dirty="0" smtClean="0"/>
          </a:p>
          <a:p>
            <a:r>
              <a:rPr lang="cs-CZ" dirty="0" err="1" smtClean="0"/>
              <a:t>Economic</a:t>
            </a:r>
            <a:r>
              <a:rPr lang="cs-CZ" dirty="0" smtClean="0"/>
              <a:t> (</a:t>
            </a:r>
            <a:r>
              <a:rPr lang="cs-CZ" dirty="0" err="1" smtClean="0"/>
              <a:t>monetary</a:t>
            </a:r>
            <a:r>
              <a:rPr lang="cs-CZ" dirty="0" smtClean="0"/>
              <a:t>) </a:t>
            </a:r>
            <a:r>
              <a:rPr lang="cs-CZ" dirty="0" err="1" smtClean="0"/>
              <a:t>policies</a:t>
            </a:r>
            <a:r>
              <a:rPr lang="cs-CZ" dirty="0" smtClean="0"/>
              <a:t> (in </a:t>
            </a:r>
            <a:r>
              <a:rPr lang="cs-CZ" dirty="0" err="1" smtClean="0"/>
              <a:t>details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The end of slavery </a:t>
            </a:r>
            <a:r>
              <a:rPr lang="cs-CZ" dirty="0" smtClean="0"/>
              <a:t>–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7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PP – </a:t>
            </a:r>
            <a:r>
              <a:rPr lang="cs-CZ" dirty="0" err="1" smtClean="0"/>
              <a:t>socio-economical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000" dirty="0" err="1" smtClean="0"/>
              <a:t>Root</a:t>
            </a:r>
            <a:r>
              <a:rPr lang="en-US" sz="4000" dirty="0" err="1" smtClean="0"/>
              <a:t>ed</a:t>
            </a:r>
            <a:r>
              <a:rPr lang="cs-CZ" sz="4000" dirty="0" smtClean="0"/>
              <a:t> in </a:t>
            </a:r>
            <a:r>
              <a:rPr lang="cs-CZ" sz="4000" dirty="0" err="1" smtClean="0"/>
              <a:t>regionally</a:t>
            </a:r>
            <a:r>
              <a:rPr lang="cs-CZ" sz="4000" dirty="0" smtClean="0"/>
              <a:t> </a:t>
            </a:r>
            <a:r>
              <a:rPr lang="cs-CZ" sz="4000" dirty="0" err="1" smtClean="0"/>
              <a:t>based</a:t>
            </a:r>
            <a:r>
              <a:rPr lang="cs-CZ" sz="4000" dirty="0" smtClean="0"/>
              <a:t> </a:t>
            </a:r>
            <a:r>
              <a:rPr lang="cs-CZ" sz="4000" dirty="0" err="1" smtClean="0"/>
              <a:t>agrarian</a:t>
            </a:r>
            <a:r>
              <a:rPr lang="cs-CZ" sz="4000" dirty="0" smtClean="0"/>
              <a:t> </a:t>
            </a:r>
            <a:r>
              <a:rPr lang="cs-CZ" sz="4000" dirty="0" err="1" smtClean="0"/>
              <a:t>radicalism</a:t>
            </a:r>
            <a:r>
              <a:rPr lang="cs-CZ" sz="4000" dirty="0" smtClean="0"/>
              <a:t> X </a:t>
            </a:r>
            <a:r>
              <a:rPr lang="cs-CZ" sz="4000" dirty="0" err="1" smtClean="0"/>
              <a:t>financial</a:t>
            </a:r>
            <a:r>
              <a:rPr lang="cs-CZ" sz="4000" dirty="0" smtClean="0"/>
              <a:t> centre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North</a:t>
            </a:r>
            <a:endParaRPr lang="cs-CZ" sz="4000" dirty="0" smtClean="0"/>
          </a:p>
          <a:p>
            <a:endParaRPr lang="cs-CZ" sz="4000" dirty="0" smtClean="0"/>
          </a:p>
          <a:p>
            <a:r>
              <a:rPr lang="cs-CZ" sz="4000" dirty="0" err="1" smtClean="0"/>
              <a:t>Two</a:t>
            </a:r>
            <a:r>
              <a:rPr lang="cs-CZ" sz="4000" dirty="0" smtClean="0"/>
              <a:t> </a:t>
            </a:r>
            <a:r>
              <a:rPr lang="cs-CZ" sz="4000" dirty="0" err="1" smtClean="0"/>
              <a:t>key</a:t>
            </a:r>
            <a:r>
              <a:rPr lang="cs-CZ" sz="4000" dirty="0" smtClean="0"/>
              <a:t> </a:t>
            </a:r>
            <a:r>
              <a:rPr lang="cs-CZ" sz="4000" dirty="0" err="1" smtClean="0"/>
              <a:t>issues</a:t>
            </a:r>
            <a:r>
              <a:rPr lang="cs-CZ" sz="4000" dirty="0" smtClean="0"/>
              <a:t>:</a:t>
            </a:r>
          </a:p>
          <a:p>
            <a:endParaRPr lang="cs-CZ" sz="4000" dirty="0" smtClean="0"/>
          </a:p>
          <a:p>
            <a:r>
              <a:rPr lang="cs-CZ" sz="4000" dirty="0" err="1" smtClean="0"/>
              <a:t>Monetary</a:t>
            </a:r>
            <a:r>
              <a:rPr lang="cs-CZ" sz="4000" dirty="0" smtClean="0"/>
              <a:t> </a:t>
            </a:r>
            <a:r>
              <a:rPr lang="cs-CZ" sz="4000" dirty="0" err="1" smtClean="0"/>
              <a:t>policy</a:t>
            </a:r>
            <a:endParaRPr lang="cs-CZ" sz="4000" dirty="0" smtClean="0"/>
          </a:p>
          <a:p>
            <a:endParaRPr lang="cs-CZ" sz="4000" dirty="0" smtClean="0"/>
          </a:p>
          <a:p>
            <a:r>
              <a:rPr lang="cs-CZ" sz="4000" dirty="0" err="1" smtClean="0"/>
              <a:t>Crop</a:t>
            </a:r>
            <a:r>
              <a:rPr lang="cs-CZ" sz="4000" dirty="0" smtClean="0"/>
              <a:t> </a:t>
            </a:r>
            <a:r>
              <a:rPr lang="cs-CZ" sz="4000" dirty="0" err="1" smtClean="0"/>
              <a:t>lien</a:t>
            </a:r>
            <a:r>
              <a:rPr lang="cs-CZ" sz="4000" dirty="0" smtClean="0"/>
              <a:t> </a:t>
            </a:r>
            <a:r>
              <a:rPr lang="cs-CZ" sz="4000" dirty="0" err="1" smtClean="0"/>
              <a:t>system</a:t>
            </a:r>
            <a:endParaRPr lang="cs-CZ" sz="4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5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War</a:t>
            </a:r>
            <a:r>
              <a:rPr lang="cs-CZ" dirty="0" smtClean="0"/>
              <a:t> – </a:t>
            </a:r>
            <a:r>
              <a:rPr lang="cs-CZ" dirty="0" err="1" smtClean="0"/>
              <a:t>leaving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Gold standard</a:t>
            </a:r>
          </a:p>
          <a:p>
            <a:endParaRPr lang="cs-CZ" dirty="0" smtClean="0"/>
          </a:p>
          <a:p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agreed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Greenbacks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unbacked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) to </a:t>
            </a:r>
            <a:r>
              <a:rPr lang="cs-CZ" dirty="0" err="1" smtClean="0"/>
              <a:t>cover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expenses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Cheap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r>
              <a:rPr lang="cs-CZ" dirty="0" smtClean="0"/>
              <a:t> (</a:t>
            </a:r>
            <a:r>
              <a:rPr lang="cs-CZ" dirty="0" err="1" smtClean="0"/>
              <a:t>deflation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84" y="2464434"/>
            <a:ext cx="3874516" cy="344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9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Crop</a:t>
            </a:r>
            <a:r>
              <a:rPr lang="cs-CZ" dirty="0" smtClean="0"/>
              <a:t> </a:t>
            </a:r>
            <a:r>
              <a:rPr lang="cs-CZ" dirty="0" err="1" smtClean="0"/>
              <a:t>lien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(X </a:t>
            </a:r>
            <a:r>
              <a:rPr lang="cs-CZ" dirty="0" err="1" smtClean="0"/>
              <a:t>North</a:t>
            </a:r>
            <a:r>
              <a:rPr lang="cs-CZ" dirty="0" smtClean="0"/>
              <a:t>, </a:t>
            </a:r>
            <a:r>
              <a:rPr lang="cs-CZ" dirty="0" err="1" smtClean="0"/>
              <a:t>West</a:t>
            </a:r>
            <a:r>
              <a:rPr lang="cs-CZ" dirty="0" smtClean="0"/>
              <a:t> – </a:t>
            </a:r>
            <a:r>
              <a:rPr lang="cs-CZ" dirty="0" err="1" smtClean="0"/>
              <a:t>banks</a:t>
            </a:r>
            <a:r>
              <a:rPr lang="cs-CZ" dirty="0" smtClean="0"/>
              <a:t>, </a:t>
            </a:r>
            <a:r>
              <a:rPr lang="cs-CZ" dirty="0" err="1" smtClean="0"/>
              <a:t>land</a:t>
            </a:r>
            <a:r>
              <a:rPr lang="cs-CZ" dirty="0" smtClean="0"/>
              <a:t> as </a:t>
            </a:r>
            <a:r>
              <a:rPr lang="cs-CZ" dirty="0" err="1" smtClean="0"/>
              <a:t>collateral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Farmers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no cash but in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r>
              <a:rPr lang="cs-CZ" dirty="0" smtClean="0"/>
              <a:t> and food</a:t>
            </a:r>
          </a:p>
          <a:p>
            <a:r>
              <a:rPr lang="cs-CZ" dirty="0" smtClean="0"/>
              <a:t>Supply and food on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„</a:t>
            </a:r>
            <a:r>
              <a:rPr lang="cs-CZ" dirty="0" err="1" smtClean="0"/>
              <a:t>furnishing</a:t>
            </a:r>
            <a:r>
              <a:rPr lang="cs-CZ" dirty="0" smtClean="0"/>
              <a:t> </a:t>
            </a:r>
            <a:r>
              <a:rPr lang="cs-CZ" dirty="0" err="1" smtClean="0"/>
              <a:t>merchants</a:t>
            </a:r>
            <a:r>
              <a:rPr lang="cs-CZ" dirty="0" smtClean="0"/>
              <a:t>“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, double </a:t>
            </a:r>
            <a:r>
              <a:rPr lang="cs-CZ" dirty="0" err="1" smtClean="0"/>
              <a:t>prices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  <a:r>
              <a:rPr lang="cs-CZ" dirty="0" err="1" smtClean="0"/>
              <a:t>crop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(</a:t>
            </a:r>
            <a:r>
              <a:rPr lang="cs-CZ" dirty="0" err="1" smtClean="0"/>
              <a:t>collateral</a:t>
            </a:r>
            <a:r>
              <a:rPr lang="cs-CZ" dirty="0" smtClean="0"/>
              <a:t>) – </a:t>
            </a:r>
            <a:r>
              <a:rPr lang="cs-CZ" dirty="0" err="1" smtClean="0"/>
              <a:t>pushing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growing</a:t>
            </a:r>
            <a:r>
              <a:rPr lang="cs-CZ" dirty="0" smtClean="0"/>
              <a:t> </a:t>
            </a:r>
            <a:r>
              <a:rPr lang="cs-CZ" dirty="0" err="1" smtClean="0"/>
              <a:t>cotton</a:t>
            </a:r>
            <a:r>
              <a:rPr lang="cs-CZ" dirty="0" smtClean="0"/>
              <a:t> – </a:t>
            </a:r>
            <a:r>
              <a:rPr lang="cs-CZ" dirty="0" err="1" smtClean="0"/>
              <a:t>overproduction</a:t>
            </a:r>
            <a:endParaRPr lang="cs-CZ" dirty="0" smtClean="0"/>
          </a:p>
          <a:p>
            <a:r>
              <a:rPr lang="cs-CZ" dirty="0" err="1" smtClean="0"/>
              <a:t>Farmers</a:t>
            </a:r>
            <a:r>
              <a:rPr lang="cs-CZ" dirty="0" smtClean="0"/>
              <a:t> 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(</a:t>
            </a:r>
            <a:r>
              <a:rPr lang="cs-CZ" dirty="0" err="1" smtClean="0"/>
              <a:t>seasonal</a:t>
            </a:r>
            <a:r>
              <a:rPr lang="cs-CZ" dirty="0" smtClean="0"/>
              <a:t> </a:t>
            </a:r>
            <a:r>
              <a:rPr lang="cs-CZ" dirty="0" err="1" smtClean="0"/>
              <a:t>influences</a:t>
            </a:r>
            <a:r>
              <a:rPr lang="cs-CZ" dirty="0" smtClean="0"/>
              <a:t>) in </a:t>
            </a:r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+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expenses</a:t>
            </a:r>
            <a:r>
              <a:rPr lang="cs-CZ" dirty="0" smtClean="0"/>
              <a:t> (transport)</a:t>
            </a:r>
          </a:p>
          <a:p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influenced</a:t>
            </a:r>
            <a:r>
              <a:rPr lang="cs-CZ" dirty="0" smtClean="0"/>
              <a:t> by </a:t>
            </a:r>
            <a:r>
              <a:rPr lang="cs-CZ" dirty="0" err="1" smtClean="0"/>
              <a:t>production</a:t>
            </a:r>
            <a:r>
              <a:rPr lang="cs-CZ" dirty="0" smtClean="0"/>
              <a:t> (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effectivity</a:t>
            </a:r>
            <a:r>
              <a:rPr lang="cs-CZ" dirty="0" smtClean="0"/>
              <a:t> +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sided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) + </a:t>
            </a:r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= „</a:t>
            </a:r>
            <a:r>
              <a:rPr lang="cs-CZ" dirty="0" err="1" smtClean="0"/>
              <a:t>debt</a:t>
            </a:r>
            <a:r>
              <a:rPr lang="cs-CZ" dirty="0" smtClean="0"/>
              <a:t> </a:t>
            </a:r>
            <a:r>
              <a:rPr lang="cs-CZ" dirty="0" err="1" smtClean="0"/>
              <a:t>slavery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47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</a:t>
            </a:r>
            <a:r>
              <a:rPr lang="cs-CZ" dirty="0" err="1" smtClean="0"/>
              <a:t>Greenbackers</a:t>
            </a:r>
            <a:r>
              <a:rPr lang="cs-CZ" dirty="0" smtClean="0"/>
              <a:t>“ and „</a:t>
            </a:r>
            <a:r>
              <a:rPr lang="cs-CZ" dirty="0" err="1" smtClean="0"/>
              <a:t>Goldbugs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Gradual</a:t>
            </a:r>
            <a:r>
              <a:rPr lang="cs-CZ" dirty="0" smtClean="0"/>
              <a:t> return to </a:t>
            </a:r>
            <a:r>
              <a:rPr lang="cs-CZ" dirty="0" err="1" smtClean="0"/>
              <a:t>the</a:t>
            </a:r>
            <a:r>
              <a:rPr lang="cs-CZ" dirty="0" smtClean="0"/>
              <a:t> Gold Standard</a:t>
            </a:r>
          </a:p>
          <a:p>
            <a:r>
              <a:rPr lang="cs-CZ" dirty="0" err="1" smtClean="0"/>
              <a:t>Loans</a:t>
            </a:r>
            <a:r>
              <a:rPr lang="cs-CZ" dirty="0" smtClean="0"/>
              <a:t> </a:t>
            </a:r>
            <a:r>
              <a:rPr lang="cs-CZ" dirty="0" err="1" smtClean="0"/>
              <a:t>taken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cheap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(and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crop</a:t>
            </a:r>
            <a:r>
              <a:rPr lang="cs-CZ" dirty="0" smtClean="0"/>
              <a:t>) but </a:t>
            </a:r>
            <a:r>
              <a:rPr lang="cs-CZ" dirty="0" err="1" smtClean="0"/>
              <a:t>needed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paid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decline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by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and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- </a:t>
            </a:r>
            <a:r>
              <a:rPr lang="cs-CZ" dirty="0" err="1" smtClean="0"/>
              <a:t>deflation</a:t>
            </a:r>
            <a:endParaRPr lang="cs-CZ" dirty="0" smtClean="0"/>
          </a:p>
          <a:p>
            <a:r>
              <a:rPr lang="cs-CZ" dirty="0" err="1" smtClean="0"/>
              <a:t>Worsening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r>
              <a:rPr lang="cs-CZ" dirty="0" smtClean="0"/>
              <a:t> - </a:t>
            </a:r>
            <a:r>
              <a:rPr lang="cs-CZ" dirty="0" err="1" smtClean="0"/>
              <a:t>growing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landless</a:t>
            </a:r>
            <a:r>
              <a:rPr lang="cs-CZ" dirty="0" smtClean="0"/>
              <a:t> </a:t>
            </a:r>
            <a:r>
              <a:rPr lang="cs-CZ" dirty="0" err="1" smtClean="0"/>
              <a:t>tenants</a:t>
            </a:r>
            <a:r>
              <a:rPr lang="cs-CZ" dirty="0" smtClean="0"/>
              <a:t> in </a:t>
            </a:r>
            <a:r>
              <a:rPr lang="cs-CZ" dirty="0" err="1" smtClean="0"/>
              <a:t>debts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80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to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self-reliance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farmers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recipe</a:t>
            </a:r>
            <a:endParaRPr lang="cs-CZ" dirty="0"/>
          </a:p>
          <a:p>
            <a:r>
              <a:rPr lang="cs-CZ" dirty="0" err="1" smtClean="0"/>
              <a:t>Farmers</a:t>
            </a:r>
            <a:r>
              <a:rPr lang="en-US" dirty="0"/>
              <a:t>` Alliance </a:t>
            </a:r>
            <a:r>
              <a:rPr lang="cs-CZ" dirty="0"/>
              <a:t>(1877 – Texas </a:t>
            </a:r>
            <a:r>
              <a:rPr lang="cs-CZ" dirty="0" err="1"/>
              <a:t>Alliance</a:t>
            </a:r>
            <a:r>
              <a:rPr lang="cs-CZ" dirty="0"/>
              <a:t>) – a </a:t>
            </a:r>
            <a:r>
              <a:rPr lang="cs-CZ" dirty="0" err="1"/>
              <a:t>cooperative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aspiration</a:t>
            </a:r>
            <a:endParaRPr lang="cs-CZ" dirty="0"/>
          </a:p>
          <a:p>
            <a:r>
              <a:rPr lang="cs-CZ" dirty="0" err="1"/>
              <a:t>Spreading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South</a:t>
            </a:r>
            <a:endParaRPr lang="cs-CZ" dirty="0" smtClean="0"/>
          </a:p>
          <a:p>
            <a:r>
              <a:rPr lang="cs-CZ" dirty="0" err="1" smtClean="0"/>
              <a:t>Collaboration</a:t>
            </a:r>
            <a:r>
              <a:rPr lang="cs-CZ" dirty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(</a:t>
            </a:r>
            <a:r>
              <a:rPr lang="cs-CZ" dirty="0" err="1" smtClean="0"/>
              <a:t>Knights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Labor</a:t>
            </a:r>
            <a:r>
              <a:rPr lang="cs-CZ" dirty="0" smtClean="0"/>
              <a:t> – </a:t>
            </a:r>
            <a:r>
              <a:rPr lang="cs-CZ" dirty="0" err="1" smtClean="0"/>
              <a:t>conflict</a:t>
            </a:r>
            <a:r>
              <a:rPr lang="cs-CZ" dirty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Dunlap</a:t>
            </a:r>
            <a:r>
              <a:rPr lang="cs-CZ" dirty="0" smtClean="0"/>
              <a:t> and </a:t>
            </a:r>
            <a:r>
              <a:rPr lang="cs-CZ" dirty="0" err="1" smtClean="0"/>
              <a:t>Lamb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Establishment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(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unsuccessful</a:t>
            </a:r>
            <a:r>
              <a:rPr lang="cs-CZ" dirty="0"/>
              <a:t>)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  <a:p>
            <a:r>
              <a:rPr lang="cs-CZ" dirty="0"/>
              <a:t>1892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en-US" dirty="0"/>
              <a:t>`s Party established, the Omaha Platform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0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Omaha</a:t>
            </a:r>
            <a:r>
              <a:rPr lang="cs-CZ" dirty="0" smtClean="0"/>
              <a:t> </a:t>
            </a:r>
            <a:r>
              <a:rPr lang="cs-CZ" dirty="0" err="1" smtClean="0"/>
              <a:t>platform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economical</a:t>
            </a:r>
            <a:r>
              <a:rPr lang="cs-CZ" dirty="0" smtClean="0"/>
              <a:t> and </a:t>
            </a:r>
            <a:r>
              <a:rPr lang="cs-CZ" dirty="0" err="1" smtClean="0"/>
              <a:t>societal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endParaRPr lang="cs-CZ" dirty="0" smtClean="0"/>
          </a:p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combination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farmers</a:t>
            </a:r>
            <a:r>
              <a:rPr lang="en-US" dirty="0" smtClean="0"/>
              <a:t>` priorities </a:t>
            </a:r>
            <a:r>
              <a:rPr lang="cs-CZ" dirty="0" smtClean="0"/>
              <a:t>(sel</a:t>
            </a:r>
            <a:r>
              <a:rPr lang="en-US" dirty="0" smtClean="0"/>
              <a:t>f</a:t>
            </a:r>
            <a:r>
              <a:rPr lang="cs-CZ" dirty="0" smtClean="0"/>
              <a:t>-</a:t>
            </a:r>
            <a:r>
              <a:rPr lang="cs-CZ" dirty="0" err="1" smtClean="0"/>
              <a:t>reliance</a:t>
            </a:r>
            <a:r>
              <a:rPr lang="cs-CZ" dirty="0" smtClean="0"/>
              <a:t>, </a:t>
            </a:r>
            <a:r>
              <a:rPr lang="cs-CZ" dirty="0" err="1" smtClean="0"/>
              <a:t>acknowledg</a:t>
            </a:r>
            <a:r>
              <a:rPr lang="en-US" dirty="0" smtClean="0"/>
              <a:t>e</a:t>
            </a:r>
            <a:r>
              <a:rPr lang="cs-CZ" dirty="0" err="1" smtClean="0"/>
              <a:t>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cooperative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), </a:t>
            </a:r>
            <a:r>
              <a:rPr lang="cs-CZ" dirty="0" err="1" smtClean="0"/>
              <a:t>greenbackism</a:t>
            </a:r>
            <a:r>
              <a:rPr lang="cs-CZ" dirty="0" smtClean="0"/>
              <a:t> and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reforms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shortening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Nationalization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railways</a:t>
            </a:r>
            <a:r>
              <a:rPr lang="cs-CZ" dirty="0" smtClean="0"/>
              <a:t>, </a:t>
            </a:r>
            <a:r>
              <a:rPr lang="cs-CZ" dirty="0" err="1" smtClean="0"/>
              <a:t>telegraphs</a:t>
            </a:r>
            <a:r>
              <a:rPr lang="cs-CZ" dirty="0" smtClean="0"/>
              <a:t> and </a:t>
            </a:r>
            <a:r>
              <a:rPr lang="cs-CZ" dirty="0" err="1" smtClean="0"/>
              <a:t>telephones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flexible</a:t>
            </a:r>
            <a:r>
              <a:rPr lang="cs-CZ" dirty="0" smtClean="0"/>
              <a:t> </a:t>
            </a:r>
            <a:r>
              <a:rPr lang="cs-CZ" dirty="0" err="1" smtClean="0"/>
              <a:t>currency</a:t>
            </a:r>
            <a:r>
              <a:rPr lang="cs-CZ" dirty="0" smtClean="0"/>
              <a:t> (</a:t>
            </a:r>
            <a:r>
              <a:rPr lang="cs-CZ" dirty="0" err="1" smtClean="0"/>
              <a:t>silver</a:t>
            </a:r>
            <a:r>
              <a:rPr lang="cs-CZ" dirty="0" smtClean="0"/>
              <a:t>)</a:t>
            </a:r>
          </a:p>
          <a:p>
            <a:r>
              <a:rPr lang="cs-CZ" dirty="0" err="1"/>
              <a:t>Graduated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tax</a:t>
            </a:r>
          </a:p>
          <a:p>
            <a:r>
              <a:rPr lang="cs-CZ" dirty="0" smtClean="0"/>
              <a:t>Direct </a:t>
            </a:r>
            <a:r>
              <a:rPr lang="cs-CZ" dirty="0" err="1" smtClean="0"/>
              <a:t>elections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Senate</a:t>
            </a:r>
            <a:r>
              <a:rPr lang="cs-CZ" dirty="0" smtClean="0"/>
              <a:t>, </a:t>
            </a:r>
            <a:r>
              <a:rPr lang="cs-CZ" dirty="0" smtClean="0"/>
              <a:t>a </a:t>
            </a:r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513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931</Words>
  <Application>Microsoft Office PowerPoint</Application>
  <PresentationFormat>Širokoúhlá obrazovka</PresentationFormat>
  <Paragraphs>111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The People`s Party in the USA Historical Roots of Populism</vt:lpstr>
      <vt:lpstr>Outline</vt:lpstr>
      <vt:lpstr>History of PP – socio-ecoomical context</vt:lpstr>
      <vt:lpstr>History of PP – socio-economical context</vt:lpstr>
      <vt:lpstr>Monetary policy</vt:lpstr>
      <vt:lpstr>Crop lien system</vt:lpstr>
      <vt:lpstr>Impact of monetary policy</vt:lpstr>
      <vt:lpstr>From economic to political solution</vt:lpstr>
      <vt:lpstr>Omaha platform</vt:lpstr>
      <vt:lpstr>Spotting populism</vt:lpstr>
      <vt:lpstr>Electoral performance</vt:lpstr>
      <vt:lpstr>Prezentace aplikace PowerPoint</vt:lpstr>
      <vt:lpstr>Conclusion</vt:lpstr>
      <vt:lpstr>…and now for something completely different (Vol. 1)</vt:lpstr>
      <vt:lpstr>…and now for something completely different (Vol. 1)</vt:lpstr>
      <vt:lpstr>…and now for something completely different (Vol. 1)</vt:lpstr>
      <vt:lpstr>…and now for something completely different (Vol. 2)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People`s Party in the USA The Historical Roots of Populism</dc:title>
  <dc:creator>Vlastimil Havlík</dc:creator>
  <cp:lastModifiedBy>Vlastimil Havlík</cp:lastModifiedBy>
  <cp:revision>36</cp:revision>
  <dcterms:created xsi:type="dcterms:W3CDTF">2015-10-21T09:11:43Z</dcterms:created>
  <dcterms:modified xsi:type="dcterms:W3CDTF">2016-10-25T08:10:33Z</dcterms:modified>
</cp:coreProperties>
</file>