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2" r:id="rId9"/>
    <p:sldId id="270" r:id="rId10"/>
    <p:sldId id="271" r:id="rId11"/>
    <p:sldId id="272" r:id="rId12"/>
    <p:sldId id="274" r:id="rId13"/>
    <p:sldId id="273" r:id="rId14"/>
    <p:sldId id="266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6D39-6ACD-4F6D-9167-C046F409F25A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AC44-B430-4CCE-8D2E-EB043F97D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420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6D39-6ACD-4F6D-9167-C046F409F25A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AC44-B430-4CCE-8D2E-EB043F97D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20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6D39-6ACD-4F6D-9167-C046F409F25A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AC44-B430-4CCE-8D2E-EB043F97D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178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6D39-6ACD-4F6D-9167-C046F409F25A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AC44-B430-4CCE-8D2E-EB043F97D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536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6D39-6ACD-4F6D-9167-C046F409F25A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AC44-B430-4CCE-8D2E-EB043F97D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92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6D39-6ACD-4F6D-9167-C046F409F25A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AC44-B430-4CCE-8D2E-EB043F97D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66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6D39-6ACD-4F6D-9167-C046F409F25A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AC44-B430-4CCE-8D2E-EB043F97D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80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6D39-6ACD-4F6D-9167-C046F409F25A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AC44-B430-4CCE-8D2E-EB043F97D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95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6D39-6ACD-4F6D-9167-C046F409F25A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AC44-B430-4CCE-8D2E-EB043F97D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74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6D39-6ACD-4F6D-9167-C046F409F25A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AC44-B430-4CCE-8D2E-EB043F97D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81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6D39-6ACD-4F6D-9167-C046F409F25A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AC44-B430-4CCE-8D2E-EB043F97D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209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36D39-6ACD-4F6D-9167-C046F409F25A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0AC44-B430-4CCE-8D2E-EB043F97D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321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en-US" dirty="0" smtClean="0"/>
              <a:t>`s </a:t>
            </a:r>
            <a:r>
              <a:rPr lang="cs-CZ" dirty="0" smtClean="0"/>
              <a:t>Party in </a:t>
            </a:r>
            <a:r>
              <a:rPr lang="cs-CZ" dirty="0" err="1" smtClean="0"/>
              <a:t>the</a:t>
            </a:r>
            <a:r>
              <a:rPr lang="cs-CZ" dirty="0" smtClean="0"/>
              <a:t> USA</a:t>
            </a:r>
            <a:br>
              <a:rPr lang="cs-CZ" dirty="0" smtClean="0"/>
            </a:br>
            <a:r>
              <a:rPr lang="cs-CZ" dirty="0" err="1" smtClean="0"/>
              <a:t>Historical</a:t>
            </a:r>
            <a:r>
              <a:rPr lang="cs-CZ" dirty="0" smtClean="0"/>
              <a:t> </a:t>
            </a:r>
            <a:r>
              <a:rPr lang="cs-CZ" dirty="0" err="1" smtClean="0"/>
              <a:t>Roots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512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Spotting</a:t>
            </a:r>
            <a:r>
              <a:rPr lang="cs-CZ" dirty="0" smtClean="0"/>
              <a:t> </a:t>
            </a:r>
            <a:r>
              <a:rPr lang="cs-CZ" dirty="0" err="1" smtClean="0"/>
              <a:t>populism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en-US" dirty="0" smtClean="0"/>
              <a:t>`s Part</a:t>
            </a:r>
            <a:r>
              <a:rPr lang="cs-CZ" dirty="0" smtClean="0"/>
              <a:t>y as </a:t>
            </a:r>
            <a:r>
              <a:rPr lang="cs-CZ" dirty="0" err="1" smtClean="0"/>
              <a:t>expression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discontent</a:t>
            </a:r>
            <a:r>
              <a:rPr lang="cs-CZ" dirty="0" smtClean="0"/>
              <a:t> and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deprivation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farmers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– </a:t>
            </a:r>
            <a:r>
              <a:rPr lang="cs-CZ" dirty="0" err="1" smtClean="0"/>
              <a:t>farmers</a:t>
            </a:r>
            <a:r>
              <a:rPr lang="cs-CZ" dirty="0" smtClean="0"/>
              <a:t> (in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south</a:t>
            </a:r>
            <a:r>
              <a:rPr lang="cs-CZ" dirty="0" smtClean="0"/>
              <a:t>), </a:t>
            </a:r>
            <a:r>
              <a:rPr lang="cs-CZ" dirty="0" err="1" smtClean="0"/>
              <a:t>workers</a:t>
            </a:r>
            <a:r>
              <a:rPr lang="cs-CZ" dirty="0" smtClean="0"/>
              <a:t> (</a:t>
            </a:r>
            <a:r>
              <a:rPr lang="cs-CZ" dirty="0" err="1" smtClean="0"/>
              <a:t>secondary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Elites</a:t>
            </a:r>
            <a:r>
              <a:rPr lang="cs-CZ" dirty="0" smtClean="0"/>
              <a:t> – </a:t>
            </a:r>
            <a:r>
              <a:rPr lang="cs-CZ" dirty="0" err="1" smtClean="0"/>
              <a:t>politicians</a:t>
            </a:r>
            <a:r>
              <a:rPr lang="cs-CZ" dirty="0" smtClean="0"/>
              <a:t>, </a:t>
            </a:r>
            <a:r>
              <a:rPr lang="cs-CZ" dirty="0" err="1" smtClean="0"/>
              <a:t>bankers</a:t>
            </a:r>
            <a:r>
              <a:rPr lang="cs-CZ" dirty="0" smtClean="0"/>
              <a:t>, „</a:t>
            </a:r>
            <a:r>
              <a:rPr lang="cs-CZ" dirty="0" err="1" smtClean="0"/>
              <a:t>capitalists</a:t>
            </a:r>
            <a:r>
              <a:rPr lang="cs-CZ" dirty="0" smtClean="0"/>
              <a:t>“, </a:t>
            </a:r>
            <a:r>
              <a:rPr lang="cs-CZ" dirty="0" err="1" smtClean="0"/>
              <a:t>landowners</a:t>
            </a:r>
            <a:r>
              <a:rPr lang="cs-CZ" dirty="0" smtClean="0"/>
              <a:t>, </a:t>
            </a:r>
            <a:r>
              <a:rPr lang="cs-CZ" dirty="0" err="1" smtClean="0"/>
              <a:t>merchants</a:t>
            </a:r>
            <a:r>
              <a:rPr lang="cs-CZ" dirty="0" smtClean="0"/>
              <a:t> </a:t>
            </a:r>
            <a:r>
              <a:rPr lang="cs-CZ" dirty="0" err="1" smtClean="0"/>
              <a:t>exploiting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endParaRPr lang="cs-CZ" dirty="0" smtClean="0"/>
          </a:p>
          <a:p>
            <a:r>
              <a:rPr lang="cs-CZ" dirty="0" err="1" smtClean="0"/>
              <a:t>Restoration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sovereingty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poeple</a:t>
            </a:r>
            <a:r>
              <a:rPr lang="cs-CZ" dirty="0" smtClean="0"/>
              <a:t> – </a:t>
            </a:r>
            <a:r>
              <a:rPr lang="cs-CZ" dirty="0" err="1" smtClean="0"/>
              <a:t>empowerment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farmers</a:t>
            </a:r>
            <a:r>
              <a:rPr lang="cs-CZ" dirty="0" smtClean="0"/>
              <a:t> (and </a:t>
            </a:r>
            <a:r>
              <a:rPr lang="cs-CZ" dirty="0" err="1" smtClean="0"/>
              <a:t>workers</a:t>
            </a:r>
            <a:r>
              <a:rPr lang="cs-CZ" dirty="0" smtClean="0"/>
              <a:t>), </a:t>
            </a:r>
            <a:r>
              <a:rPr lang="cs-CZ" dirty="0" err="1" smtClean="0"/>
              <a:t>cooperative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r>
              <a:rPr lang="cs-CZ" dirty="0" smtClean="0"/>
              <a:t> as a </a:t>
            </a:r>
            <a:r>
              <a:rPr lang="cs-CZ" dirty="0" err="1" smtClean="0"/>
              <a:t>way</a:t>
            </a:r>
            <a:r>
              <a:rPr lang="cs-CZ" dirty="0" smtClean="0"/>
              <a:t> to </a:t>
            </a:r>
            <a:r>
              <a:rPr lang="cs-CZ" dirty="0" err="1" smtClean="0"/>
              <a:t>self-realiance</a:t>
            </a:r>
            <a:r>
              <a:rPr lang="cs-CZ" dirty="0" smtClean="0"/>
              <a:t>, </a:t>
            </a:r>
            <a:r>
              <a:rPr lang="cs-CZ" dirty="0" err="1" smtClean="0"/>
              <a:t>macroeconomical</a:t>
            </a:r>
            <a:r>
              <a:rPr lang="cs-CZ" dirty="0" smtClean="0"/>
              <a:t> </a:t>
            </a:r>
            <a:r>
              <a:rPr lang="cs-CZ" dirty="0" err="1" smtClean="0"/>
              <a:t>changes</a:t>
            </a:r>
            <a:r>
              <a:rPr lang="cs-CZ" dirty="0" smtClean="0"/>
              <a:t> and </a:t>
            </a:r>
            <a:r>
              <a:rPr lang="cs-CZ" dirty="0" err="1" smtClean="0"/>
              <a:t>reform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633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Electoral</a:t>
            </a:r>
            <a:r>
              <a:rPr lang="cs-CZ" dirty="0" smtClean="0"/>
              <a:t> performance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1892 – James </a:t>
            </a:r>
            <a:r>
              <a:rPr lang="cs-CZ" dirty="0" err="1"/>
              <a:t>Weaver</a:t>
            </a:r>
            <a:r>
              <a:rPr lang="cs-CZ" dirty="0"/>
              <a:t> 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presidential</a:t>
            </a:r>
            <a:r>
              <a:rPr lang="cs-CZ" dirty="0"/>
              <a:t> </a:t>
            </a:r>
            <a:r>
              <a:rPr lang="cs-CZ" dirty="0" err="1"/>
              <a:t>candidate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en-US" dirty="0"/>
              <a:t>`s Party</a:t>
            </a:r>
            <a:r>
              <a:rPr lang="cs-CZ" dirty="0"/>
              <a:t> (8.5%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votes</a:t>
            </a:r>
            <a:r>
              <a:rPr lang="cs-CZ" dirty="0"/>
              <a:t>)</a:t>
            </a:r>
          </a:p>
          <a:p>
            <a:r>
              <a:rPr lang="cs-CZ" dirty="0"/>
              <a:t>Minor </a:t>
            </a:r>
            <a:r>
              <a:rPr lang="cs-CZ" dirty="0" err="1"/>
              <a:t>successes</a:t>
            </a:r>
            <a:r>
              <a:rPr lang="cs-CZ" dirty="0"/>
              <a:t> in </a:t>
            </a:r>
            <a:r>
              <a:rPr lang="cs-CZ" dirty="0" err="1"/>
              <a:t>Congress</a:t>
            </a:r>
            <a:r>
              <a:rPr lang="cs-CZ" dirty="0"/>
              <a:t> </a:t>
            </a:r>
            <a:r>
              <a:rPr lang="cs-CZ" dirty="0" err="1" smtClean="0"/>
              <a:t>elections</a:t>
            </a:r>
            <a:endParaRPr lang="cs-CZ" dirty="0" smtClean="0"/>
          </a:p>
          <a:p>
            <a:r>
              <a:rPr lang="cs-CZ" dirty="0" smtClean="0"/>
              <a:t>1896 – support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Democratic</a:t>
            </a:r>
            <a:r>
              <a:rPr lang="cs-CZ" dirty="0" smtClean="0"/>
              <a:t> </a:t>
            </a:r>
            <a:r>
              <a:rPr lang="cs-CZ" dirty="0" err="1" smtClean="0"/>
              <a:t>candidate</a:t>
            </a:r>
            <a:r>
              <a:rPr lang="cs-CZ" dirty="0" smtClean="0"/>
              <a:t> William </a:t>
            </a:r>
            <a:r>
              <a:rPr lang="cs-CZ" dirty="0" err="1" smtClean="0"/>
              <a:t>Jennings</a:t>
            </a:r>
            <a:r>
              <a:rPr lang="cs-CZ" dirty="0" smtClean="0"/>
              <a:t> Bryan (vice-president </a:t>
            </a:r>
            <a:r>
              <a:rPr lang="cs-CZ" dirty="0" err="1" smtClean="0"/>
              <a:t>candidate</a:t>
            </a:r>
            <a:r>
              <a:rPr lang="cs-CZ" dirty="0" smtClean="0"/>
              <a:t> Thomas E. Watson)</a:t>
            </a:r>
          </a:p>
          <a:p>
            <a:r>
              <a:rPr lang="cs-CZ" dirty="0" err="1" smtClean="0"/>
              <a:t>Loss</a:t>
            </a:r>
            <a:r>
              <a:rPr lang="cs-CZ" dirty="0" smtClean="0"/>
              <a:t> to William </a:t>
            </a:r>
            <a:r>
              <a:rPr lang="cs-CZ" dirty="0" err="1" smtClean="0"/>
              <a:t>McKinley</a:t>
            </a:r>
            <a:endParaRPr lang="cs-CZ" dirty="0" smtClean="0"/>
          </a:p>
          <a:p>
            <a:r>
              <a:rPr lang="cs-CZ" dirty="0" err="1" smtClean="0"/>
              <a:t>Gradual</a:t>
            </a:r>
            <a:r>
              <a:rPr lang="cs-CZ" dirty="0" smtClean="0"/>
              <a:t> </a:t>
            </a:r>
            <a:r>
              <a:rPr lang="cs-CZ" dirty="0" err="1" smtClean="0"/>
              <a:t>fusion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Democratic</a:t>
            </a:r>
            <a:r>
              <a:rPr lang="cs-CZ" dirty="0" smtClean="0"/>
              <a:t> Party – </a:t>
            </a:r>
            <a:r>
              <a:rPr lang="cs-CZ" dirty="0" err="1" smtClean="0"/>
              <a:t>the</a:t>
            </a:r>
            <a:r>
              <a:rPr lang="cs-CZ" dirty="0" smtClean="0"/>
              <a:t> 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Party (1900 – </a:t>
            </a:r>
            <a:r>
              <a:rPr lang="cs-CZ" dirty="0" err="1" smtClean="0"/>
              <a:t>partly</a:t>
            </a:r>
            <a:r>
              <a:rPr lang="cs-CZ" dirty="0" smtClean="0"/>
              <a:t> support</a:t>
            </a:r>
            <a:r>
              <a:rPr lang="en-US" dirty="0" err="1" smtClean="0"/>
              <a:t>ing</a:t>
            </a:r>
            <a:r>
              <a:rPr lang="cs-CZ" dirty="0" smtClean="0"/>
              <a:t> Bryan but </a:t>
            </a:r>
            <a:r>
              <a:rPr lang="cs-CZ" dirty="0" err="1" smtClean="0"/>
              <a:t>separate</a:t>
            </a:r>
            <a:r>
              <a:rPr lang="cs-CZ" dirty="0" smtClean="0"/>
              <a:t> </a:t>
            </a:r>
            <a:r>
              <a:rPr lang="cs-CZ" dirty="0" err="1" smtClean="0"/>
              <a:t>candidate</a:t>
            </a:r>
            <a:r>
              <a:rPr lang="cs-CZ" dirty="0" smtClean="0"/>
              <a:t> </a:t>
            </a:r>
            <a:r>
              <a:rPr lang="cs-CZ" dirty="0" err="1" smtClean="0"/>
              <a:t>Wharton</a:t>
            </a:r>
            <a:r>
              <a:rPr lang="cs-CZ" dirty="0" smtClean="0"/>
              <a:t> </a:t>
            </a:r>
            <a:r>
              <a:rPr lang="cs-CZ" dirty="0" err="1" smtClean="0"/>
              <a:t>Barker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294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814" y="254000"/>
            <a:ext cx="10797686" cy="6400800"/>
          </a:xfrm>
        </p:spPr>
      </p:pic>
    </p:spTree>
    <p:extLst>
      <p:ext uri="{BB962C8B-B14F-4D97-AF65-F5344CB8AC3E}">
        <p14:creationId xmlns:p14="http://schemas.microsoft.com/office/powerpoint/2010/main" val="1523157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en-US" dirty="0" smtClean="0"/>
              <a:t>`s Part</a:t>
            </a:r>
            <a:r>
              <a:rPr lang="cs-CZ" dirty="0" smtClean="0"/>
              <a:t>y</a:t>
            </a:r>
            <a:r>
              <a:rPr lang="en-US" dirty="0" smtClean="0"/>
              <a:t>`s</a:t>
            </a:r>
            <a:r>
              <a:rPr lang="cs-CZ" dirty="0" smtClean="0"/>
              <a:t> </a:t>
            </a:r>
            <a:r>
              <a:rPr lang="cs-CZ" dirty="0" err="1" smtClean="0"/>
              <a:t>rise</a:t>
            </a:r>
            <a:r>
              <a:rPr lang="cs-CZ" dirty="0" smtClean="0"/>
              <a:t> as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expression</a:t>
            </a:r>
            <a:r>
              <a:rPr lang="cs-CZ" dirty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deprivation</a:t>
            </a:r>
            <a:r>
              <a:rPr lang="cs-CZ" dirty="0" smtClean="0"/>
              <a:t> </a:t>
            </a:r>
            <a:r>
              <a:rPr lang="cs-CZ" dirty="0" err="1" smtClean="0"/>
              <a:t>strongly</a:t>
            </a:r>
            <a:r>
              <a:rPr lang="cs-CZ" dirty="0" smtClean="0"/>
              <a:t> </a:t>
            </a:r>
            <a:r>
              <a:rPr lang="cs-CZ" dirty="0" err="1" smtClean="0"/>
              <a:t>rooted</a:t>
            </a:r>
            <a:r>
              <a:rPr lang="cs-CZ" dirty="0" smtClean="0"/>
              <a:t> in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endParaRPr lang="cs-CZ" dirty="0" smtClean="0"/>
          </a:p>
          <a:p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mobilization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bottom</a:t>
            </a:r>
            <a:endParaRPr lang="cs-CZ" dirty="0" smtClean="0"/>
          </a:p>
          <a:p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alliance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farmers</a:t>
            </a:r>
            <a:r>
              <a:rPr lang="cs-CZ" dirty="0" smtClean="0"/>
              <a:t> and </a:t>
            </a:r>
            <a:r>
              <a:rPr lang="cs-CZ" dirty="0" err="1" smtClean="0"/>
              <a:t>workers</a:t>
            </a:r>
            <a:r>
              <a:rPr lang="cs-CZ" dirty="0" smtClean="0"/>
              <a:t> – </a:t>
            </a:r>
            <a:r>
              <a:rPr lang="cs-CZ" dirty="0" err="1" smtClean="0"/>
              <a:t>left-wing</a:t>
            </a:r>
            <a:r>
              <a:rPr lang="cs-CZ" dirty="0" smtClean="0"/>
              <a:t> </a:t>
            </a:r>
            <a:r>
              <a:rPr lang="cs-CZ" dirty="0" err="1" smtClean="0"/>
              <a:t>populism</a:t>
            </a:r>
            <a:r>
              <a:rPr lang="cs-CZ" dirty="0" smtClean="0"/>
              <a:t>?</a:t>
            </a:r>
          </a:p>
          <a:p>
            <a:r>
              <a:rPr lang="en-US" dirty="0" smtClean="0"/>
              <a:t>L</a:t>
            </a:r>
            <a:r>
              <a:rPr lang="cs-CZ" dirty="0" err="1" smtClean="0"/>
              <a:t>ong</a:t>
            </a:r>
            <a:r>
              <a:rPr lang="cs-CZ" dirty="0" smtClean="0"/>
              <a:t>-term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alignment</a:t>
            </a:r>
            <a:r>
              <a:rPr lang="en-US" dirty="0" smtClean="0"/>
              <a:t>s</a:t>
            </a:r>
            <a:r>
              <a:rPr lang="cs-CZ" dirty="0" smtClean="0"/>
              <a:t> and </a:t>
            </a:r>
            <a:r>
              <a:rPr lang="cs-CZ" dirty="0" err="1" smtClean="0"/>
              <a:t>institutional</a:t>
            </a:r>
            <a:r>
              <a:rPr lang="cs-CZ" dirty="0" smtClean="0"/>
              <a:t> </a:t>
            </a:r>
            <a:r>
              <a:rPr lang="cs-CZ" dirty="0" err="1" smtClean="0"/>
              <a:t>constrainst</a:t>
            </a:r>
            <a:r>
              <a:rPr lang="cs-CZ" dirty="0" smtClean="0"/>
              <a:t> 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reason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flash</a:t>
            </a:r>
            <a:r>
              <a:rPr lang="cs-CZ" dirty="0" smtClean="0"/>
              <a:t> performance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en-US" dirty="0" smtClean="0"/>
              <a:t>`s party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579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…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completely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(Vol. 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Rhinoceros Party</a:t>
            </a:r>
          </a:p>
          <a:p>
            <a:r>
              <a:rPr lang="cs-CZ" dirty="0" err="1" smtClean="0"/>
              <a:t>Established</a:t>
            </a:r>
            <a:r>
              <a:rPr lang="cs-CZ" dirty="0" smtClean="0"/>
              <a:t> 1963</a:t>
            </a:r>
          </a:p>
          <a:p>
            <a:endParaRPr lang="cs-CZ" dirty="0" smtClean="0"/>
          </a:p>
          <a:p>
            <a:r>
              <a:rPr lang="cs-CZ" dirty="0" err="1" smtClean="0"/>
              <a:t>Inspiration</a:t>
            </a:r>
            <a:r>
              <a:rPr lang="cs-CZ" dirty="0" smtClean="0"/>
              <a:t> in </a:t>
            </a:r>
            <a:r>
              <a:rPr lang="cs-CZ" dirty="0" err="1" smtClean="0"/>
              <a:t>Brazilian</a:t>
            </a:r>
            <a:r>
              <a:rPr lang="cs-CZ" dirty="0" smtClean="0"/>
              <a:t> </a:t>
            </a:r>
            <a:r>
              <a:rPr lang="cs-CZ" dirty="0" err="1" smtClean="0"/>
              <a:t>rhino</a:t>
            </a:r>
            <a:r>
              <a:rPr lang="cs-CZ" dirty="0" smtClean="0"/>
              <a:t> </a:t>
            </a:r>
            <a:r>
              <a:rPr lang="cs-CZ" dirty="0" err="1" smtClean="0"/>
              <a:t>Cacareco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gained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biggest</a:t>
            </a:r>
            <a:r>
              <a:rPr lang="cs-CZ" dirty="0" smtClean="0"/>
              <a:t> </a:t>
            </a:r>
            <a:r>
              <a:rPr lang="cs-CZ" dirty="0" err="1" smtClean="0"/>
              <a:t>share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votes</a:t>
            </a:r>
            <a:r>
              <a:rPr lang="cs-CZ" dirty="0" smtClean="0"/>
              <a:t> in </a:t>
            </a:r>
            <a:r>
              <a:rPr lang="cs-CZ" dirty="0" err="1" smtClean="0"/>
              <a:t>Sao</a:t>
            </a:r>
            <a:r>
              <a:rPr lang="cs-CZ" dirty="0" smtClean="0"/>
              <a:t> Paulo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election</a:t>
            </a:r>
            <a:r>
              <a:rPr lang="cs-CZ" dirty="0" smtClean="0"/>
              <a:t> in 1959 („</a:t>
            </a:r>
            <a:r>
              <a:rPr lang="cs-CZ" dirty="0" err="1" smtClean="0"/>
              <a:t>Better</a:t>
            </a:r>
            <a:r>
              <a:rPr lang="cs-CZ" dirty="0" smtClean="0"/>
              <a:t> to </a:t>
            </a:r>
            <a:r>
              <a:rPr lang="cs-CZ" dirty="0" err="1" smtClean="0"/>
              <a:t>elect</a:t>
            </a:r>
            <a:r>
              <a:rPr lang="cs-CZ" dirty="0" smtClean="0"/>
              <a:t> a </a:t>
            </a:r>
            <a:r>
              <a:rPr lang="cs-CZ" dirty="0" err="1" smtClean="0"/>
              <a:t>rhino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ass</a:t>
            </a:r>
            <a:r>
              <a:rPr lang="cs-CZ" dirty="0" smtClean="0"/>
              <a:t>“)</a:t>
            </a:r>
          </a:p>
          <a:p>
            <a:endParaRPr lang="cs-CZ" dirty="0" smtClean="0"/>
          </a:p>
          <a:p>
            <a:r>
              <a:rPr lang="cs-CZ" dirty="0" smtClean="0"/>
              <a:t>„Voto </a:t>
            </a:r>
            <a:r>
              <a:rPr lang="cs-CZ" dirty="0" err="1" smtClean="0"/>
              <a:t>Cacareco</a:t>
            </a:r>
            <a:r>
              <a:rPr lang="cs-CZ" dirty="0" smtClean="0"/>
              <a:t>“ as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expression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protest </a:t>
            </a:r>
            <a:r>
              <a:rPr lang="cs-CZ" dirty="0" err="1" smtClean="0"/>
              <a:t>voting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1959cacarec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6609" y="1231106"/>
            <a:ext cx="4142174" cy="2464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81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…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completely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(Vol. 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790700"/>
            <a:ext cx="10845800" cy="4878660"/>
          </a:xfrm>
        </p:spPr>
        <p:txBody>
          <a:bodyPr>
            <a:normAutofit/>
          </a:bodyPr>
          <a:lstStyle/>
          <a:p>
            <a:r>
              <a:rPr lang="cs-CZ" dirty="0" smtClean="0"/>
              <a:t>Leader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party </a:t>
            </a:r>
            <a:r>
              <a:rPr lang="cs-CZ" dirty="0" err="1" smtClean="0"/>
              <a:t>Cornelius</a:t>
            </a:r>
            <a:r>
              <a:rPr lang="cs-CZ" dirty="0" smtClean="0"/>
              <a:t> I</a:t>
            </a:r>
          </a:p>
          <a:p>
            <a:r>
              <a:rPr lang="cs-CZ" dirty="0" err="1" smtClean="0"/>
              <a:t>Primal</a:t>
            </a:r>
            <a:r>
              <a:rPr lang="cs-CZ" dirty="0" smtClean="0"/>
              <a:t> </a:t>
            </a:r>
            <a:r>
              <a:rPr lang="cs-CZ" dirty="0" err="1" smtClean="0"/>
              <a:t>promise</a:t>
            </a:r>
            <a:r>
              <a:rPr lang="cs-CZ" dirty="0" smtClean="0"/>
              <a:t> – „</a:t>
            </a:r>
            <a:r>
              <a:rPr lang="cs-CZ" dirty="0" err="1" smtClean="0"/>
              <a:t>promise</a:t>
            </a:r>
            <a:r>
              <a:rPr lang="cs-CZ" dirty="0" smtClean="0"/>
              <a:t> to </a:t>
            </a:r>
            <a:r>
              <a:rPr lang="cs-CZ" dirty="0" err="1" smtClean="0"/>
              <a:t>keep</a:t>
            </a:r>
            <a:r>
              <a:rPr lang="cs-CZ" dirty="0" smtClean="0"/>
              <a:t> </a:t>
            </a:r>
            <a:r>
              <a:rPr lang="cs-CZ" dirty="0" err="1" smtClean="0"/>
              <a:t>none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promises</a:t>
            </a:r>
            <a:r>
              <a:rPr lang="cs-CZ" dirty="0" smtClean="0"/>
              <a:t>“</a:t>
            </a:r>
          </a:p>
          <a:p>
            <a:r>
              <a:rPr lang="cs-CZ" dirty="0" err="1" smtClean="0"/>
              <a:t>Jacques</a:t>
            </a:r>
            <a:r>
              <a:rPr lang="cs-CZ" dirty="0" smtClean="0"/>
              <a:t> </a:t>
            </a:r>
            <a:r>
              <a:rPr lang="cs-CZ" dirty="0" err="1" smtClean="0"/>
              <a:t>Ferron</a:t>
            </a:r>
            <a:r>
              <a:rPr lang="cs-CZ" dirty="0" smtClean="0"/>
              <a:t> – „</a:t>
            </a:r>
            <a:r>
              <a:rPr lang="fr-FR" dirty="0" smtClean="0"/>
              <a:t>Éminence de la Grande Corne du parti Rhinocéros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A </a:t>
            </a:r>
            <a:r>
              <a:rPr lang="cs-CZ" dirty="0" err="1" smtClean="0"/>
              <a:t>rhino</a:t>
            </a:r>
            <a:r>
              <a:rPr lang="cs-CZ" dirty="0" smtClean="0"/>
              <a:t> as a </a:t>
            </a:r>
            <a:r>
              <a:rPr lang="cs-CZ" dirty="0" err="1" smtClean="0"/>
              <a:t>perfect</a:t>
            </a:r>
            <a:r>
              <a:rPr lang="cs-CZ" dirty="0" smtClean="0"/>
              <a:t> symbol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politicians</a:t>
            </a:r>
            <a:r>
              <a:rPr lang="cs-CZ" dirty="0" smtClean="0"/>
              <a:t> as </a:t>
            </a:r>
            <a:r>
              <a:rPr lang="cs-CZ" dirty="0" err="1" smtClean="0"/>
              <a:t>they</a:t>
            </a:r>
            <a:r>
              <a:rPr lang="cs-CZ" dirty="0" smtClean="0"/>
              <a:t> are „</a:t>
            </a:r>
            <a:r>
              <a:rPr lang="en-US" dirty="0" smtClean="0"/>
              <a:t>thick-skinned, slow-moving, dim-witted, can move fast as hell when in danger, and have large, hairy horns growing out of the middle of their faces.„</a:t>
            </a:r>
            <a:endParaRPr lang="cs-CZ" dirty="0" smtClean="0"/>
          </a:p>
          <a:p>
            <a:r>
              <a:rPr lang="cs-CZ" dirty="0" err="1" smtClean="0"/>
              <a:t>Joined</a:t>
            </a:r>
            <a:r>
              <a:rPr lang="cs-CZ" dirty="0" smtClean="0"/>
              <a:t> by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maverick</a:t>
            </a:r>
            <a:r>
              <a:rPr lang="cs-CZ" dirty="0" smtClean="0"/>
              <a:t> </a:t>
            </a:r>
            <a:r>
              <a:rPr lang="cs-CZ" dirty="0" err="1" smtClean="0"/>
              <a:t>artists</a:t>
            </a:r>
            <a:r>
              <a:rPr lang="cs-CZ" dirty="0" smtClean="0"/>
              <a:t>/</a:t>
            </a:r>
            <a:r>
              <a:rPr lang="cs-CZ" dirty="0" err="1" smtClean="0"/>
              <a:t>politicians</a:t>
            </a:r>
            <a:r>
              <a:rPr lang="cs-CZ" dirty="0" smtClean="0"/>
              <a:t>:</a:t>
            </a:r>
          </a:p>
          <a:p>
            <a:r>
              <a:rPr lang="cs-CZ" dirty="0" smtClean="0"/>
              <a:t>Ted „not </a:t>
            </a:r>
            <a:r>
              <a:rPr lang="cs-CZ" dirty="0" err="1" smtClean="0"/>
              <a:t>too</a:t>
            </a:r>
            <a:r>
              <a:rPr lang="cs-CZ" dirty="0" smtClean="0"/>
              <a:t>“ Sharp: </a:t>
            </a:r>
            <a:r>
              <a:rPr lang="en-US" dirty="0" smtClean="0"/>
              <a:t> </a:t>
            </a:r>
            <a:r>
              <a:rPr lang="cs-CZ" dirty="0" smtClean="0"/>
              <a:t>“</a:t>
            </a:r>
            <a:r>
              <a:rPr lang="en-US" dirty="0" smtClean="0"/>
              <a:t>Once we have Antarctica, we'll control all of the world's cold. If another Cold War starts, we'll be unbeatable.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Penny </a:t>
            </a:r>
            <a:r>
              <a:rPr lang="cs-CZ" dirty="0" err="1" smtClean="0"/>
              <a:t>Hoar</a:t>
            </a:r>
            <a:r>
              <a:rPr lang="cs-CZ" dirty="0" smtClean="0"/>
              <a:t>: „</a:t>
            </a:r>
            <a:r>
              <a:rPr lang="en-US" dirty="0" smtClean="0"/>
              <a:t>Politicians screw you — protect yourself.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72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…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completely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(Vol. 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Other</a:t>
            </a:r>
            <a:r>
              <a:rPr lang="cs-CZ" dirty="0" smtClean="0"/>
              <a:t> party </a:t>
            </a:r>
            <a:r>
              <a:rPr lang="cs-CZ" dirty="0" err="1" smtClean="0"/>
              <a:t>promises</a:t>
            </a:r>
            <a:r>
              <a:rPr lang="cs-CZ" dirty="0" smtClean="0"/>
              <a:t>:</a:t>
            </a:r>
          </a:p>
          <a:p>
            <a:r>
              <a:rPr lang="cs-CZ" dirty="0" smtClean="0"/>
              <a:t>To repeal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gravity</a:t>
            </a:r>
            <a:endParaRPr lang="cs-CZ" dirty="0" smtClean="0"/>
          </a:p>
          <a:p>
            <a:r>
              <a:rPr lang="en-US" dirty="0" smtClean="0"/>
              <a:t>Providing higher education by building taller schools</a:t>
            </a:r>
            <a:endParaRPr lang="cs-CZ" dirty="0" smtClean="0"/>
          </a:p>
          <a:p>
            <a:r>
              <a:rPr lang="en-US" dirty="0" smtClean="0"/>
              <a:t>Instituting English, French and </a:t>
            </a:r>
            <a:r>
              <a:rPr lang="en-US" i="1" dirty="0" smtClean="0"/>
              <a:t>illiteracy</a:t>
            </a:r>
            <a:r>
              <a:rPr lang="en-US" dirty="0" smtClean="0"/>
              <a:t> as Canada's three official languages</a:t>
            </a:r>
            <a:endParaRPr lang="cs-CZ" dirty="0" smtClean="0"/>
          </a:p>
          <a:p>
            <a:r>
              <a:rPr lang="en-US" dirty="0" smtClean="0"/>
              <a:t>Adopting the British system of </a:t>
            </a:r>
            <a:r>
              <a:rPr lang="cs-CZ" dirty="0" err="1" smtClean="0"/>
              <a:t>driving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left</a:t>
            </a:r>
            <a:r>
              <a:rPr lang="en-US" dirty="0" smtClean="0"/>
              <a:t>; gradually phased in over five years with large trucks and tractors first, then buses, eventually including small cars, and bicycles and wheelchairs last</a:t>
            </a:r>
            <a:endParaRPr lang="cs-CZ" dirty="0" smtClean="0"/>
          </a:p>
          <a:p>
            <a:r>
              <a:rPr lang="cs-CZ" dirty="0" smtClean="0"/>
              <a:t>1984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forth</a:t>
            </a:r>
            <a:r>
              <a:rPr lang="cs-CZ" dirty="0" smtClean="0"/>
              <a:t> </a:t>
            </a:r>
            <a:r>
              <a:rPr lang="cs-CZ" dirty="0" err="1" smtClean="0"/>
              <a:t>biggest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party (!)</a:t>
            </a:r>
          </a:p>
          <a:p>
            <a:r>
              <a:rPr lang="cs-CZ" dirty="0" err="1" smtClean="0"/>
              <a:t>Abstained</a:t>
            </a:r>
            <a:r>
              <a:rPr lang="cs-CZ" dirty="0" smtClean="0"/>
              <a:t> in 1993 </a:t>
            </a:r>
            <a:r>
              <a:rPr lang="cs-CZ" dirty="0" err="1" smtClean="0"/>
              <a:t>election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subsequently</a:t>
            </a:r>
            <a:r>
              <a:rPr lang="cs-CZ" dirty="0" smtClean="0"/>
              <a:t> </a:t>
            </a:r>
            <a:r>
              <a:rPr lang="cs-CZ" dirty="0" err="1" smtClean="0"/>
              <a:t>dissolved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685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…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completely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(Vol. 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Lemon Party</a:t>
            </a:r>
          </a:p>
          <a:p>
            <a:r>
              <a:rPr lang="cs-CZ" dirty="0" err="1" smtClean="0"/>
              <a:t>Established</a:t>
            </a:r>
            <a:r>
              <a:rPr lang="cs-CZ" dirty="0" smtClean="0"/>
              <a:t> in 1987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For</a:t>
            </a:r>
            <a:r>
              <a:rPr lang="cs-CZ" dirty="0" smtClean="0"/>
              <a:t> a Bitter </a:t>
            </a:r>
            <a:r>
              <a:rPr lang="cs-CZ" dirty="0" err="1" smtClean="0"/>
              <a:t>Canada</a:t>
            </a:r>
            <a:r>
              <a:rPr lang="cs-CZ" dirty="0" smtClean="0"/>
              <a:t>“</a:t>
            </a:r>
          </a:p>
          <a:p>
            <a:r>
              <a:rPr lang="en-US" dirty="0" smtClean="0"/>
              <a:t>To centralize the Canadian economy around lemons</a:t>
            </a:r>
            <a:endParaRPr lang="cs-CZ" dirty="0" smtClean="0"/>
          </a:p>
          <a:p>
            <a:r>
              <a:rPr lang="en-US" dirty="0" smtClean="0"/>
              <a:t>Support global warming to promote lemon growth in Canada</a:t>
            </a:r>
            <a:endParaRPr lang="cs-CZ" dirty="0" smtClean="0"/>
          </a:p>
          <a:p>
            <a:r>
              <a:rPr lang="en-US" dirty="0" smtClean="0"/>
              <a:t>Abolish Toronto</a:t>
            </a:r>
            <a:endParaRPr lang="cs-CZ" dirty="0" smtClean="0"/>
          </a:p>
          <a:p>
            <a:r>
              <a:rPr lang="en-US" dirty="0" smtClean="0"/>
              <a:t>Repeal the law of gravity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97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Outline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The</a:t>
            </a:r>
            <a:r>
              <a:rPr lang="cs-CZ" dirty="0" smtClean="0"/>
              <a:t> ideology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impact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562" y="0"/>
            <a:ext cx="52482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82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PP – </a:t>
            </a:r>
            <a:r>
              <a:rPr lang="cs-CZ" dirty="0" err="1" smtClean="0"/>
              <a:t>socio-ecoomical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7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context</a:t>
            </a:r>
            <a:r>
              <a:rPr lang="cs-CZ" b="1" dirty="0" smtClean="0"/>
              <a:t>: </a:t>
            </a:r>
          </a:p>
          <a:p>
            <a:r>
              <a:rPr lang="cs-CZ" dirty="0" err="1" smtClean="0"/>
              <a:t>Immigration</a:t>
            </a:r>
            <a:r>
              <a:rPr lang="cs-CZ" dirty="0" smtClean="0"/>
              <a:t> to America and </a:t>
            </a:r>
            <a:r>
              <a:rPr lang="cs-CZ" dirty="0" err="1" smtClean="0"/>
              <a:t>expansion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West</a:t>
            </a:r>
            <a:r>
              <a:rPr lang="cs-CZ" dirty="0" smtClean="0"/>
              <a:t> (1862 – </a:t>
            </a:r>
            <a:r>
              <a:rPr lang="cs-CZ" dirty="0" err="1" smtClean="0"/>
              <a:t>Homestead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err="1" smtClean="0"/>
              <a:t>the</a:t>
            </a:r>
            <a:r>
              <a:rPr lang="cs-CZ" dirty="0" smtClean="0"/>
              <a:t> Civil </a:t>
            </a:r>
            <a:r>
              <a:rPr lang="cs-CZ" dirty="0" err="1" smtClean="0"/>
              <a:t>War</a:t>
            </a:r>
            <a:r>
              <a:rPr lang="cs-CZ" dirty="0" smtClean="0"/>
              <a:t> (1861-1865)</a:t>
            </a:r>
          </a:p>
          <a:p>
            <a:r>
              <a:rPr lang="cs-CZ" dirty="0" err="1" smtClean="0"/>
              <a:t>Result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Division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country</a:t>
            </a:r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urban</a:t>
            </a:r>
            <a:r>
              <a:rPr lang="cs-CZ" dirty="0" smtClean="0"/>
              <a:t> </a:t>
            </a:r>
            <a:r>
              <a:rPr lang="cs-CZ" dirty="0" err="1" smtClean="0"/>
              <a:t>North</a:t>
            </a:r>
            <a:r>
              <a:rPr lang="cs-CZ" dirty="0" smtClean="0"/>
              <a:t>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rural</a:t>
            </a:r>
            <a:r>
              <a:rPr lang="cs-CZ" dirty="0" smtClean="0"/>
              <a:t> </a:t>
            </a:r>
            <a:r>
              <a:rPr lang="cs-CZ" dirty="0" err="1" smtClean="0"/>
              <a:t>South</a:t>
            </a:r>
            <a:endParaRPr lang="cs-CZ" dirty="0"/>
          </a:p>
          <a:p>
            <a:pPr lvl="1"/>
            <a:r>
              <a:rPr lang="cs-CZ" dirty="0" err="1" smtClean="0"/>
              <a:t>Financial</a:t>
            </a:r>
            <a:r>
              <a:rPr lang="cs-CZ" dirty="0" smtClean="0"/>
              <a:t> centre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agrarian</a:t>
            </a:r>
            <a:r>
              <a:rPr lang="cs-CZ" dirty="0" smtClean="0"/>
              <a:t> </a:t>
            </a:r>
            <a:r>
              <a:rPr lang="cs-CZ" dirty="0" err="1" smtClean="0"/>
              <a:t>periphery</a:t>
            </a:r>
            <a:endParaRPr lang="cs-CZ" dirty="0" smtClean="0"/>
          </a:p>
          <a:p>
            <a:r>
              <a:rPr lang="cs-CZ" dirty="0" err="1" smtClean="0"/>
              <a:t>Economic</a:t>
            </a:r>
            <a:r>
              <a:rPr lang="cs-CZ" dirty="0" smtClean="0"/>
              <a:t> (</a:t>
            </a:r>
            <a:r>
              <a:rPr lang="cs-CZ" dirty="0" err="1" smtClean="0"/>
              <a:t>monetary</a:t>
            </a:r>
            <a:r>
              <a:rPr lang="cs-CZ" dirty="0" smtClean="0"/>
              <a:t>) </a:t>
            </a:r>
            <a:r>
              <a:rPr lang="cs-CZ" dirty="0" err="1" smtClean="0"/>
              <a:t>policies</a:t>
            </a:r>
            <a:r>
              <a:rPr lang="cs-CZ" dirty="0" smtClean="0"/>
              <a:t> (in </a:t>
            </a:r>
            <a:r>
              <a:rPr lang="cs-CZ" dirty="0" err="1" smtClean="0"/>
              <a:t>details</a:t>
            </a:r>
            <a:r>
              <a:rPr lang="cs-CZ" dirty="0" smtClean="0"/>
              <a:t> </a:t>
            </a:r>
            <a:r>
              <a:rPr lang="cs-CZ" dirty="0" err="1" smtClean="0"/>
              <a:t>later</a:t>
            </a:r>
            <a:r>
              <a:rPr lang="cs-CZ" dirty="0" smtClean="0"/>
              <a:t>)</a:t>
            </a:r>
            <a:endParaRPr lang="en-US" dirty="0" smtClean="0"/>
          </a:p>
          <a:p>
            <a:r>
              <a:rPr lang="en-US" dirty="0" smtClean="0"/>
              <a:t>The end of slavery </a:t>
            </a:r>
            <a:r>
              <a:rPr lang="cs-CZ" dirty="0" smtClean="0"/>
              <a:t>– </a:t>
            </a:r>
            <a:r>
              <a:rPr lang="cs-CZ" dirty="0" err="1" smtClean="0"/>
              <a:t>increasing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farmers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79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PP – </a:t>
            </a:r>
            <a:r>
              <a:rPr lang="cs-CZ" dirty="0" err="1" smtClean="0"/>
              <a:t>socio-economical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4000" dirty="0" err="1" smtClean="0"/>
              <a:t>Root</a:t>
            </a:r>
            <a:r>
              <a:rPr lang="en-US" sz="4000" dirty="0" err="1" smtClean="0"/>
              <a:t>ed</a:t>
            </a:r>
            <a:r>
              <a:rPr lang="cs-CZ" sz="4000" dirty="0" smtClean="0"/>
              <a:t> in </a:t>
            </a:r>
            <a:r>
              <a:rPr lang="cs-CZ" sz="4000" dirty="0" err="1" smtClean="0"/>
              <a:t>regionally</a:t>
            </a:r>
            <a:r>
              <a:rPr lang="cs-CZ" sz="4000" dirty="0" smtClean="0"/>
              <a:t> </a:t>
            </a:r>
            <a:r>
              <a:rPr lang="cs-CZ" sz="4000" dirty="0" err="1" smtClean="0"/>
              <a:t>based</a:t>
            </a:r>
            <a:r>
              <a:rPr lang="cs-CZ" sz="4000" dirty="0" smtClean="0"/>
              <a:t> </a:t>
            </a:r>
            <a:r>
              <a:rPr lang="cs-CZ" sz="4000" dirty="0" err="1" smtClean="0"/>
              <a:t>agrarian</a:t>
            </a:r>
            <a:r>
              <a:rPr lang="cs-CZ" sz="4000" dirty="0" smtClean="0"/>
              <a:t> </a:t>
            </a:r>
            <a:r>
              <a:rPr lang="cs-CZ" sz="4000" dirty="0" err="1" smtClean="0"/>
              <a:t>radicalism</a:t>
            </a:r>
            <a:r>
              <a:rPr lang="cs-CZ" sz="4000" dirty="0" smtClean="0"/>
              <a:t> X </a:t>
            </a:r>
            <a:r>
              <a:rPr lang="cs-CZ" sz="4000" dirty="0" err="1" smtClean="0"/>
              <a:t>financial</a:t>
            </a:r>
            <a:r>
              <a:rPr lang="cs-CZ" sz="4000" dirty="0" smtClean="0"/>
              <a:t> centre </a:t>
            </a:r>
            <a:r>
              <a:rPr lang="cs-CZ" sz="4000" dirty="0" err="1" smtClean="0"/>
              <a:t>of</a:t>
            </a:r>
            <a:r>
              <a:rPr lang="cs-CZ" sz="4000" dirty="0" smtClean="0"/>
              <a:t> </a:t>
            </a:r>
            <a:r>
              <a:rPr lang="cs-CZ" sz="4000" dirty="0" err="1" smtClean="0"/>
              <a:t>the</a:t>
            </a:r>
            <a:r>
              <a:rPr lang="cs-CZ" sz="4000" dirty="0" smtClean="0"/>
              <a:t> </a:t>
            </a:r>
            <a:r>
              <a:rPr lang="cs-CZ" sz="4000" dirty="0" err="1" smtClean="0"/>
              <a:t>North</a:t>
            </a:r>
            <a:endParaRPr lang="cs-CZ" sz="4000" dirty="0" smtClean="0"/>
          </a:p>
          <a:p>
            <a:endParaRPr lang="cs-CZ" sz="4000" dirty="0" smtClean="0"/>
          </a:p>
          <a:p>
            <a:r>
              <a:rPr lang="cs-CZ" sz="4000" dirty="0" err="1" smtClean="0"/>
              <a:t>Two</a:t>
            </a:r>
            <a:r>
              <a:rPr lang="cs-CZ" sz="4000" dirty="0" smtClean="0"/>
              <a:t> </a:t>
            </a:r>
            <a:r>
              <a:rPr lang="cs-CZ" sz="4000" dirty="0" err="1" smtClean="0"/>
              <a:t>key</a:t>
            </a:r>
            <a:r>
              <a:rPr lang="cs-CZ" sz="4000" dirty="0" smtClean="0"/>
              <a:t> </a:t>
            </a:r>
            <a:r>
              <a:rPr lang="cs-CZ" sz="4000" dirty="0" err="1" smtClean="0"/>
              <a:t>issues</a:t>
            </a:r>
            <a:r>
              <a:rPr lang="cs-CZ" sz="4000" dirty="0" smtClean="0"/>
              <a:t>:</a:t>
            </a:r>
          </a:p>
          <a:p>
            <a:endParaRPr lang="cs-CZ" sz="4000" dirty="0" smtClean="0"/>
          </a:p>
          <a:p>
            <a:r>
              <a:rPr lang="cs-CZ" sz="4000" dirty="0" err="1" smtClean="0"/>
              <a:t>Monetary</a:t>
            </a:r>
            <a:r>
              <a:rPr lang="cs-CZ" sz="4000" dirty="0" smtClean="0"/>
              <a:t> </a:t>
            </a:r>
            <a:r>
              <a:rPr lang="cs-CZ" sz="4000" dirty="0" err="1" smtClean="0"/>
              <a:t>policy</a:t>
            </a:r>
            <a:endParaRPr lang="cs-CZ" sz="4000" dirty="0" smtClean="0"/>
          </a:p>
          <a:p>
            <a:endParaRPr lang="cs-CZ" sz="4000" dirty="0" smtClean="0"/>
          </a:p>
          <a:p>
            <a:r>
              <a:rPr lang="cs-CZ" sz="4000" dirty="0" err="1" smtClean="0"/>
              <a:t>Crop</a:t>
            </a:r>
            <a:r>
              <a:rPr lang="cs-CZ" sz="4000" dirty="0" smtClean="0"/>
              <a:t> </a:t>
            </a:r>
            <a:r>
              <a:rPr lang="cs-CZ" sz="4000" dirty="0" err="1" smtClean="0"/>
              <a:t>lien</a:t>
            </a:r>
            <a:r>
              <a:rPr lang="cs-CZ" sz="4000" dirty="0" smtClean="0"/>
              <a:t> </a:t>
            </a:r>
            <a:r>
              <a:rPr lang="cs-CZ" sz="4000" dirty="0" err="1" smtClean="0"/>
              <a:t>system</a:t>
            </a:r>
            <a:endParaRPr lang="cs-CZ" sz="40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4505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Monetary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Need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Civil </a:t>
            </a:r>
            <a:r>
              <a:rPr lang="cs-CZ" dirty="0" err="1" smtClean="0"/>
              <a:t>War</a:t>
            </a:r>
            <a:r>
              <a:rPr lang="cs-CZ" dirty="0" smtClean="0"/>
              <a:t> – </a:t>
            </a:r>
            <a:r>
              <a:rPr lang="cs-CZ" dirty="0" err="1" smtClean="0"/>
              <a:t>leaving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Gold standard</a:t>
            </a:r>
          </a:p>
          <a:p>
            <a:endParaRPr lang="cs-CZ" dirty="0" smtClean="0"/>
          </a:p>
          <a:p>
            <a:r>
              <a:rPr lang="cs-CZ" dirty="0" err="1" smtClean="0"/>
              <a:t>Congress</a:t>
            </a:r>
            <a:r>
              <a:rPr lang="cs-CZ" dirty="0" smtClean="0"/>
              <a:t> </a:t>
            </a:r>
            <a:r>
              <a:rPr lang="cs-CZ" dirty="0" err="1" smtClean="0"/>
              <a:t>agreed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Greenbacks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unbacked</a:t>
            </a:r>
            <a:r>
              <a:rPr lang="cs-CZ" dirty="0" smtClean="0"/>
              <a:t> </a:t>
            </a:r>
            <a:r>
              <a:rPr lang="cs-CZ" dirty="0" err="1" smtClean="0"/>
              <a:t>paper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r>
              <a:rPr lang="cs-CZ" dirty="0" smtClean="0"/>
              <a:t>) to </a:t>
            </a:r>
            <a:r>
              <a:rPr lang="cs-CZ" dirty="0" err="1" smtClean="0"/>
              <a:t>cover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expenses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Cheap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r>
              <a:rPr lang="cs-CZ" dirty="0" smtClean="0"/>
              <a:t> 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result</a:t>
            </a:r>
            <a:r>
              <a:rPr lang="cs-CZ" dirty="0" smtClean="0"/>
              <a:t> (</a:t>
            </a:r>
            <a:r>
              <a:rPr lang="cs-CZ" dirty="0" err="1" smtClean="0"/>
              <a:t>deflation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6084" y="2464434"/>
            <a:ext cx="3874516" cy="3443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499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Crop</a:t>
            </a:r>
            <a:r>
              <a:rPr lang="cs-CZ" dirty="0" smtClean="0"/>
              <a:t> </a:t>
            </a:r>
            <a:r>
              <a:rPr lang="cs-CZ" dirty="0" err="1" smtClean="0"/>
              <a:t>lien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 </a:t>
            </a:r>
            <a:r>
              <a:rPr lang="cs-CZ" dirty="0" err="1" smtClean="0"/>
              <a:t>credit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South</a:t>
            </a:r>
            <a:r>
              <a:rPr lang="cs-CZ" dirty="0" smtClean="0"/>
              <a:t> (X </a:t>
            </a:r>
            <a:r>
              <a:rPr lang="cs-CZ" dirty="0" err="1" smtClean="0"/>
              <a:t>North</a:t>
            </a:r>
            <a:r>
              <a:rPr lang="cs-CZ" dirty="0" smtClean="0"/>
              <a:t>, </a:t>
            </a:r>
            <a:r>
              <a:rPr lang="cs-CZ" dirty="0" err="1" smtClean="0"/>
              <a:t>West</a:t>
            </a:r>
            <a:r>
              <a:rPr lang="cs-CZ" dirty="0" smtClean="0"/>
              <a:t> – </a:t>
            </a:r>
            <a:r>
              <a:rPr lang="cs-CZ" dirty="0" err="1" smtClean="0"/>
              <a:t>banks</a:t>
            </a:r>
            <a:r>
              <a:rPr lang="cs-CZ" dirty="0" smtClean="0"/>
              <a:t>, </a:t>
            </a:r>
            <a:r>
              <a:rPr lang="cs-CZ" dirty="0" err="1" smtClean="0"/>
              <a:t>land</a:t>
            </a:r>
            <a:r>
              <a:rPr lang="cs-CZ" dirty="0" smtClean="0"/>
              <a:t> as </a:t>
            </a:r>
            <a:r>
              <a:rPr lang="cs-CZ" dirty="0" err="1" smtClean="0"/>
              <a:t>collateral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Farmers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no cash but in </a:t>
            </a:r>
            <a:r>
              <a:rPr lang="cs-CZ" dirty="0" err="1" smtClean="0"/>
              <a:t>need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equipment</a:t>
            </a:r>
            <a:r>
              <a:rPr lang="cs-CZ" dirty="0" smtClean="0"/>
              <a:t> and food</a:t>
            </a:r>
          </a:p>
          <a:p>
            <a:r>
              <a:rPr lang="cs-CZ" dirty="0" smtClean="0"/>
              <a:t>Supply and food on </a:t>
            </a:r>
            <a:r>
              <a:rPr lang="cs-CZ" dirty="0" err="1" smtClean="0"/>
              <a:t>credit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„</a:t>
            </a:r>
            <a:r>
              <a:rPr lang="cs-CZ" dirty="0" err="1" smtClean="0"/>
              <a:t>furnishing</a:t>
            </a:r>
            <a:r>
              <a:rPr lang="cs-CZ" dirty="0" smtClean="0"/>
              <a:t> </a:t>
            </a:r>
            <a:r>
              <a:rPr lang="cs-CZ" dirty="0" err="1" smtClean="0"/>
              <a:t>merchants</a:t>
            </a:r>
            <a:r>
              <a:rPr lang="cs-CZ" dirty="0" smtClean="0"/>
              <a:t>“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North</a:t>
            </a:r>
            <a:r>
              <a:rPr lang="cs-CZ" dirty="0" smtClean="0"/>
              <a:t> (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interest</a:t>
            </a:r>
            <a:r>
              <a:rPr lang="cs-CZ" dirty="0" smtClean="0"/>
              <a:t> </a:t>
            </a:r>
            <a:r>
              <a:rPr lang="cs-CZ" dirty="0" err="1" smtClean="0"/>
              <a:t>rates</a:t>
            </a:r>
            <a:r>
              <a:rPr lang="cs-CZ" dirty="0" smtClean="0"/>
              <a:t>, double </a:t>
            </a:r>
            <a:r>
              <a:rPr lang="cs-CZ" dirty="0" err="1" smtClean="0"/>
              <a:t>prices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Credit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expected</a:t>
            </a:r>
            <a:r>
              <a:rPr lang="cs-CZ" dirty="0" smtClean="0"/>
              <a:t> </a:t>
            </a:r>
            <a:r>
              <a:rPr lang="cs-CZ" dirty="0" err="1" smtClean="0"/>
              <a:t>crop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r>
              <a:rPr lang="cs-CZ" dirty="0" smtClean="0"/>
              <a:t> (</a:t>
            </a:r>
            <a:r>
              <a:rPr lang="cs-CZ" dirty="0" err="1" smtClean="0"/>
              <a:t>collateral</a:t>
            </a:r>
            <a:r>
              <a:rPr lang="cs-CZ" dirty="0" smtClean="0"/>
              <a:t>) – </a:t>
            </a:r>
            <a:r>
              <a:rPr lang="cs-CZ" dirty="0" err="1" smtClean="0"/>
              <a:t>pushing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growing</a:t>
            </a:r>
            <a:r>
              <a:rPr lang="cs-CZ" dirty="0" smtClean="0"/>
              <a:t> </a:t>
            </a:r>
            <a:r>
              <a:rPr lang="cs-CZ" dirty="0" err="1" smtClean="0"/>
              <a:t>cotton</a:t>
            </a:r>
            <a:r>
              <a:rPr lang="cs-CZ" dirty="0" smtClean="0"/>
              <a:t> – </a:t>
            </a:r>
            <a:r>
              <a:rPr lang="cs-CZ" dirty="0" err="1" smtClean="0"/>
              <a:t>overproduction</a:t>
            </a:r>
            <a:endParaRPr lang="cs-CZ" dirty="0" smtClean="0"/>
          </a:p>
          <a:p>
            <a:r>
              <a:rPr lang="cs-CZ" dirty="0" err="1" smtClean="0"/>
              <a:t>Farmers</a:t>
            </a:r>
            <a:r>
              <a:rPr lang="cs-CZ" dirty="0" smtClean="0"/>
              <a:t> </a:t>
            </a:r>
            <a:r>
              <a:rPr lang="cs-CZ" dirty="0" err="1" smtClean="0"/>
              <a:t>dependent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r>
              <a:rPr lang="cs-CZ" dirty="0" smtClean="0"/>
              <a:t> (</a:t>
            </a:r>
            <a:r>
              <a:rPr lang="cs-CZ" dirty="0" err="1" smtClean="0"/>
              <a:t>seasonal</a:t>
            </a:r>
            <a:r>
              <a:rPr lang="cs-CZ" dirty="0" smtClean="0"/>
              <a:t> </a:t>
            </a:r>
            <a:r>
              <a:rPr lang="cs-CZ" dirty="0" err="1" smtClean="0"/>
              <a:t>influences</a:t>
            </a:r>
            <a:r>
              <a:rPr lang="cs-CZ" dirty="0" smtClean="0"/>
              <a:t>) in </a:t>
            </a:r>
            <a:r>
              <a:rPr lang="cs-CZ" dirty="0" err="1" smtClean="0"/>
              <a:t>combination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price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products</a:t>
            </a:r>
            <a:r>
              <a:rPr lang="cs-CZ" dirty="0" smtClean="0"/>
              <a:t> +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expenses</a:t>
            </a:r>
            <a:r>
              <a:rPr lang="cs-CZ" dirty="0" smtClean="0"/>
              <a:t> (transport)</a:t>
            </a:r>
          </a:p>
          <a:p>
            <a:r>
              <a:rPr lang="cs-CZ" dirty="0" err="1" smtClean="0"/>
              <a:t>Price</a:t>
            </a:r>
            <a:r>
              <a:rPr lang="cs-CZ" dirty="0" smtClean="0"/>
              <a:t> </a:t>
            </a:r>
            <a:r>
              <a:rPr lang="cs-CZ" dirty="0" err="1" smtClean="0"/>
              <a:t>influenced</a:t>
            </a:r>
            <a:r>
              <a:rPr lang="cs-CZ" dirty="0" smtClean="0"/>
              <a:t> by </a:t>
            </a:r>
            <a:r>
              <a:rPr lang="cs-CZ" dirty="0" err="1" smtClean="0"/>
              <a:t>production</a:t>
            </a:r>
            <a:r>
              <a:rPr lang="cs-CZ" dirty="0" smtClean="0"/>
              <a:t> (</a:t>
            </a:r>
            <a:r>
              <a:rPr lang="cs-CZ" dirty="0" err="1" smtClean="0"/>
              <a:t>higher</a:t>
            </a:r>
            <a:r>
              <a:rPr lang="cs-CZ" dirty="0" smtClean="0"/>
              <a:t> </a:t>
            </a:r>
            <a:r>
              <a:rPr lang="cs-CZ" dirty="0" err="1" smtClean="0"/>
              <a:t>effectivity</a:t>
            </a:r>
            <a:r>
              <a:rPr lang="cs-CZ" dirty="0" smtClean="0"/>
              <a:t> +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sided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r>
              <a:rPr lang="cs-CZ" dirty="0" smtClean="0"/>
              <a:t>) + </a:t>
            </a:r>
            <a:r>
              <a:rPr lang="cs-CZ" dirty="0" err="1" smtClean="0"/>
              <a:t>changes</a:t>
            </a:r>
            <a:r>
              <a:rPr lang="cs-CZ" dirty="0" smtClean="0"/>
              <a:t> in </a:t>
            </a:r>
            <a:r>
              <a:rPr lang="cs-CZ" dirty="0" err="1" smtClean="0"/>
              <a:t>monetary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= „</a:t>
            </a:r>
            <a:r>
              <a:rPr lang="cs-CZ" dirty="0" err="1" smtClean="0"/>
              <a:t>debt</a:t>
            </a:r>
            <a:r>
              <a:rPr lang="cs-CZ" dirty="0" smtClean="0"/>
              <a:t> </a:t>
            </a:r>
            <a:r>
              <a:rPr lang="cs-CZ" dirty="0" err="1" smtClean="0"/>
              <a:t>slavery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5478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Impact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monetary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Conflict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„</a:t>
            </a:r>
            <a:r>
              <a:rPr lang="cs-CZ" dirty="0" err="1" smtClean="0"/>
              <a:t>Greenbackers</a:t>
            </a:r>
            <a:r>
              <a:rPr lang="cs-CZ" dirty="0" smtClean="0"/>
              <a:t>“ and „</a:t>
            </a:r>
            <a:r>
              <a:rPr lang="cs-CZ" dirty="0" err="1" smtClean="0"/>
              <a:t>Goldbugs</a:t>
            </a:r>
            <a:r>
              <a:rPr lang="cs-CZ" dirty="0" smtClean="0"/>
              <a:t>“</a:t>
            </a:r>
          </a:p>
          <a:p>
            <a:r>
              <a:rPr lang="cs-CZ" dirty="0" err="1" smtClean="0"/>
              <a:t>Gradual</a:t>
            </a:r>
            <a:r>
              <a:rPr lang="cs-CZ" dirty="0" smtClean="0"/>
              <a:t> return to </a:t>
            </a:r>
            <a:r>
              <a:rPr lang="cs-CZ" dirty="0" err="1" smtClean="0"/>
              <a:t>the</a:t>
            </a:r>
            <a:r>
              <a:rPr lang="cs-CZ" dirty="0" smtClean="0"/>
              <a:t> Gold Standard</a:t>
            </a:r>
          </a:p>
          <a:p>
            <a:r>
              <a:rPr lang="cs-CZ" dirty="0" err="1" smtClean="0"/>
              <a:t>Loans</a:t>
            </a:r>
            <a:r>
              <a:rPr lang="cs-CZ" dirty="0" smtClean="0"/>
              <a:t> </a:t>
            </a:r>
            <a:r>
              <a:rPr lang="cs-CZ" dirty="0" err="1" smtClean="0"/>
              <a:t>taken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times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cheap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r>
              <a:rPr lang="cs-CZ" dirty="0" smtClean="0"/>
              <a:t> (and 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prices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crop</a:t>
            </a:r>
            <a:r>
              <a:rPr lang="cs-CZ" dirty="0" smtClean="0"/>
              <a:t>) but </a:t>
            </a:r>
            <a:r>
              <a:rPr lang="cs-CZ" dirty="0" err="1" smtClean="0"/>
              <a:t>needed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paid</a:t>
            </a:r>
            <a:r>
              <a:rPr lang="cs-CZ" dirty="0" smtClean="0"/>
              <a:t> </a:t>
            </a:r>
            <a:r>
              <a:rPr lang="cs-CZ" dirty="0" err="1" smtClean="0"/>
              <a:t>back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decline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prices</a:t>
            </a:r>
            <a:r>
              <a:rPr lang="cs-CZ" dirty="0" smtClean="0"/>
              <a:t> </a:t>
            </a:r>
            <a:r>
              <a:rPr lang="cs-CZ" dirty="0" err="1" smtClean="0"/>
              <a:t>caused</a:t>
            </a:r>
            <a:r>
              <a:rPr lang="cs-CZ" dirty="0" smtClean="0"/>
              <a:t> </a:t>
            </a:r>
            <a:r>
              <a:rPr lang="cs-CZ" dirty="0" err="1" smtClean="0"/>
              <a:t>both</a:t>
            </a:r>
            <a:r>
              <a:rPr lang="cs-CZ" dirty="0" smtClean="0"/>
              <a:t> by </a:t>
            </a:r>
            <a:r>
              <a:rPr lang="cs-CZ" dirty="0" err="1" smtClean="0"/>
              <a:t>production</a:t>
            </a:r>
            <a:r>
              <a:rPr lang="cs-CZ" dirty="0" smtClean="0"/>
              <a:t> </a:t>
            </a:r>
            <a:r>
              <a:rPr lang="cs-CZ" dirty="0" err="1" smtClean="0"/>
              <a:t>increase</a:t>
            </a:r>
            <a:r>
              <a:rPr lang="cs-CZ" dirty="0" smtClean="0"/>
              <a:t> and </a:t>
            </a:r>
            <a:r>
              <a:rPr lang="cs-CZ" dirty="0" err="1" smtClean="0"/>
              <a:t>monetary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population</a:t>
            </a:r>
            <a:r>
              <a:rPr lang="cs-CZ" dirty="0" smtClean="0"/>
              <a:t> </a:t>
            </a:r>
            <a:r>
              <a:rPr lang="cs-CZ" dirty="0" err="1" smtClean="0"/>
              <a:t>growth</a:t>
            </a:r>
            <a:r>
              <a:rPr lang="cs-CZ" dirty="0" smtClean="0"/>
              <a:t> - </a:t>
            </a:r>
            <a:r>
              <a:rPr lang="cs-CZ" dirty="0" err="1" smtClean="0"/>
              <a:t>deflation</a:t>
            </a:r>
            <a:endParaRPr lang="cs-CZ" dirty="0" smtClean="0"/>
          </a:p>
          <a:p>
            <a:r>
              <a:rPr lang="cs-CZ" dirty="0" err="1" smtClean="0"/>
              <a:t>Worsening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farmers</a:t>
            </a:r>
            <a:r>
              <a:rPr lang="cs-CZ" dirty="0" smtClean="0"/>
              <a:t> - </a:t>
            </a:r>
            <a:r>
              <a:rPr lang="cs-CZ" dirty="0" err="1" smtClean="0"/>
              <a:t>growing</a:t>
            </a:r>
            <a:r>
              <a:rPr lang="cs-CZ" dirty="0" smtClean="0"/>
              <a:t> </a:t>
            </a:r>
            <a:r>
              <a:rPr lang="cs-CZ" dirty="0" err="1" smtClean="0"/>
              <a:t>numbers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landless</a:t>
            </a:r>
            <a:r>
              <a:rPr lang="cs-CZ" dirty="0" smtClean="0"/>
              <a:t> </a:t>
            </a:r>
            <a:r>
              <a:rPr lang="cs-CZ" dirty="0" err="1" smtClean="0"/>
              <a:t>tenants</a:t>
            </a:r>
            <a:r>
              <a:rPr lang="cs-CZ" dirty="0" smtClean="0"/>
              <a:t> in </a:t>
            </a:r>
            <a:r>
              <a:rPr lang="cs-CZ" dirty="0" err="1" smtClean="0"/>
              <a:t>debts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6802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to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solution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self-reliance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farmers</a:t>
            </a:r>
            <a:r>
              <a:rPr lang="cs-CZ" dirty="0" smtClean="0"/>
              <a:t> 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chief</a:t>
            </a:r>
            <a:r>
              <a:rPr lang="cs-CZ" dirty="0" smtClean="0"/>
              <a:t> </a:t>
            </a:r>
            <a:r>
              <a:rPr lang="cs-CZ" dirty="0" err="1" smtClean="0"/>
              <a:t>recipe</a:t>
            </a:r>
            <a:endParaRPr lang="cs-CZ" dirty="0"/>
          </a:p>
          <a:p>
            <a:r>
              <a:rPr lang="cs-CZ" dirty="0" err="1" smtClean="0"/>
              <a:t>Farmers</a:t>
            </a:r>
            <a:r>
              <a:rPr lang="en-US" dirty="0"/>
              <a:t>` Alliance </a:t>
            </a:r>
            <a:r>
              <a:rPr lang="cs-CZ" dirty="0"/>
              <a:t>(1877 – Texas </a:t>
            </a:r>
            <a:r>
              <a:rPr lang="cs-CZ" dirty="0" err="1"/>
              <a:t>Alliance</a:t>
            </a:r>
            <a:r>
              <a:rPr lang="cs-CZ" dirty="0"/>
              <a:t>) – a </a:t>
            </a:r>
            <a:r>
              <a:rPr lang="cs-CZ" dirty="0" err="1"/>
              <a:t>cooperative</a:t>
            </a:r>
            <a:r>
              <a:rPr lang="cs-CZ" dirty="0"/>
              <a:t> </a:t>
            </a:r>
            <a:r>
              <a:rPr lang="cs-CZ" dirty="0" err="1"/>
              <a:t>movement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aspiration</a:t>
            </a:r>
            <a:endParaRPr lang="cs-CZ" dirty="0"/>
          </a:p>
          <a:p>
            <a:r>
              <a:rPr lang="cs-CZ" dirty="0" err="1"/>
              <a:t>Spreading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South</a:t>
            </a:r>
            <a:endParaRPr lang="cs-CZ" dirty="0" smtClean="0"/>
          </a:p>
          <a:p>
            <a:r>
              <a:rPr lang="cs-CZ" dirty="0" err="1" smtClean="0"/>
              <a:t>Collaboration</a:t>
            </a:r>
            <a:r>
              <a:rPr lang="cs-CZ" dirty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labour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r>
              <a:rPr lang="cs-CZ" dirty="0" smtClean="0"/>
              <a:t> (</a:t>
            </a:r>
            <a:r>
              <a:rPr lang="cs-CZ" dirty="0" err="1" smtClean="0"/>
              <a:t>Knights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Labor</a:t>
            </a:r>
            <a:r>
              <a:rPr lang="cs-CZ" dirty="0" smtClean="0"/>
              <a:t> – </a:t>
            </a:r>
            <a:r>
              <a:rPr lang="cs-CZ" dirty="0" err="1" smtClean="0"/>
              <a:t>conflict</a:t>
            </a:r>
            <a:r>
              <a:rPr lang="cs-CZ" dirty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Dunlap</a:t>
            </a:r>
            <a:r>
              <a:rPr lang="cs-CZ" dirty="0" smtClean="0"/>
              <a:t> and </a:t>
            </a:r>
            <a:r>
              <a:rPr lang="cs-CZ" dirty="0" err="1" smtClean="0"/>
              <a:t>Lamb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Establishment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own</a:t>
            </a:r>
            <a:r>
              <a:rPr lang="cs-CZ" dirty="0"/>
              <a:t> (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unsuccessful</a:t>
            </a:r>
            <a:r>
              <a:rPr lang="cs-CZ" dirty="0"/>
              <a:t>)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system</a:t>
            </a:r>
            <a:endParaRPr lang="cs-CZ" dirty="0"/>
          </a:p>
          <a:p>
            <a:r>
              <a:rPr lang="cs-CZ" dirty="0"/>
              <a:t>1892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en-US" dirty="0"/>
              <a:t>`s Party established, the Omaha Platform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700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Omaha</a:t>
            </a:r>
            <a:r>
              <a:rPr lang="cs-CZ" dirty="0" smtClean="0"/>
              <a:t> </a:t>
            </a:r>
            <a:r>
              <a:rPr lang="cs-CZ" dirty="0" err="1" smtClean="0"/>
              <a:t>platform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 </a:t>
            </a:r>
            <a:r>
              <a:rPr lang="cs-CZ" dirty="0" err="1" smtClean="0"/>
              <a:t>complex</a:t>
            </a:r>
            <a:r>
              <a:rPr lang="cs-CZ" dirty="0" smtClean="0"/>
              <a:t> </a:t>
            </a:r>
            <a:r>
              <a:rPr lang="cs-CZ" dirty="0" err="1" smtClean="0"/>
              <a:t>programme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economical</a:t>
            </a:r>
            <a:r>
              <a:rPr lang="cs-CZ" dirty="0" smtClean="0"/>
              <a:t> and </a:t>
            </a:r>
            <a:r>
              <a:rPr lang="cs-CZ" dirty="0" err="1" smtClean="0"/>
              <a:t>societal</a:t>
            </a:r>
            <a:r>
              <a:rPr lang="cs-CZ" dirty="0" smtClean="0"/>
              <a:t> </a:t>
            </a:r>
            <a:r>
              <a:rPr lang="cs-CZ" dirty="0" err="1" smtClean="0"/>
              <a:t>changes</a:t>
            </a:r>
            <a:endParaRPr lang="cs-CZ" dirty="0" smtClean="0"/>
          </a:p>
          <a:p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combination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farmers</a:t>
            </a:r>
            <a:r>
              <a:rPr lang="en-US" dirty="0" smtClean="0"/>
              <a:t>` priorities </a:t>
            </a:r>
            <a:r>
              <a:rPr lang="cs-CZ" dirty="0" smtClean="0"/>
              <a:t>(sel</a:t>
            </a:r>
            <a:r>
              <a:rPr lang="en-US" dirty="0" smtClean="0"/>
              <a:t>f</a:t>
            </a:r>
            <a:r>
              <a:rPr lang="cs-CZ" dirty="0" smtClean="0"/>
              <a:t>-</a:t>
            </a:r>
            <a:r>
              <a:rPr lang="cs-CZ" dirty="0" err="1" smtClean="0"/>
              <a:t>reliance</a:t>
            </a:r>
            <a:r>
              <a:rPr lang="cs-CZ" dirty="0" smtClean="0"/>
              <a:t>, </a:t>
            </a:r>
            <a:r>
              <a:rPr lang="cs-CZ" dirty="0" err="1" smtClean="0"/>
              <a:t>acknowledg</a:t>
            </a:r>
            <a:r>
              <a:rPr lang="en-US" dirty="0" smtClean="0"/>
              <a:t>e</a:t>
            </a:r>
            <a:r>
              <a:rPr lang="cs-CZ" dirty="0" err="1" smtClean="0"/>
              <a:t>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cooperative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r>
              <a:rPr lang="cs-CZ" dirty="0" smtClean="0"/>
              <a:t>), </a:t>
            </a:r>
            <a:r>
              <a:rPr lang="cs-CZ" dirty="0" err="1" smtClean="0"/>
              <a:t>greenbackism</a:t>
            </a:r>
            <a:r>
              <a:rPr lang="cs-CZ" dirty="0" smtClean="0"/>
              <a:t> and </a:t>
            </a:r>
            <a:r>
              <a:rPr lang="cs-CZ" dirty="0" err="1" smtClean="0"/>
              <a:t>labour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endParaRPr lang="cs-CZ" dirty="0" smtClean="0"/>
          </a:p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reforms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shortening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working</a:t>
            </a:r>
            <a:r>
              <a:rPr lang="cs-CZ" dirty="0" smtClean="0"/>
              <a:t> </a:t>
            </a:r>
            <a:r>
              <a:rPr lang="cs-CZ" dirty="0" err="1" smtClean="0"/>
              <a:t>days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Nationalization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railways</a:t>
            </a:r>
            <a:r>
              <a:rPr lang="cs-CZ" dirty="0" smtClean="0"/>
              <a:t>, </a:t>
            </a:r>
            <a:r>
              <a:rPr lang="cs-CZ" dirty="0" err="1" smtClean="0"/>
              <a:t>telegraphs</a:t>
            </a:r>
            <a:r>
              <a:rPr lang="cs-CZ" dirty="0" smtClean="0"/>
              <a:t> and </a:t>
            </a:r>
            <a:r>
              <a:rPr lang="cs-CZ" dirty="0" err="1" smtClean="0"/>
              <a:t>telephones</a:t>
            </a:r>
            <a:endParaRPr lang="cs-CZ" dirty="0" smtClean="0"/>
          </a:p>
          <a:p>
            <a:r>
              <a:rPr lang="cs-CZ" dirty="0" smtClean="0"/>
              <a:t>More </a:t>
            </a:r>
            <a:r>
              <a:rPr lang="cs-CZ" dirty="0" err="1" smtClean="0"/>
              <a:t>flexible</a:t>
            </a:r>
            <a:r>
              <a:rPr lang="cs-CZ" dirty="0" smtClean="0"/>
              <a:t> </a:t>
            </a:r>
            <a:r>
              <a:rPr lang="cs-CZ" dirty="0" err="1" smtClean="0"/>
              <a:t>currency</a:t>
            </a:r>
            <a:r>
              <a:rPr lang="cs-CZ" dirty="0" smtClean="0"/>
              <a:t> (</a:t>
            </a:r>
            <a:r>
              <a:rPr lang="cs-CZ" dirty="0" err="1" smtClean="0"/>
              <a:t>silver</a:t>
            </a:r>
            <a:r>
              <a:rPr lang="cs-CZ" dirty="0" smtClean="0"/>
              <a:t>)</a:t>
            </a:r>
          </a:p>
          <a:p>
            <a:r>
              <a:rPr lang="cs-CZ" dirty="0" err="1"/>
              <a:t>Graduated</a:t>
            </a:r>
            <a:r>
              <a:rPr lang="cs-CZ" dirty="0"/>
              <a:t> </a:t>
            </a:r>
            <a:r>
              <a:rPr lang="cs-CZ" dirty="0" err="1"/>
              <a:t>income</a:t>
            </a:r>
            <a:r>
              <a:rPr lang="cs-CZ" dirty="0"/>
              <a:t> tax</a:t>
            </a:r>
          </a:p>
          <a:p>
            <a:r>
              <a:rPr lang="cs-CZ" dirty="0" smtClean="0"/>
              <a:t>Direct </a:t>
            </a:r>
            <a:r>
              <a:rPr lang="cs-CZ" dirty="0" err="1" smtClean="0"/>
              <a:t>elections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Senate</a:t>
            </a:r>
            <a:r>
              <a:rPr lang="cs-CZ" dirty="0" smtClean="0"/>
              <a:t>, </a:t>
            </a:r>
            <a:r>
              <a:rPr lang="cs-CZ" dirty="0" smtClean="0"/>
              <a:t>a </a:t>
            </a:r>
            <a:r>
              <a:rPr lang="cs-CZ" dirty="0" err="1" smtClean="0"/>
              <a:t>reform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electoral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15134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</TotalTime>
  <Words>931</Words>
  <Application>Microsoft Office PowerPoint</Application>
  <PresentationFormat>Širokoúhlá obrazovka</PresentationFormat>
  <Paragraphs>111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The People`s Party in the USA Historical Roots of Populism</vt:lpstr>
      <vt:lpstr>Outline</vt:lpstr>
      <vt:lpstr>History of PP – socio-ecoomical context</vt:lpstr>
      <vt:lpstr>History of PP – socio-economical context</vt:lpstr>
      <vt:lpstr>Monetary policy</vt:lpstr>
      <vt:lpstr>Crop lien system</vt:lpstr>
      <vt:lpstr>Impact of monetary policy</vt:lpstr>
      <vt:lpstr>From economic to political solution</vt:lpstr>
      <vt:lpstr>Omaha platform</vt:lpstr>
      <vt:lpstr>Spotting populism</vt:lpstr>
      <vt:lpstr>Electoral performance</vt:lpstr>
      <vt:lpstr>Prezentace aplikace PowerPoint</vt:lpstr>
      <vt:lpstr>Conclusion</vt:lpstr>
      <vt:lpstr>…and now for something completely different (Vol. 1)</vt:lpstr>
      <vt:lpstr>…and now for something completely different (Vol. 1)</vt:lpstr>
      <vt:lpstr>…and now for something completely different (Vol. 1)</vt:lpstr>
      <vt:lpstr>…and now for something completely different (Vol. 2)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People`s Party in the USA The Historical Roots of Populism</dc:title>
  <dc:creator>Vlastimil Havlík</dc:creator>
  <cp:lastModifiedBy>Vlastimil Havlík</cp:lastModifiedBy>
  <cp:revision>36</cp:revision>
  <dcterms:created xsi:type="dcterms:W3CDTF">2015-10-21T09:11:43Z</dcterms:created>
  <dcterms:modified xsi:type="dcterms:W3CDTF">2016-10-25T08:10:33Z</dcterms:modified>
</cp:coreProperties>
</file>