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Obrázek 3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Obrázek 38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Obrázek 7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9" name="Obrázek 78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7" name="Obrázek 11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18" name="Obrázek 11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7" name="Obrázek 15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Obrázek 15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446400" y="457200"/>
            <a:ext cx="3702600" cy="9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8042040" y="453600"/>
            <a:ext cx="3702600" cy="97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41880" y="457200"/>
            <a:ext cx="3702600" cy="90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6400" y="3085920"/>
            <a:ext cx="11262240" cy="3304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8960" cy="10130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46400" y="457200"/>
            <a:ext cx="3702600" cy="9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8042040" y="453600"/>
            <a:ext cx="3702600" cy="97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241880" y="457200"/>
            <a:ext cx="3702600" cy="90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447840" y="5141880"/>
            <a:ext cx="11290320" cy="125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46400" y="457200"/>
            <a:ext cx="3702600" cy="9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8042040" y="453600"/>
            <a:ext cx="3702600" cy="97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4241880" y="457200"/>
            <a:ext cx="3702600" cy="90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46400" y="457200"/>
            <a:ext cx="3702600" cy="9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8042040" y="453600"/>
            <a:ext cx="3702600" cy="97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4241880" y="457200"/>
            <a:ext cx="3702600" cy="90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440280" y="614520"/>
            <a:ext cx="11308680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81040" y="1020600"/>
            <a:ext cx="10992960" cy="14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4000" strike="noStrike">
                <a:solidFill>
                  <a:srgbClr val="4D1434"/>
                </a:solidFill>
                <a:latin typeface="Gill Sans MT"/>
              </a:rPr>
              <a:t>Hlavy států v evropských mikrostátech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581040" y="3525840"/>
            <a:ext cx="10992960" cy="58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strike="noStrike">
                <a:solidFill>
                  <a:srgbClr val="FFFFFF"/>
                </a:solidFill>
                <a:latin typeface="Gill Sans MT"/>
              </a:rPr>
              <a:t>Tereza Krátká, učo 439735, Ondřej Myslivec, učo 415555, Bc. Radka Nováková, učo 426204, Aneta Plachtovičová, učo 438901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Picture 2"/>
          <p:cNvPicPr/>
          <p:nvPr/>
        </p:nvPicPr>
        <p:blipFill>
          <a:blip r:embed="rId2" cstate="print"/>
          <a:stretch/>
        </p:blipFill>
        <p:spPr>
          <a:xfrm>
            <a:off x="2512440" y="2047680"/>
            <a:ext cx="6571440" cy="438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Andorra jako daňový ráj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450720" y="2180520"/>
            <a:ext cx="11159280" cy="425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 Andoře neplatily žádné přímé daně, pouze 4 % daň z přidané hodnoty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Velmi nízká daň na tabák, alkohol a palivo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Sarkozy velký odpůrce daňových rájů </a:t>
            </a:r>
            <a:r>
              <a:rPr lang="cs-CZ" strike="noStrike">
                <a:solidFill>
                  <a:srgbClr val="3D3D3D"/>
                </a:solidFill>
                <a:latin typeface="Wingdings"/>
              </a:rPr>
              <a:t>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snaha přinutit vládu, aby změnila zákony v oblasti bankovnictví (2009), v opačném případě by se vzdal titulu andorského spoluknížete </a:t>
            </a:r>
            <a:r>
              <a:rPr lang="cs-CZ" strike="noStrike">
                <a:solidFill>
                  <a:srgbClr val="3D3D3D"/>
                </a:solidFill>
                <a:latin typeface="Wingdings"/>
              </a:rPr>
              <a:t>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Hollande pokračuje v kritice daňových úniků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Následné daňové reformy na základě doporučení EU a MMF a snaží přiblížit běžným mezinárodním daňovým standardům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2013 – zavedení daně z příjmu fyzických osob </a:t>
            </a:r>
            <a:r>
              <a:rPr lang="cs-CZ" strike="noStrike">
                <a:solidFill>
                  <a:srgbClr val="3D3D3D"/>
                </a:solidFill>
                <a:latin typeface="Wingdings"/>
              </a:rPr>
              <a:t>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ochrana před daňovými úniky a užší spolupráce s EU </a:t>
            </a:r>
            <a:r>
              <a:rPr lang="cs-CZ" strike="noStrike">
                <a:solidFill>
                  <a:srgbClr val="3D3D3D"/>
                </a:solidFill>
                <a:latin typeface="Wingdings"/>
              </a:rPr>
              <a:t>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2014 – definitivní podoba </a:t>
            </a:r>
            <a:r>
              <a:rPr lang="cs-CZ" strike="noStrike">
                <a:solidFill>
                  <a:srgbClr val="3D3D3D"/>
                </a:solidFill>
                <a:latin typeface="Wingdings"/>
              </a:rPr>
              <a:t>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Osoby s příjmem mezi 24 000 a 40 000 euro ročně odvádějí daň z příjmu ve výši 5 %, osoby pobírající větší částku pak odvádějí 10 %.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2015 – uzavření dohod o výměně informací v daňových otázkách a o zabránění dvojího zdanění (např. s Francií, Španělskem)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DPH – 4,5 %,  snížené DPH – 1 % (voda, léky, zdravotní služby)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81040" y="3043800"/>
            <a:ext cx="11028960" cy="14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600" strike="noStrike">
                <a:solidFill>
                  <a:srgbClr val="4D1434"/>
                </a:solidFill>
                <a:latin typeface="Gill Sans MT"/>
              </a:rPr>
              <a:t>Monako</a:t>
            </a:r>
            <a:endParaRPr/>
          </a:p>
        </p:txBody>
      </p:sp>
      <p:pic>
        <p:nvPicPr>
          <p:cNvPr id="177" name="Picture 4"/>
          <p:cNvPicPr/>
          <p:nvPr/>
        </p:nvPicPr>
        <p:blipFill>
          <a:blip r:embed="rId2" cstate="print"/>
          <a:stretch/>
        </p:blipFill>
        <p:spPr>
          <a:xfrm>
            <a:off x="5345640" y="999000"/>
            <a:ext cx="5077440" cy="394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0"/>
          <p:cNvPicPr/>
          <p:nvPr/>
        </p:nvPicPr>
        <p:blipFill>
          <a:blip r:embed="rId2" cstate="print"/>
          <a:stretch/>
        </p:blipFill>
        <p:spPr>
          <a:xfrm>
            <a:off x="772560" y="1335600"/>
            <a:ext cx="10375920" cy="494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 cstate="print"/>
          <a:stretch/>
        </p:blipFill>
        <p:spPr>
          <a:xfrm>
            <a:off x="1481040" y="211320"/>
            <a:ext cx="8732160" cy="654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Pravomoci hlavy státu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581040" y="2180520"/>
            <a:ext cx="11028960" cy="36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Knížectví monacké, hlavou státu monacký kníže, konstituční monarchie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Ústava Monaka vznikla roku 1911 (=reakce na revoluci Monésgaque), 1962 velká revize Rainierem III.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Čl. 3 Nejvyšším orgánem výkonné moci je princ. Osoba prince je nedotknutelná.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Čl. 4 Zákonodárná moc je vykonávána společně princem a </a:t>
            </a:r>
            <a:r>
              <a:rPr lang="cs-CZ" b="1" strike="noStrike">
                <a:solidFill>
                  <a:srgbClr val="3D3D3D"/>
                </a:solidFill>
                <a:latin typeface="Gill Sans MT"/>
              </a:rPr>
              <a:t>Národním koncilem (/shromážděním)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Výkonná moc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581040" y="2180520"/>
            <a:ext cx="11028960" cy="36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Vláda vykonávána z posvěcení knížete státním ministrem s pomocí vládní rady (</a:t>
            </a:r>
            <a:r>
              <a:rPr lang="cs-CZ" b="1" strike="noStrike">
                <a:solidFill>
                  <a:srgbClr val="3D3D3D"/>
                </a:solidFill>
                <a:latin typeface="Gill Sans MT"/>
              </a:rPr>
              <a:t>conseil de gouvernement).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Státní ministr 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je oficiální hlavou výkonné moci a zodpovídá za vymahatelnost práva.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Vládní rada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(6 členů): v čele státní ministr + 5 rádců projednává návrhy vlády a knížete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Další dvě poradní rady: </a:t>
            </a:r>
            <a:r>
              <a:rPr lang="cs-CZ" b="1" strike="noStrike">
                <a:solidFill>
                  <a:srgbClr val="3D3D3D"/>
                </a:solidFill>
                <a:latin typeface="Gill Sans MT"/>
              </a:rPr>
              <a:t>Korunní rada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(ratifikace MS, rozpuštění NC) a </a:t>
            </a:r>
            <a:r>
              <a:rPr lang="cs-CZ" b="1" strike="noStrike">
                <a:solidFill>
                  <a:srgbClr val="3D3D3D"/>
                </a:solidFill>
                <a:latin typeface="Gill Sans MT"/>
              </a:rPr>
              <a:t>Státní rada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(radí v otázkách justice)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Vliv na zákonodárnou a soudní moc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581040" y="2180520"/>
            <a:ext cx="11028960" cy="36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Od roku 1962 kníže sdílí zákonodárnou moc s Národním koncilem, každý zákon musí být opatřen jeho podpisem (ale pokud do 10 dní nepodepíše, schváleno)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Kníže může rozpustit Národní koncil– do 3 měsíců nové volby.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 mimořádných případech může kníže vydat nařízení korigující schvalování zákonů a provádění mezinárodních smluv nebo úmluv.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Kníže jmenuje soudce ústavního soudu (včetně předsedy) na návrh Národního koncilu.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Pokud kníže s některým návrhem nesouhlasí, vyžádá si nový.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Rainier III.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581040" y="2180520"/>
            <a:ext cx="11028960" cy="44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Jeden z nejdéle vládnoucích monarchů v celé Evropě (vládl 56 let)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Monako za jeho vlády zažilo velký rozkvět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>
                <a:solidFill>
                  <a:srgbClr val="3D3D3D"/>
                </a:solidFill>
                <a:latin typeface="Gill Sans MT"/>
              </a:rPr>
              <a:t>dovedl ho do Rady Evropy, OSN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>
                <a:solidFill>
                  <a:srgbClr val="3D3D3D"/>
                </a:solidFill>
                <a:latin typeface="Gill Sans MT"/>
              </a:rPr>
              <a:t>Monako za jeho vlády vybudovalo spoustu staveb (residenční čtvrti, nádraží, fotbalový stadion)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>
                <a:solidFill>
                  <a:srgbClr val="3D3D3D"/>
                </a:solidFill>
                <a:latin typeface="Gill Sans MT"/>
              </a:rPr>
              <a:t>v 60. letech se Rainier dostal do obrovského sporu s franc. prezidentem de Gaullem, kvůli tomu, že Monako založilo tzv. MEDEC (Monaco Economic Development Corporation) a nabídlo firmám a podnikatelům mírnější zdanění než ve Francii</a:t>
            </a:r>
            <a:endParaRPr/>
          </a:p>
        </p:txBody>
      </p:sp>
      <p:pic>
        <p:nvPicPr>
          <p:cNvPr id="188" name="Picture 2"/>
          <p:cNvPicPr/>
          <p:nvPr/>
        </p:nvPicPr>
        <p:blipFill>
          <a:blip r:embed="rId2" cstate="print"/>
          <a:stretch/>
        </p:blipFill>
        <p:spPr>
          <a:xfrm>
            <a:off x="9363960" y="1994760"/>
            <a:ext cx="2094840" cy="263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b="1" strike="noStrike">
                <a:solidFill>
                  <a:srgbClr val="FFFFFF"/>
                </a:solidFill>
                <a:latin typeface="Gill Sans MT"/>
              </a:rPr>
              <a:t>Rainier vs. Aristoteles Onassis</a:t>
            </a: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 (řecký miliardář)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581040" y="2180520"/>
            <a:ext cx="11028960" cy="36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spor - Rainier vs. Aristoteles Onassis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 (řecký miliardář)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Onassis držel většinu akcií společnosti SBM, která vlastnila Monte Carlo Casino, Operu Monte Carlo a hotel de Paris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Rainier ho chtěl vypudit z SBM a tak nechal vydat (s požehnáním francouzské vlády) 600 000 nových akcií!, s tím, že vlastníky těchto nových akcií se stal stát Monako!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Onassis tak byl nucen prodat svoje zbylé akcie, navíc pod cenou a Ranier získal absolutní kontrolu nad SBM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Onassis podal odvolání k Nejvyššímu soudu v Monaku, ale samozřejmě neuspěl - soud pomohl svému panovníkovi a na odvolání neslyšel... 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81040" y="3043800"/>
            <a:ext cx="11028960" cy="14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600" strike="noStrike">
                <a:solidFill>
                  <a:srgbClr val="4D1434"/>
                </a:solidFill>
                <a:latin typeface="Gill Sans MT"/>
              </a:rPr>
              <a:t>andorra</a:t>
            </a:r>
            <a:endParaRPr/>
          </a:p>
        </p:txBody>
      </p:sp>
      <p:pic>
        <p:nvPicPr>
          <p:cNvPr id="162" name="Picture 2"/>
          <p:cNvPicPr/>
          <p:nvPr/>
        </p:nvPicPr>
        <p:blipFill>
          <a:blip r:embed="rId2" cstate="print"/>
          <a:stretch/>
        </p:blipFill>
        <p:spPr>
          <a:xfrm>
            <a:off x="6091560" y="1007280"/>
            <a:ext cx="5025600" cy="376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Rainier III.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425160" y="2180520"/>
            <a:ext cx="11185200" cy="44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 roce 1957 vetovala nezávislá politická strana pod vedením Jeana Charlese Reye návrh rozpočtu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Rey byl navíc partnerem/milencem jeho sestry, která ho chtěla zdiskreditovat a sesadit z trůnu (tím by se totiž stala regentkou)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na Rainiera toho bylo už příliš, vyhodil ji z paláce, pozastavil platnost ústavy, rozpustil Národní radu a nedovolil pouliční demonstrace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jeho americká manželka (princezna Grace) pak ujišťovala rodinu v Americe, že Rainier není diktátor, a že ta opatření jsou dočasná, což byla pravda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nicméně tato opatření nakonec trvala tři roky, během kterých však Monako výrazně prosperovalo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přesto se tak trochu zdá, že Rainierova vláda v určitých ohledech působila kontroverzně, s prvky osvícenského absolutismu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Albert II.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581040" y="2180520"/>
            <a:ext cx="7043400" cy="45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Do monackého dění kontroverzně nezasahuje, z mezinárodního hlediska významná ekologická nadace (</a:t>
            </a:r>
            <a:r>
              <a:rPr lang="cs-CZ" i="1" strike="noStrike">
                <a:solidFill>
                  <a:srgbClr val="3D3D3D"/>
                </a:solidFill>
                <a:latin typeface="Gill Sans MT"/>
              </a:rPr>
              <a:t>Fondation Prince Albert II de Monaco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Projekty: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Záchrana tuňáka obecného (spolu s WWF) 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(odpor Japonska + rozvojových zemí)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Závazek proti deforestaci (certifikované dřevo + pomoc rozvojovým zemím)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Polární expedice (Severní pól)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5" name="Picture 2"/>
          <p:cNvPicPr/>
          <p:nvPr/>
        </p:nvPicPr>
        <p:blipFill>
          <a:blip r:embed="rId2" cstate="print"/>
          <a:stretch/>
        </p:blipFill>
        <p:spPr>
          <a:xfrm>
            <a:off x="7625160" y="2180520"/>
            <a:ext cx="4095000" cy="409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zdroje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414866" y="2108200"/>
            <a:ext cx="11195493" cy="47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Ministerstvo zahraničních věcí – Andorra,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http://www.mzv.cz/jnp/cz/encyklopedie_statu/evropa/andorra/index.html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The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constitution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of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the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Principality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of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Andorra.  Andorramania.com,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http://www.andorramania.com/constit_gb.htm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Daňový ráj končí. Andorra podlehla mezinárodnímu tlaku. Eurozpravy.cz, Dostupné z:  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http://zahranicni.eurozpravy.cz/eu/71297-danovy-raj-konci-andorra-podlehla-mezinarodnimu-tlaku/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Andorra: Základní charakteristika teritoria, ekonomický přehled. Businessinfo.cz,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http://www.businessinfo.cz/cs/clanky/andorra-zakladni-charakteristika-teritoria-18098.html#sec7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Andorra přestává být daňovým rájem. E15.cz,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http://zpravy.e15.cz/zahranicni/ekonomika/andorra-prestava-byt-danovym-rajem-994319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Sarkozy Andoře: Ukažte karty, nebo vám nepovládnu.  Aktuálně.cz,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http://zpravy.aktualne.cz/zahranici/sarkozy-andore-ukazte-karty-nebo-vam-nepovladnu/r~i:article:633041/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Sarkozy to Andorra: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behave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or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I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quit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as co-prince. Reuters.com,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http://www.reuters.com/article/uk-france-andorra-idUKTRE52P25U20090326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PETR, Tomáš. Lichtenštejnsko v komparaci s Monakem a Andorrou. Magisterská práce. Fakulta sociálních studií, Masarykova univerzita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PROCHÁZKOVÁ, Lenka. Evropské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mikrostáty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– členové Evropské unie? Bakalářská práce. Fakulta sociální studií, Masarykova univerzita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Constitution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of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the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Principality.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http://en.gouv.mc/Gouvernement-et-Institutions/Les-Institutions/La-Constitution-de-la-Principaute#eztoc1036069_1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Fondation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 Prince Albert II de </a:t>
            </a:r>
            <a:r>
              <a:rPr lang="cs-CZ" sz="1600" strike="noStrike" dirty="0" err="1">
                <a:solidFill>
                  <a:srgbClr val="3D3D3D"/>
                </a:solidFill>
                <a:latin typeface="Calibri" panose="020F0502020204030204" pitchFamily="34" charset="0"/>
              </a:rPr>
              <a:t>Monaco</a:t>
            </a:r>
            <a:r>
              <a:rPr lang="cs-CZ" sz="1600" strike="noStrike" dirty="0">
                <a:solidFill>
                  <a:srgbClr val="3D3D3D"/>
                </a:solidFill>
                <a:latin typeface="Calibri" panose="020F0502020204030204" pitchFamily="34" charset="0"/>
              </a:rPr>
              <a:t>. Dostupné z: </a:t>
            </a:r>
            <a:r>
              <a:rPr lang="cs-CZ" sz="1600" u="sng" strike="noStrike" dirty="0">
                <a:solidFill>
                  <a:srgbClr val="828282"/>
                </a:solidFill>
                <a:latin typeface="Calibri" panose="020F0502020204030204" pitchFamily="34" charset="0"/>
              </a:rPr>
              <a:t>http://www.fpa2.com/</a:t>
            </a: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 cstate="print"/>
          <a:stretch/>
        </p:blipFill>
        <p:spPr>
          <a:xfrm>
            <a:off x="1791360" y="777600"/>
            <a:ext cx="8390880" cy="57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/>
          <p:cNvPicPr/>
          <p:nvPr/>
        </p:nvPicPr>
        <p:blipFill>
          <a:blip r:embed="rId2" cstate="print"/>
          <a:stretch/>
        </p:blipFill>
        <p:spPr>
          <a:xfrm>
            <a:off x="4694760" y="1429560"/>
            <a:ext cx="6769800" cy="4738680"/>
          </a:xfrm>
          <a:prstGeom prst="rect">
            <a:avLst/>
          </a:prstGeom>
          <a:ln>
            <a:noFill/>
          </a:ln>
        </p:spPr>
      </p:pic>
      <p:pic>
        <p:nvPicPr>
          <p:cNvPr id="165" name="Picture 8"/>
          <p:cNvPicPr/>
          <p:nvPr/>
        </p:nvPicPr>
        <p:blipFill>
          <a:blip r:embed="rId3" cstate="print"/>
          <a:stretch/>
        </p:blipFill>
        <p:spPr>
          <a:xfrm>
            <a:off x="645120" y="1985040"/>
            <a:ext cx="3386880" cy="362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81040" y="702000"/>
            <a:ext cx="11028960" cy="101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FFFFFF"/>
                </a:solidFill>
                <a:latin typeface="Gill Sans MT"/>
              </a:rPr>
              <a:t>Pravomoci hlavy státu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218880" y="2047680"/>
            <a:ext cx="11391120" cy="48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Ústava přijata v roce 1993 (Představiteli státu jsou již od 13. Století Urgellský biskup a francouzský hrabě – pozn. Dnes nahrazen prezidentem)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43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1)      V souladu s institucionální tradicí jsou stát Andorra a Coprinceps neoddělitelnou součástí a tito jsou nejvyššími představiteli státu. (</a:t>
            </a:r>
            <a:r>
              <a:rPr lang="cs-CZ" b="1" i="1" strike="noStrike">
                <a:solidFill>
                  <a:srgbClr val="3D3D3D"/>
                </a:solidFill>
                <a:latin typeface="Gill Sans MT"/>
              </a:rPr>
              <a:t>citace: Spoluknížata jsou na základě institucionální tradice Andorry a podle znění ústavy – společně a neoddělitelně – hlavou státu a jeho nejvyššími reprezentanty</a:t>
            </a:r>
            <a:r>
              <a:rPr lang="cs-CZ" strike="noStrike">
                <a:solidFill>
                  <a:srgbClr val="3D3D3D"/>
                </a:solidFill>
                <a:latin typeface="Gill Sans MT"/>
              </a:rPr>
              <a:t>.)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2)      Coprinceps, jako instituce, která se datuje od Pareatges (mírová smlouva o společné správě andorrských údolí z roku 1278) jsou výlučnými a nejvyššími představiteli státu biskup Urgellský a prezident Francouzské republiky. Jejich pravomoci jsou rovné a jsou odvozeny od současné ústavy. Každý z nich přísahá nebo prohlašuje, že vykonávají své funkce v souladu s předloženou ústavou.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44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1)  Coprinceps jsou symbolem a zárukou stálosti a kontinuity Andorry, jakož i její nezávislosti a zachování ducha parity v tradičním vyváženém vztahu k sousedním státům. Hlásají souhlas státu Andorry dostát svým mezinárodním závazkům v souladu s ústavou.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2) Coprinceps rozhodují o fungování veřejných orgánů a institucí, a jsou pravidelně informováni o dění ve státě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3)    S výjimkou případů uvedených v této ústavy mají  Coprinceps (prezidentskou) imunitu. Za skutky Coprinceps jsou odpovědni ti, kteří společně s nimi kontrasignovali dokumenty.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47760" y="2163600"/>
            <a:ext cx="11262240" cy="46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45 – kontrasignované pravomoci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1.  Kontrasignované pravomoci Coprinceps, nutný spolupodpis předsedy vlády nebo pověřeného člena vlády, popřípadě vyslaného zástupce: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a) vyhlašuje všeobecné volby v souladu s ústavou.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b) vyhlašuje referendum v souladu s články 76 a 106 Ústavy.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c) jmenuje předsedu vlády v souladu s postupem stanoveným v Ústavě.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d) podepisuje dekret o rozpuštění  Consell General (jednokomorový parlament – Generální Rada). Postup dle článku 71 Ústavy.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e) Pověřuje a odvolává vedoucí zastupitelských misí. Zároveň přijímá cizí velvyslance.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f) jmenuje předsedy úřadu dalších státních orgánů, v souladu s Ústavou a zákony.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g) Podepisuje a vyhlašuje zákony.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h)Má právo se zapojit do vyjednávání o mezinárodních smlouvách.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i) Plní další úkoly, které jim jsou svěřeny Ústavou.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- pokud některý z Coprinceps (nebo oba) nejsou způsobilí k pravomocem uvedených v ústavě, mohou být zastoupeni svými pověřenými zástupci, popřípadě předsedou vlády. (Musí tam být připojen podpis i druhého Coprincepa)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81040" y="2180520"/>
            <a:ext cx="11028960" cy="446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46 – pravomoci bez kontrasignace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1. Coprinceps mohou provádět následující úkony na základě své svobodné vůle: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a) Uděluje milost.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b) Vytváří a strukturuje vlastní úřad a jmenuje a akredituje jeho zaměstnance.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c) jmenuje členy Nejvyšší justiční rady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d) jmenuje členy Ústavního soudu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e) Podává podnět k Ústavnímu soudu, pokud se domnívá, že některý z přijatých zákonů je protiústavní.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f) Podává podnět k Ústavnímu soudu, pokud se domnívá, že některá z doposud neratifikovaných mezinárodních smluv je protiústavní.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g) Podává podnět k Ústavnímu soudu v otázkách vztahujících se k omezení jurisdikce vyplývající z jejich ústavní funkce.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h) Podepisuje mezinárodní smlouvy.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2. akty odvozené z článků 45 a 46 vykonávají Coprinceps osobně, s výjimkou pravomocí pod písmeny e), f), g) a h) tohoto článku, které mohou být provedeny na základě pověření.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81040" y="2180520"/>
            <a:ext cx="11028960" cy="36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47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 rámci souhrnného rozpočtu, knížectví přidělí stejnou částku každému z Coprincepna zajištění hladkého výkonu jeho funkce.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48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Každý Coprincep jmenuje osobního zástupce, který jej bude v Andoře zastupovat v době jeho nepřítomnosti.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Článek 49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V případě neobsazeného místa jednoho z Coprinceps bude toto místo obsazeno v souladu s ústavou a zákony Andorského knížectví.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81040" y="2180520"/>
            <a:ext cx="11028960" cy="44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Role hlavy státu v Andorském knížectví je především reprezentativní, knížata nemají právo veta. 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Současným Urgellským biskupem je Joan Enric Vives Sicília  - od roku 2003 (65. Spoluknížetem Andorry)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Druhý spolukníže je samozřejmě Hollande (Chirac, Sarkozy – společně s Joanem Enricem Vivesem Sicíliou)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Francouzský prezident je zároveň vojenským náčelníkem Andorry 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trike="noStrike">
                <a:solidFill>
                  <a:srgbClr val="3D3D3D"/>
                </a:solidFill>
                <a:latin typeface="Gill Sans MT"/>
              </a:rPr>
              <a:t>Andorra nemá vlastní armádu, o vojenskou obranu by se na základě mezinárodních smluv měly starat Španělsko a Francie.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b="1" strike="noStrike">
                <a:solidFill>
                  <a:srgbClr val="3D3D3D"/>
                </a:solidFill>
                <a:latin typeface="Gill Sans MT"/>
              </a:rPr>
              <a:t>Zástupci: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cs-CZ" sz="1600" strike="noStrike">
                <a:solidFill>
                  <a:srgbClr val="3D3D3D"/>
                </a:solidFill>
                <a:latin typeface="Gill Sans MT"/>
              </a:rPr>
              <a:t>Již tradičně jsou zástupci prefekt departmentu Pyrénées-Orientales (Katalánci přezdívané Severní Katalánsko) a generální vikář urgellské diecése, kteří musí přísahat na ústavu. Spoluknížata se po dobu své funkce stávají andorrskými občany, ale jejich význam je hlavně symbolický.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Vlastní</PresentationFormat>
  <Paragraphs>110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Jak.se</dc:creator>
  <cp:lastModifiedBy>Jak.se</cp:lastModifiedBy>
  <cp:revision>1</cp:revision>
  <dcterms:modified xsi:type="dcterms:W3CDTF">2016-11-07T20:59:51Z</dcterms:modified>
</cp:coreProperties>
</file>