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1" r:id="rId7"/>
    <p:sldId id="259" r:id="rId8"/>
    <p:sldId id="262" r:id="rId9"/>
    <p:sldId id="264" r:id="rId10"/>
    <p:sldId id="269" r:id="rId11"/>
    <p:sldId id="260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17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9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1102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62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766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226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32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7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72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50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09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6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3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50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34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D40A2-3F3E-4A09-87FD-09BB4FD646FD}" type="datetimeFigureOut">
              <a:rPr lang="cs-CZ" smtClean="0"/>
              <a:t>25. 10. 2016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DD1402-9B2A-4D72-91B2-85EF0B5CB8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4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4921" y="2199861"/>
            <a:ext cx="9510022" cy="1292060"/>
          </a:xfrm>
        </p:spPr>
        <p:txBody>
          <a:bodyPr>
            <a:normAutofit/>
          </a:bodyPr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Prezidentství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806609" y="5731536"/>
            <a:ext cx="2188334" cy="947560"/>
          </a:xfrm>
        </p:spPr>
        <p:txBody>
          <a:bodyPr/>
          <a:lstStyle/>
          <a:p>
            <a:pPr algn="r"/>
            <a:r>
              <a:rPr lang="cs-CZ" dirty="0"/>
              <a:t>Marie Doubková</a:t>
            </a:r>
            <a:br>
              <a:rPr lang="cs-CZ" dirty="0"/>
            </a:br>
            <a:r>
              <a:rPr lang="cs-CZ" dirty="0"/>
              <a:t>Tomáš Holý</a:t>
            </a:r>
            <a:br>
              <a:rPr lang="cs-CZ" dirty="0"/>
            </a:br>
            <a:r>
              <a:rPr lang="cs-CZ" dirty="0"/>
              <a:t>Martin Hrbáček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593456" y="225272"/>
            <a:ext cx="1401487" cy="8746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25.10. 2016</a:t>
            </a:r>
          </a:p>
          <a:p>
            <a:pPr algn="r"/>
            <a:r>
              <a:rPr lang="cs-CZ" dirty="0"/>
              <a:t>POL347</a:t>
            </a:r>
          </a:p>
        </p:txBody>
      </p:sp>
      <p:pic>
        <p:nvPicPr>
          <p:cNvPr id="1026" name="Picture 2" descr="Výsledek obrázku pro václav havel podp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870" y="1946599"/>
            <a:ext cx="4960150" cy="27859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4686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497" y="4242361"/>
            <a:ext cx="3599503" cy="261563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6858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4400" b="1" u="sng" dirty="0" smtClean="0"/>
              <a:t>Shrnutí</a:t>
            </a:r>
            <a:endParaRPr lang="cs-CZ" sz="4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6858" y="936043"/>
            <a:ext cx="8915400" cy="377762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VH </a:t>
            </a:r>
            <a:r>
              <a:rPr lang="cs-CZ" dirty="0" smtClean="0">
                <a:solidFill>
                  <a:schemeClr val="tx1"/>
                </a:solidFill>
              </a:rPr>
              <a:t>svým působením ve funkci prezidenta bezpochyby přispěl k dnešnímu obrazu české společnosti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/>
              <a:t>Jako státník dodržoval ústavní zákony, ale nebál se využít </a:t>
            </a:r>
            <a:r>
              <a:rPr lang="cs-CZ" dirty="0" smtClean="0"/>
              <a:t>její </a:t>
            </a:r>
            <a:r>
              <a:rPr lang="cs-CZ" dirty="0" smtClean="0"/>
              <a:t>flexibility</a:t>
            </a:r>
          </a:p>
          <a:p>
            <a:endParaRPr lang="cs-CZ" dirty="0" smtClean="0"/>
          </a:p>
          <a:p>
            <a:r>
              <a:rPr lang="cs-CZ" dirty="0" smtClean="0"/>
              <a:t>Některá jeho rozhodnutí byla vnímána jako velmi kontroverzní, i když je, jak sám říkal, činil s dobrým úmyslem</a:t>
            </a:r>
          </a:p>
          <a:p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ýborný státník a </a:t>
            </a:r>
            <a:r>
              <a:rPr lang="cs-CZ" dirty="0" smtClean="0"/>
              <a:t>diplomat, o čemž svědčí i utužení vztahů s USA a obecně orientace ČR na západ (Clinton v </a:t>
            </a:r>
            <a:r>
              <a:rPr lang="cs-CZ" dirty="0" smtClean="0"/>
              <a:t>Redutě)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26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1158927">
            <a:off x="2518785" y="2764709"/>
            <a:ext cx="9630850" cy="1280890"/>
          </a:xfrm>
        </p:spPr>
        <p:txBody>
          <a:bodyPr>
            <a:noAutofit/>
          </a:bodyPr>
          <a:lstStyle/>
          <a:p>
            <a:r>
              <a:rPr lang="cs-CZ" sz="4400" b="1" u="sng" dirty="0"/>
              <a:t>Děkujeme Vám za Vaši pozornost!</a:t>
            </a:r>
          </a:p>
        </p:txBody>
      </p:sp>
    </p:spTree>
    <p:extLst>
      <p:ext uri="{BB962C8B-B14F-4D97-AF65-F5344CB8AC3E}">
        <p14:creationId xmlns:p14="http://schemas.microsoft.com/office/powerpoint/2010/main" val="23869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25500" y="8427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Seznam použité literatury a zdrojů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3453" y="991674"/>
            <a:ext cx="9130563" cy="54477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CHRASTILOVÁ, Brigita a Petr MIKEŠ. Prezident republiky Václav Havel a jeho vliv na československý a český právní řád. Vyd. 1. Praha: ASPI, 2003. ISBN 80-86395-63-4. Dostupné také z: http://</a:t>
            </a:r>
            <a:r>
              <a:rPr lang="cs-CZ" dirty="0" smtClean="0"/>
              <a:t>kramerius.mzk.cz/search/handle/uuid:a6e76eb0-85b4-11e4-a0ea-005056827e52</a:t>
            </a:r>
          </a:p>
          <a:p>
            <a:r>
              <a:rPr lang="cs-CZ" dirty="0"/>
              <a:t>KLÍMA, K. Prezident České republiky v komparativním pohledu (několik vybraných pohledů). In ŠIMÍČEK, Vojtěch. Postavení prezidenta v ústavním systému České republiky. 1. vyd. Brno: Masarykova univerzita, Mezinárodní politologický ústav, 2008. ISBN 978-80-210-4520-0</a:t>
            </a:r>
            <a:r>
              <a:rPr lang="cs-CZ" dirty="0" smtClean="0"/>
              <a:t>.</a:t>
            </a:r>
          </a:p>
          <a:p>
            <a:r>
              <a:rPr lang="cs-CZ" dirty="0"/>
              <a:t>KYSELA, J. Prezident republiky v ústavním systému ČR – perspektiva ústavněprávní. In NOVÁK, Miroslav a BRUNCLÍK, Miloš. Postavení hlavy státu v parlamentních a </a:t>
            </a:r>
            <a:r>
              <a:rPr lang="cs-CZ" dirty="0" err="1"/>
              <a:t>poloprezidentských</a:t>
            </a:r>
            <a:r>
              <a:rPr lang="cs-CZ" dirty="0"/>
              <a:t> režimech - Česká republika v komparativní perspektivě. 1. vyd. Praha: Dokořán, 2008. ISBN 978-80-7363-179-6</a:t>
            </a:r>
            <a:r>
              <a:rPr lang="cs-CZ" dirty="0" smtClean="0"/>
              <a:t>.</a:t>
            </a:r>
          </a:p>
          <a:p>
            <a:r>
              <a:rPr lang="cs-CZ" dirty="0" smtClean="0"/>
              <a:t>LAUDER, </a:t>
            </a:r>
            <a:r>
              <a:rPr lang="cs-CZ" dirty="0"/>
              <a:t>Silvie. 2016. „Každý máme svého Havla.“ Respekt, </a:t>
            </a:r>
            <a:r>
              <a:rPr lang="cs-CZ" dirty="0" smtClean="0"/>
              <a:t>26.9. 2016</a:t>
            </a:r>
            <a:r>
              <a:rPr lang="cs-CZ" dirty="0"/>
              <a:t>, 40-44.</a:t>
            </a:r>
          </a:p>
          <a:p>
            <a:r>
              <a:rPr lang="cs-CZ" dirty="0"/>
              <a:t>LÁNÍČEK, Jiří. Amnestie a milost z pohledu ústavního práva [online]. Brno, 2014 [cit. 2016-10-24]. Diplomová práce. Masarykova univerzita, Právnická fakulta. Vedoucí práce Jan Filip Dostupné z: &lt;http://is.muni.cz/</a:t>
            </a:r>
            <a:r>
              <a:rPr lang="cs-CZ" dirty="0" err="1"/>
              <a:t>th</a:t>
            </a:r>
            <a:r>
              <a:rPr lang="cs-CZ" dirty="0"/>
              <a:t>/348189/</a:t>
            </a:r>
            <a:r>
              <a:rPr lang="cs-CZ" dirty="0" err="1"/>
              <a:t>pravf_m</a:t>
            </a:r>
            <a:r>
              <a:rPr lang="cs-CZ" dirty="0"/>
              <a:t>/&gt;.</a:t>
            </a:r>
          </a:p>
          <a:p>
            <a:r>
              <a:rPr lang="cs-CZ" dirty="0"/>
              <a:t>MACHÁČEK, Jan. Václav Havel a jeho výklad prezidentských pravomocí v České republice: pokus o založení tradice [online]. [cit. 2016-10-24]. Dostupné z: https://www.ceeol.com/search/article-detail?id=159079#</a:t>
            </a:r>
          </a:p>
          <a:p>
            <a:r>
              <a:rPr lang="cs-CZ" dirty="0" smtClean="0"/>
              <a:t>VÁCLAV </a:t>
            </a:r>
            <a:r>
              <a:rPr lang="cs-CZ" dirty="0"/>
              <a:t>HAVEL PRO PRÁVO O SVÝCH KONTROVERZNÍCH KROCÍCH [online]. 2001 [cit. 2016-10-24]. Dostupné z: http://www.comrad.cz/item305.htm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0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4029754" cy="2385391"/>
          </a:xfrm>
        </p:spPr>
        <p:txBody>
          <a:bodyPr>
            <a:noAutofit/>
          </a:bodyPr>
          <a:lstStyle/>
          <a:p>
            <a:r>
              <a:rPr lang="cs-CZ" sz="2400" dirty="0"/>
              <a:t>Poslední prezident ČSR</a:t>
            </a:r>
            <a:br>
              <a:rPr lang="cs-CZ" sz="2400" dirty="0"/>
            </a:br>
            <a:r>
              <a:rPr lang="cs-CZ" sz="2400" b="1" dirty="0"/>
              <a:t>1989 – 1992</a:t>
            </a:r>
          </a:p>
          <a:p>
            <a:endParaRPr lang="cs-CZ" sz="2400" dirty="0"/>
          </a:p>
          <a:p>
            <a:r>
              <a:rPr lang="cs-CZ" sz="2400" dirty="0"/>
              <a:t>První prezident ČR</a:t>
            </a:r>
            <a:br>
              <a:rPr lang="cs-CZ" sz="2400" dirty="0"/>
            </a:br>
            <a:r>
              <a:rPr lang="cs-CZ" sz="2400" b="1" dirty="0"/>
              <a:t>1993 - 2003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991" y="1191765"/>
            <a:ext cx="5080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1035938">
            <a:off x="2155044" y="260745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5400" b="1" u="sng" dirty="0"/>
              <a:t>VH </a:t>
            </a:r>
            <a:r>
              <a:rPr lang="cs-CZ" sz="5400" b="1" u="sng" dirty="0" smtClean="0"/>
              <a:t>v úřadu</a:t>
            </a:r>
            <a:endParaRPr lang="cs-CZ" sz="5400" b="1" u="sng" dirty="0"/>
          </a:p>
        </p:txBody>
      </p:sp>
    </p:spTree>
    <p:extLst>
      <p:ext uri="{BB962C8B-B14F-4D97-AF65-F5344CB8AC3E}">
        <p14:creationId xmlns:p14="http://schemas.microsoft.com/office/powerpoint/2010/main" val="34098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2546" y="1365160"/>
            <a:ext cx="8915400" cy="4816698"/>
          </a:xfrm>
        </p:spPr>
        <p:txBody>
          <a:bodyPr>
            <a:normAutofit/>
          </a:bodyPr>
          <a:lstStyle/>
          <a:p>
            <a:r>
              <a:rPr lang="cs-CZ" sz="2400" b="1" u="sng" dirty="0" smtClean="0"/>
              <a:t>Střídmé a rozvážné užívání pravomocí</a:t>
            </a:r>
          </a:p>
          <a:p>
            <a:r>
              <a:rPr lang="cs-CZ" sz="2400" dirty="0" smtClean="0"/>
              <a:t>Začal nastavovat ústní zvyklosti</a:t>
            </a:r>
          </a:p>
          <a:p>
            <a:r>
              <a:rPr lang="cs-CZ" sz="2400" dirty="0" smtClean="0"/>
              <a:t>Morální autorita </a:t>
            </a:r>
            <a:r>
              <a:rPr lang="cs-CZ" sz="2400" dirty="0" smtClean="0"/>
              <a:t>v názorech</a:t>
            </a:r>
          </a:p>
          <a:p>
            <a:r>
              <a:rPr lang="cs-CZ" sz="2400" dirty="0" smtClean="0"/>
              <a:t>Strážce dobrých mravů a ochránce Ústavy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„Ústava je pouze právní rámec a záleží na tom, jaký </a:t>
            </a:r>
            <a:r>
              <a:rPr lang="cs-CZ" sz="2400" b="1" dirty="0" smtClean="0"/>
              <a:t>ji</a:t>
            </a:r>
            <a:r>
              <a:rPr lang="cs-CZ" sz="2400" b="1" dirty="0" smtClean="0"/>
              <a:t> </a:t>
            </a:r>
            <a:r>
              <a:rPr lang="cs-CZ" sz="2400" b="1" dirty="0" smtClean="0"/>
              <a:t>člověk vtiskne smysl“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184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Aktivistický prezident?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0879" y="2365420"/>
            <a:ext cx="8915400" cy="377762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Zdroj: Zejména </a:t>
            </a:r>
            <a:r>
              <a:rPr lang="cs-CZ" sz="2000" b="1" dirty="0" smtClean="0"/>
              <a:t>názory ODS – Václav Klaus</a:t>
            </a:r>
          </a:p>
          <a:p>
            <a:endParaRPr lang="cs-CZ" sz="2000" b="1" dirty="0" smtClean="0"/>
          </a:p>
          <a:p>
            <a:r>
              <a:rPr lang="cs-CZ" sz="2000" dirty="0" smtClean="0"/>
              <a:t>1. Období Tošovského úřednické vlády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2. Období Opoziční smlouvy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3. Pokusy o omezení pravomocí prezidenta</a:t>
            </a:r>
          </a:p>
        </p:txBody>
      </p:sp>
    </p:spTree>
    <p:extLst>
      <p:ext uri="{BB962C8B-B14F-4D97-AF65-F5344CB8AC3E}">
        <p14:creationId xmlns:p14="http://schemas.microsoft.com/office/powerpoint/2010/main" val="28139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1075033">
            <a:off x="2451257" y="25301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cs-CZ" sz="5400" b="1" u="sng" dirty="0" smtClean="0"/>
              <a:t>Kontroverzní rozhodnutí?</a:t>
            </a:r>
            <a:endParaRPr lang="cs-CZ" sz="5400" b="1" u="sng" dirty="0"/>
          </a:p>
        </p:txBody>
      </p:sp>
    </p:spTree>
    <p:extLst>
      <p:ext uri="{BB962C8B-B14F-4D97-AF65-F5344CB8AC3E}">
        <p14:creationId xmlns:p14="http://schemas.microsoft.com/office/powerpoint/2010/main" val="16769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Amnestie</a:t>
            </a:r>
            <a:br>
              <a:rPr lang="cs-CZ" b="1" u="sng" dirty="0" smtClean="0"/>
            </a:br>
            <a:r>
              <a:rPr lang="cs-CZ" sz="1800" b="1" dirty="0" smtClean="0"/>
              <a:t>1990,1993,1998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</a:t>
            </a:r>
            <a:r>
              <a:rPr lang="cs-CZ" sz="2400" dirty="0" smtClean="0"/>
              <a:t>rvní </a:t>
            </a:r>
            <a:r>
              <a:rPr lang="cs-CZ" sz="2400" dirty="0" smtClean="0"/>
              <a:t>krok v úřadu  - 1990, 23 000 </a:t>
            </a:r>
            <a:r>
              <a:rPr lang="cs-CZ" sz="2400" dirty="0" smtClean="0"/>
              <a:t>vězňů (ze 31 000)!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S</a:t>
            </a:r>
            <a:r>
              <a:rPr lang="cs-CZ" sz="2400" dirty="0" smtClean="0"/>
              <a:t>naha </a:t>
            </a:r>
            <a:r>
              <a:rPr lang="cs-CZ" sz="2400" dirty="0" smtClean="0"/>
              <a:t>o kompenzaci za předlistopadový </a:t>
            </a:r>
            <a:r>
              <a:rPr lang="cs-CZ" sz="2400" dirty="0" smtClean="0"/>
              <a:t>režim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Z</a:t>
            </a:r>
            <a:r>
              <a:rPr lang="cs-CZ" sz="2400" dirty="0" smtClean="0"/>
              <a:t>astavena </a:t>
            </a:r>
            <a:r>
              <a:rPr lang="cs-CZ" sz="2400" dirty="0" smtClean="0"/>
              <a:t>i trestní stíhání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K</a:t>
            </a:r>
            <a:r>
              <a:rPr lang="cs-CZ" sz="2400" dirty="0" smtClean="0"/>
              <a:t>ritizováno </a:t>
            </a:r>
            <a:r>
              <a:rPr lang="cs-CZ" sz="2400" dirty="0" smtClean="0"/>
              <a:t>společností, dopad do dalších sfér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916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Udělování milostí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/>
              <a:t>S</a:t>
            </a:r>
            <a:r>
              <a:rPr lang="cs-CZ" sz="2400" b="1" dirty="0" smtClean="0"/>
              <a:t>porné </a:t>
            </a:r>
            <a:r>
              <a:rPr lang="cs-CZ" sz="2400" b="1" dirty="0" smtClean="0"/>
              <a:t>případy</a:t>
            </a:r>
          </a:p>
          <a:p>
            <a:endParaRPr lang="cs-CZ" sz="2400" dirty="0"/>
          </a:p>
          <a:p>
            <a:r>
              <a:rPr lang="cs-CZ" sz="2400" dirty="0" smtClean="0"/>
              <a:t>M. Odložil</a:t>
            </a:r>
          </a:p>
          <a:p>
            <a:r>
              <a:rPr lang="cs-CZ" sz="2400" dirty="0" smtClean="0"/>
              <a:t>Teclová</a:t>
            </a:r>
          </a:p>
          <a:p>
            <a:r>
              <a:rPr lang="cs-CZ" sz="2400" dirty="0" smtClean="0"/>
              <a:t>Zdeněk Růžička</a:t>
            </a:r>
          </a:p>
          <a:p>
            <a:r>
              <a:rPr lang="cs-CZ" sz="2400" dirty="0" smtClean="0"/>
              <a:t>Radomír </a:t>
            </a:r>
            <a:r>
              <a:rPr lang="cs-CZ" sz="2400" dirty="0" smtClean="0"/>
              <a:t>Šimůnek</a:t>
            </a:r>
          </a:p>
          <a:p>
            <a:endParaRPr lang="cs-CZ" sz="2400" dirty="0"/>
          </a:p>
          <a:p>
            <a:r>
              <a:rPr lang="cs-CZ" sz="2400" u="sng" dirty="0" smtClean="0"/>
              <a:t>Kolik individuálních milostí udělil celkem?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66684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/>
              <a:t>Proces Jmenování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O</a:t>
            </a:r>
            <a:r>
              <a:rPr lang="cs-CZ" sz="2400" dirty="0" smtClean="0"/>
              <a:t>dmítnutí </a:t>
            </a:r>
            <a:r>
              <a:rPr lang="cs-CZ" sz="2400" dirty="0" smtClean="0"/>
              <a:t>jmenování Petera </a:t>
            </a:r>
            <a:r>
              <a:rPr lang="cs-CZ" sz="2400" dirty="0" smtClean="0"/>
              <a:t>Mikuleckého</a:t>
            </a:r>
            <a:endParaRPr lang="cs-CZ" sz="2400" dirty="0"/>
          </a:p>
          <a:p>
            <a:r>
              <a:rPr lang="cs-CZ" sz="2400" dirty="0" smtClean="0"/>
              <a:t>Proces</a:t>
            </a:r>
            <a:r>
              <a:rPr lang="cs-CZ" sz="2400" dirty="0" smtClean="0"/>
              <a:t> </a:t>
            </a:r>
            <a:r>
              <a:rPr lang="cs-CZ" sz="2400" dirty="0" smtClean="0"/>
              <a:t>jmenování náčelníka </a:t>
            </a:r>
            <a:r>
              <a:rPr lang="cs-CZ" sz="2400" dirty="0"/>
              <a:t>G</a:t>
            </a:r>
            <a:r>
              <a:rPr lang="cs-CZ" sz="2400" dirty="0" smtClean="0"/>
              <a:t>enerálního štábu </a:t>
            </a:r>
            <a:r>
              <a:rPr lang="cs-CZ" sz="2400" dirty="0" smtClean="0"/>
              <a:t>AČR</a:t>
            </a:r>
            <a:endParaRPr lang="cs-CZ" sz="2400" dirty="0"/>
          </a:p>
          <a:p>
            <a:r>
              <a:rPr lang="cs-CZ" sz="2400" dirty="0" smtClean="0"/>
              <a:t>Jmenování velvyslanců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/>
              <a:t>V</a:t>
            </a:r>
            <a:r>
              <a:rPr lang="cs-CZ" sz="2400" b="1" dirty="0" smtClean="0"/>
              <a:t>yčkávací </a:t>
            </a:r>
            <a:r>
              <a:rPr lang="cs-CZ" sz="2400" b="1" dirty="0" smtClean="0"/>
              <a:t>strategie při jmenování </a:t>
            </a: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pl-PL" sz="2400" b="1" dirty="0" smtClean="0"/>
              <a:t>„Až </a:t>
            </a:r>
            <a:r>
              <a:rPr lang="pl-PL" sz="2400" b="1" dirty="0"/>
              <a:t>bude </a:t>
            </a:r>
            <a:r>
              <a:rPr lang="pl-PL" sz="2400" b="1" dirty="0" smtClean="0"/>
              <a:t>Zeman jednou </a:t>
            </a:r>
            <a:r>
              <a:rPr lang="pl-PL" sz="2400" b="1" dirty="0"/>
              <a:t>prezidentem, ocení, že nejsem robot na </a:t>
            </a:r>
            <a:r>
              <a:rPr lang="pl-PL" sz="2400" b="1" dirty="0" smtClean="0"/>
              <a:t>podpisy” (VH, 2001)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724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302</TotalTime>
  <Words>510</Words>
  <Application>Microsoft Office PowerPoint</Application>
  <PresentationFormat>Širokoúhlá obrazovka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Prezidentství </vt:lpstr>
      <vt:lpstr>Prezentace aplikace PowerPoint</vt:lpstr>
      <vt:lpstr>VH v úřadu</vt:lpstr>
      <vt:lpstr>Prezentace aplikace PowerPoint</vt:lpstr>
      <vt:lpstr>Aktivistický prezident?</vt:lpstr>
      <vt:lpstr>Kontroverzní rozhodnutí?</vt:lpstr>
      <vt:lpstr>Amnestie 1990,1993,1998</vt:lpstr>
      <vt:lpstr>Udělování milostí</vt:lpstr>
      <vt:lpstr>Proces Jmenování</vt:lpstr>
      <vt:lpstr>Shrnutí</vt:lpstr>
      <vt:lpstr>Děkujeme Vám za Vaši pozornost!</vt:lpstr>
      <vt:lpstr>Seznam použité literatury a zdrojů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</dc:creator>
  <cp:lastModifiedBy>Tomáš Holý</cp:lastModifiedBy>
  <cp:revision>39</cp:revision>
  <dcterms:created xsi:type="dcterms:W3CDTF">2016-10-22T13:31:42Z</dcterms:created>
  <dcterms:modified xsi:type="dcterms:W3CDTF">2016-10-25T09:29:36Z</dcterms:modified>
</cp:coreProperties>
</file>