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>
      <p:cViewPr varScale="1">
        <p:scale>
          <a:sx n="106" d="100"/>
          <a:sy n="10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&#225;ce\Prezidenti\V&#253;po&#269;ty%20&#250;&#269;ast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Vývoj odchylky volební účasti v prezidentských volbách</a:t>
            </a:r>
          </a:p>
        </c:rich>
      </c:tx>
      <c:layout>
        <c:manualLayout>
          <c:xMode val="edge"/>
          <c:yMode val="edge"/>
          <c:x val="0.18359375"/>
          <c:y val="3.2727272727272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00000000001"/>
          <c:y val="0.18909116089909606"/>
          <c:w val="0.65625000000000011"/>
          <c:h val="0.62181900987971805"/>
        </c:manualLayout>
      </c:layout>
      <c:scatterChart>
        <c:scatterStyle val="smoothMarker"/>
        <c:varyColors val="0"/>
        <c:ser>
          <c:idx val="0"/>
          <c:order val="0"/>
          <c:tx>
            <c:v>Francie</c:v>
          </c:tx>
          <c:spPr>
            <a:ln w="12700">
              <a:solidFill>
                <a:srgbClr val="00009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xVal>
            <c:numRef>
              <c:f>List3!$D$2:$D$28</c:f>
              <c:numCache>
                <c:formatCode>General</c:formatCode>
                <c:ptCount val="27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2011</c:v>
                </c:pt>
              </c:numCache>
            </c:numRef>
          </c:xVal>
          <c:yVal>
            <c:numRef>
              <c:f>List3!$E$2:$E$28</c:f>
              <c:numCache>
                <c:formatCode>General</c:formatCode>
                <c:ptCount val="27"/>
                <c:pt idx="3">
                  <c:v>1.1399999999999999</c:v>
                </c:pt>
                <c:pt idx="6">
                  <c:v>0.97</c:v>
                </c:pt>
                <c:pt idx="8">
                  <c:v>1.06</c:v>
                </c:pt>
                <c:pt idx="11">
                  <c:v>1.1399999999999999</c:v>
                </c:pt>
                <c:pt idx="12">
                  <c:v>1.21</c:v>
                </c:pt>
                <c:pt idx="17">
                  <c:v>1.1399999999999999</c:v>
                </c:pt>
                <c:pt idx="22">
                  <c:v>1.1100000000000001</c:v>
                </c:pt>
                <c:pt idx="25">
                  <c:v>1.38</c:v>
                </c:pt>
              </c:numCache>
            </c:numRef>
          </c:yVal>
          <c:smooth val="1"/>
        </c:ser>
        <c:ser>
          <c:idx val="1"/>
          <c:order val="1"/>
          <c:tx>
            <c:v>Irsko</c:v>
          </c:tx>
          <c:spPr>
            <a:ln w="12700">
              <a:solidFill>
                <a:srgbClr val="F20884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xVal>
            <c:numRef>
              <c:f>List3!$D$2:$D$28</c:f>
              <c:numCache>
                <c:formatCode>General</c:formatCode>
                <c:ptCount val="27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2011</c:v>
                </c:pt>
              </c:numCache>
            </c:numRef>
          </c:xVal>
          <c:yVal>
            <c:numRef>
              <c:f>List3!$F$2:$F$28</c:f>
              <c:numCache>
                <c:formatCode>General</c:formatCode>
                <c:ptCount val="27"/>
                <c:pt idx="0">
                  <c:v>0.92</c:v>
                </c:pt>
                <c:pt idx="2">
                  <c:v>0.82</c:v>
                </c:pt>
                <c:pt idx="4">
                  <c:v>0.86</c:v>
                </c:pt>
                <c:pt idx="7">
                  <c:v>0.81</c:v>
                </c:pt>
                <c:pt idx="14">
                  <c:v>0.94</c:v>
                </c:pt>
                <c:pt idx="19">
                  <c:v>0.72</c:v>
                </c:pt>
              </c:numCache>
            </c:numRef>
          </c:yVal>
          <c:smooth val="1"/>
        </c:ser>
        <c:ser>
          <c:idx val="2"/>
          <c:order val="2"/>
          <c:tx>
            <c:v>Island</c:v>
          </c:tx>
          <c:spPr>
            <a:ln w="12700">
              <a:solidFill>
                <a:srgbClr val="FCF305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xVal>
            <c:numRef>
              <c:f>List3!$D$2:$D$28</c:f>
              <c:numCache>
                <c:formatCode>General</c:formatCode>
                <c:ptCount val="27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2011</c:v>
                </c:pt>
              </c:numCache>
            </c:numRef>
          </c:xVal>
          <c:yVal>
            <c:numRef>
              <c:f>List3!$G$2:$G$28</c:f>
              <c:numCache>
                <c:formatCode>General</c:formatCode>
                <c:ptCount val="27"/>
                <c:pt idx="1">
                  <c:v>0.91</c:v>
                </c:pt>
                <c:pt idx="5">
                  <c:v>1.01</c:v>
                </c:pt>
                <c:pt idx="10">
                  <c:v>1.01</c:v>
                </c:pt>
                <c:pt idx="13">
                  <c:v>0.81</c:v>
                </c:pt>
                <c:pt idx="18">
                  <c:v>0.99</c:v>
                </c:pt>
                <c:pt idx="23">
                  <c:v>0.73</c:v>
                </c:pt>
              </c:numCache>
            </c:numRef>
          </c:yVal>
          <c:smooth val="1"/>
        </c:ser>
        <c:ser>
          <c:idx val="3"/>
          <c:order val="3"/>
          <c:tx>
            <c:v>Portugalsko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6411"/>
                </a:solidFill>
                <a:prstDash val="solid"/>
              </a:ln>
            </c:spPr>
          </c:marker>
          <c:xVal>
            <c:numRef>
              <c:f>List3!$D$2:$D$28</c:f>
              <c:numCache>
                <c:formatCode>General</c:formatCode>
                <c:ptCount val="27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2011</c:v>
                </c:pt>
              </c:numCache>
            </c:numRef>
          </c:xVal>
          <c:yVal>
            <c:numRef>
              <c:f>List3!$H$2:$H$28</c:f>
              <c:numCache>
                <c:formatCode>General</c:formatCode>
                <c:ptCount val="27"/>
                <c:pt idx="9">
                  <c:v>0.9</c:v>
                </c:pt>
                <c:pt idx="10">
                  <c:v>1.01</c:v>
                </c:pt>
                <c:pt idx="12">
                  <c:v>1.02</c:v>
                </c:pt>
                <c:pt idx="15">
                  <c:v>0.91</c:v>
                </c:pt>
                <c:pt idx="18">
                  <c:v>0.98</c:v>
                </c:pt>
                <c:pt idx="21">
                  <c:v>0.81</c:v>
                </c:pt>
                <c:pt idx="24">
                  <c:v>0.97</c:v>
                </c:pt>
                <c:pt idx="26">
                  <c:v>0.8</c:v>
                </c:pt>
              </c:numCache>
            </c:numRef>
          </c:yVal>
          <c:smooth val="1"/>
        </c:ser>
        <c:ser>
          <c:idx val="4"/>
          <c:order val="4"/>
          <c:tx>
            <c:v>Rakousko</c:v>
          </c:tx>
          <c:spPr>
            <a:ln w="12700">
              <a:solidFill>
                <a:srgbClr val="993366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List3!$D$2:$D$28</c:f>
              <c:numCache>
                <c:formatCode>General</c:formatCode>
                <c:ptCount val="27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2011</c:v>
                </c:pt>
              </c:numCache>
            </c:numRef>
          </c:xVal>
          <c:yVal>
            <c:numRef>
              <c:f>List3!$I$2:$I$28</c:f>
              <c:numCache>
                <c:formatCode>General</c:formatCode>
                <c:ptCount val="27"/>
                <c:pt idx="12">
                  <c:v>0.99</c:v>
                </c:pt>
                <c:pt idx="16">
                  <c:v>1</c:v>
                </c:pt>
                <c:pt idx="20">
                  <c:v>0.91</c:v>
                </c:pt>
                <c:pt idx="23">
                  <c:v>0.87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862384"/>
        <c:axId val="161837888"/>
      </c:scatterChart>
      <c:valAx>
        <c:axId val="161862384"/>
        <c:scaling>
          <c:orientation val="minMax"/>
          <c:max val="2012"/>
          <c:min val="1940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Rok</a:t>
                </a:r>
              </a:p>
            </c:rich>
          </c:tx>
          <c:layout>
            <c:manualLayout>
              <c:xMode val="edge"/>
              <c:yMode val="edge"/>
              <c:x val="0.4140625"/>
              <c:y val="0.894546599856836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61837888"/>
        <c:crosses val="autoZero"/>
        <c:crossBetween val="midCat"/>
      </c:valAx>
      <c:valAx>
        <c:axId val="1618378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Odchylka</a:t>
                </a:r>
              </a:p>
            </c:rich>
          </c:tx>
          <c:layout>
            <c:manualLayout>
              <c:xMode val="edge"/>
              <c:yMode val="edge"/>
              <c:x val="2.5390625E-2"/>
              <c:y val="0.4000005726556907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6186238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131886477462432"/>
          <c:y val="0.4230779824669032"/>
          <c:w val="0.2020033388981636"/>
          <c:h val="0.2410262445569024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1AD0F-FD28-43DD-B57B-1B09A5ABD489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D33BB-B8C8-4C2C-87FF-6D93C6AAD11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Specifická role prezidentských voleb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Jejich význam k pochopení významu funkce prezidenta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Voliči jsou více ochotni hlasovat pro menší strany, jsou-li volby méně důležité</a:t>
            </a:r>
          </a:p>
          <a:p>
            <a:r>
              <a:rPr lang="cs-CZ" dirty="0" smtClean="0"/>
              <a:t>Jak měřit váhu malých stran?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0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strany dle efektivního 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Jasně koncentrovanější soutěž v prezidentských volbách</a:t>
            </a:r>
          </a:p>
          <a:p>
            <a:r>
              <a:rPr lang="cs-CZ" dirty="0" smtClean="0"/>
              <a:t>Ale – jsou důležitější, nebo jen stranám „nestojí za to“?</a:t>
            </a:r>
          </a:p>
          <a:p>
            <a:r>
              <a:rPr lang="cs-CZ" dirty="0" smtClean="0"/>
              <a:t>Nejvyšší efektivní počty Francie a Finsko, pak středovýchodní Evropa, pak zbytek západní Evropy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5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strany dle podílu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Nejednoznačné (v jedné skupině se „sejdou“ Rakousko, Rumunsko či Francie, ve druhé např. Kypr, Portugalsko či Slovinsko)</a:t>
            </a:r>
          </a:p>
          <a:p>
            <a:r>
              <a:rPr lang="cs-CZ" dirty="0" smtClean="0"/>
              <a:t>Velký problém s nezávislými kandidáty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382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„Trestání“ </a:t>
            </a:r>
            <a:r>
              <a:rPr lang="cs-CZ" smtClean="0"/>
              <a:t>vládních stran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Mělo by záležet na poloze v cyklu</a:t>
            </a:r>
          </a:p>
          <a:p>
            <a:r>
              <a:rPr lang="cs-CZ" dirty="0" smtClean="0"/>
              <a:t>Zkušenost např. ze střední Evropy v tomto směru sporná:</a:t>
            </a:r>
          </a:p>
          <a:p>
            <a:pPr lvl="1"/>
            <a:r>
              <a:rPr lang="cs-CZ" dirty="0" smtClean="0"/>
              <a:t>dochází k němu, ale trochu jinak, než předpokládá teorie</a:t>
            </a:r>
          </a:p>
          <a:p>
            <a:pPr lvl="1"/>
            <a:r>
              <a:rPr lang="cs-CZ" dirty="0" smtClean="0"/>
              <a:t>velký vliv toho, zda obhajuje stávající prezident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Volební účast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Voliči spíše volí v „důležitějších“ volbách</a:t>
            </a:r>
          </a:p>
          <a:p>
            <a:r>
              <a:rPr lang="cs-CZ" dirty="0" smtClean="0"/>
              <a:t>Asi jediný spolehlivý indikátor</a:t>
            </a:r>
          </a:p>
          <a:p>
            <a:r>
              <a:rPr lang="cs-CZ" dirty="0" smtClean="0"/>
              <a:t>U pěti zemí západní Evropy velmi pěkně ukázal rozdíl mezi Francií a ostatními státy</a:t>
            </a:r>
          </a:p>
          <a:p>
            <a:r>
              <a:rPr lang="cs-CZ" dirty="0" smtClean="0"/>
              <a:t>Ve středovýchodní Evropě nejasné výsledky, ale:</a:t>
            </a:r>
          </a:p>
          <a:p>
            <a:pPr lvl="1"/>
            <a:r>
              <a:rPr lang="cs-CZ" dirty="0" smtClean="0"/>
              <a:t>v Rumunsku po oddělení termínů parlamentních a prezidentských voleb vyšší účast v prezidentských</a:t>
            </a:r>
          </a:p>
          <a:p>
            <a:pPr lvl="1"/>
            <a:r>
              <a:rPr lang="cs-CZ" dirty="0" smtClean="0"/>
              <a:t>v Bulharsku a na Slovensku „méně táhnou“ prezidentské volby než parlamentní</a:t>
            </a:r>
          </a:p>
          <a:p>
            <a:pPr lvl="1"/>
            <a:r>
              <a:rPr lang="cs-CZ" dirty="0" smtClean="0"/>
              <a:t>tam, kde býval původně viditelně vyšší zájem o prezidentské volby (Litva, Polsko) se hodnoty sbližují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683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474275963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465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volí prezidenti v Evropě?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Narůstající popularita přímé volby</a:t>
            </a:r>
          </a:p>
          <a:p>
            <a:r>
              <a:rPr lang="cs-CZ" dirty="0" smtClean="0"/>
              <a:t>V nepřímých volbách:</a:t>
            </a:r>
          </a:p>
          <a:p>
            <a:pPr lvl="1"/>
            <a:r>
              <a:rPr lang="cs-CZ" dirty="0" smtClean="0"/>
              <a:t>volba parlament (Lotyšsko, Maďarsko)</a:t>
            </a:r>
          </a:p>
          <a:p>
            <a:pPr lvl="1"/>
            <a:r>
              <a:rPr lang="cs-CZ" dirty="0" smtClean="0"/>
              <a:t>volba parlamentem doplněným samosprávou s převahou parlamentu (Itálie), resp. vyváženým podílem (Německo)</a:t>
            </a:r>
          </a:p>
          <a:p>
            <a:pPr lvl="1"/>
            <a:r>
              <a:rPr lang="cs-CZ" dirty="0" smtClean="0"/>
              <a:t>kombinace parlamentní volby a volby parlamentem a samosprávou, převaha samosprávy (Estonsko)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přímých volbách:</a:t>
            </a:r>
          </a:p>
          <a:p>
            <a:pPr lvl="1"/>
            <a:r>
              <a:rPr lang="cs-CZ" dirty="0"/>
              <a:t>dominance dvoukolového většinového systému s uzavřeným druhým kolem</a:t>
            </a:r>
          </a:p>
          <a:p>
            <a:pPr lvl="1"/>
            <a:r>
              <a:rPr lang="cs-CZ" dirty="0"/>
              <a:t>výjimky Irsko (AV), Island (FPTP) a Bosna a Hercegovina (FPTP, specifická volba tří hlav státu)</a:t>
            </a:r>
          </a:p>
          <a:p>
            <a:r>
              <a:rPr lang="cs-CZ" dirty="0" smtClean="0"/>
              <a:t>Specifika:</a:t>
            </a:r>
          </a:p>
          <a:p>
            <a:pPr lvl="1"/>
            <a:r>
              <a:rPr lang="cs-CZ" dirty="0" smtClean="0"/>
              <a:t>na Islandu a v Irsku se nekoná prezidentská volba, je-li jen jeden kandidát</a:t>
            </a:r>
          </a:p>
          <a:p>
            <a:pPr lvl="2"/>
            <a:r>
              <a:rPr lang="cs-CZ" dirty="0" smtClean="0"/>
              <a:t>v Irsku se od roku 1945 takto nekonala volba v 5 z 12 případů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a Islandu v 11 z 19 případů, obhajující prezident obvykle drtivě vítězí</a:t>
            </a:r>
          </a:p>
          <a:p>
            <a:pPr lvl="1"/>
            <a:r>
              <a:rPr lang="cs-CZ" dirty="0" smtClean="0"/>
              <a:t>v Rakousku by se u jednoho kandidáta konal plebiscit, strany mohou mezi koly hypoteticky změnit nominaci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nepřímé volby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některých systémech možnost zablokování (ČR 2003 třetí kolo až třetí volby, Slovensko 1998 trvale </a:t>
            </a:r>
            <a:r>
              <a:rPr lang="cs-CZ" smtClean="0"/>
              <a:t>blokováno </a:t>
            </a:r>
            <a:r>
              <a:rPr lang="cs-CZ" smtClean="0"/>
              <a:t>HZDS)</a:t>
            </a:r>
            <a:endParaRPr lang="cs-CZ" dirty="0" smtClean="0"/>
          </a:p>
          <a:p>
            <a:r>
              <a:rPr lang="cs-CZ" dirty="0" smtClean="0"/>
              <a:t>Důvodem kvalifikovaná většina, nebo alespoň možnost, aby se v posledním kole mohl volitel zdržet hlasování</a:t>
            </a:r>
          </a:p>
          <a:p>
            <a:r>
              <a:rPr lang="cs-CZ" dirty="0" smtClean="0"/>
              <a:t>Občas nedůstojný průběh (což ale může mít i kampaň pro přímou volbu)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 nevýhody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Přímá volba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Nepřímá volba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přímých prezidentských voleb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jakou volbu se jedná dle důležitosti?</a:t>
            </a:r>
          </a:p>
          <a:p>
            <a:r>
              <a:rPr lang="cs-CZ" dirty="0" smtClean="0"/>
              <a:t>V prezidentském systému je nejdůležitější</a:t>
            </a:r>
          </a:p>
          <a:p>
            <a:r>
              <a:rPr lang="cs-CZ" dirty="0" smtClean="0"/>
              <a:t>V ostatních je důležitější volba parlamentu, či prezidenta?</a:t>
            </a:r>
          </a:p>
          <a:p>
            <a:r>
              <a:rPr lang="cs-CZ" dirty="0" smtClean="0"/>
              <a:t>Možnost odlišení „skutečného“ </a:t>
            </a:r>
            <a:r>
              <a:rPr lang="cs-CZ" dirty="0" err="1" smtClean="0"/>
              <a:t>semiprezidencialismu</a:t>
            </a:r>
            <a:r>
              <a:rPr lang="cs-CZ" dirty="0" smtClean="0"/>
              <a:t> od „nečistého“ parlamentarismu?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Prvořadá, nebo druhořadá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Prvořadá prezidentská</a:t>
            </a:r>
          </a:p>
          <a:p>
            <a:pPr lvl="1"/>
            <a:r>
              <a:rPr lang="cs-CZ" dirty="0" smtClean="0"/>
              <a:t>„trestání“ prezidentské strany v druhořadých volbách (nebo netrestání vládních stran v prezidentských volbách)</a:t>
            </a:r>
          </a:p>
          <a:p>
            <a:pPr lvl="1"/>
            <a:r>
              <a:rPr lang="cs-CZ" dirty="0" smtClean="0"/>
              <a:t>volba ještě více zaměřená na velké a umírněné strany</a:t>
            </a:r>
          </a:p>
          <a:p>
            <a:pPr lvl="1"/>
            <a:r>
              <a:rPr lang="cs-CZ" dirty="0" smtClean="0"/>
              <a:t>více neplatných hlasů v parlamentních volbách</a:t>
            </a:r>
          </a:p>
          <a:p>
            <a:pPr lvl="1"/>
            <a:r>
              <a:rPr lang="cs-CZ" dirty="0" smtClean="0"/>
              <a:t>vyšší volební účast v prezidentských volbách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Prvořadá parlamentní</a:t>
            </a:r>
          </a:p>
          <a:p>
            <a:pPr lvl="1"/>
            <a:r>
              <a:rPr lang="cs-CZ" dirty="0" smtClean="0"/>
              <a:t>„trestání“ vládních stran v prezidentských volbách</a:t>
            </a:r>
          </a:p>
          <a:p>
            <a:pPr lvl="1"/>
            <a:r>
              <a:rPr lang="cs-CZ" dirty="0" smtClean="0"/>
              <a:t>úspěch malých a radikálních stran v prezidentských volbách</a:t>
            </a:r>
          </a:p>
          <a:p>
            <a:pPr lvl="1"/>
            <a:r>
              <a:rPr lang="cs-CZ" dirty="0" smtClean="0"/>
              <a:t>více neplatných hlasů v prezidentských volbách</a:t>
            </a:r>
          </a:p>
          <a:p>
            <a:pPr lvl="1"/>
            <a:r>
              <a:rPr lang="cs-CZ" dirty="0" smtClean="0"/>
              <a:t>vyšší volební účast v parlamentních volbách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(Ne)jednoznačné indikátory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Neplatné hlasy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Méně důležité volby méně motivují voliče si hlídat hlasování/více je nabádají vyjádřit protest odevzdáním neplatného hlasu</a:t>
            </a:r>
          </a:p>
          <a:p>
            <a:r>
              <a:rPr lang="cs-CZ" dirty="0" smtClean="0"/>
              <a:t>Nejsou příliš praktický indikátor</a:t>
            </a:r>
          </a:p>
          <a:p>
            <a:r>
              <a:rPr lang="cs-CZ" dirty="0" smtClean="0"/>
              <a:t>Intervenuje</a:t>
            </a:r>
          </a:p>
          <a:p>
            <a:pPr lvl="1"/>
            <a:r>
              <a:rPr lang="cs-CZ" dirty="0" smtClean="0"/>
              <a:t>Složitost hlasování – prezidentské volby jsou zpravidla technicky nejjednodušší</a:t>
            </a:r>
          </a:p>
          <a:p>
            <a:pPr lvl="1"/>
            <a:r>
              <a:rPr lang="cs-CZ" dirty="0" smtClean="0"/>
              <a:t>Specifické situace – odstoupení kandidáta „na poslední chvíli“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432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604</Words>
  <Application>Microsoft Office PowerPoint</Application>
  <PresentationFormat>Předvádění na obrazovce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Specifická role prezidentských voleb</vt:lpstr>
      <vt:lpstr>Jak se volí prezidenti v Evropě?</vt:lpstr>
      <vt:lpstr>Pokračování</vt:lpstr>
      <vt:lpstr>Problémy nepřímé volby</vt:lpstr>
      <vt:lpstr>Výhody a nevýhody</vt:lpstr>
      <vt:lpstr>Role přímých prezidentských voleb</vt:lpstr>
      <vt:lpstr>Prvořadá, nebo druhořadá</vt:lpstr>
      <vt:lpstr>(Ne)jednoznačné indikátory</vt:lpstr>
      <vt:lpstr>Neplatné hlasy</vt:lpstr>
      <vt:lpstr>Malé strany</vt:lpstr>
      <vt:lpstr>Malé strany dle efektivního počtu</vt:lpstr>
      <vt:lpstr>Malé strany dle podílu</vt:lpstr>
      <vt:lpstr>„Trestání“ vládních stran</vt:lpstr>
      <vt:lpstr>Volební účast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Specifická role prezidentských voleb</dc:title>
  <dc:creator>Jak.se</dc:creator>
  <cp:lastModifiedBy>Ucitel</cp:lastModifiedBy>
  <cp:revision>12</cp:revision>
  <dcterms:created xsi:type="dcterms:W3CDTF">2016-12-05T22:09:23Z</dcterms:created>
  <dcterms:modified xsi:type="dcterms:W3CDTF">2016-12-06T14:51:26Z</dcterms:modified>
</cp:coreProperties>
</file>