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1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4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9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8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8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2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10D4-3EDD-5E4C-A4DB-01A83B6E42AC}" type="datetimeFigureOut">
              <a:rPr lang="en-US" smtClean="0"/>
              <a:t>16/11/16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Postoje</a:t>
            </a:r>
            <a:r>
              <a:rPr lang="en-US" dirty="0" smtClean="0">
                <a:latin typeface="Arial"/>
                <a:cs typeface="Arial"/>
              </a:rPr>
              <a:t> a </a:t>
            </a:r>
            <a:r>
              <a:rPr lang="en-US" dirty="0" err="1" smtClean="0">
                <a:latin typeface="Arial"/>
                <a:cs typeface="Arial"/>
              </a:rPr>
              <a:t>ideologie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POL363 </a:t>
            </a:r>
            <a:r>
              <a:rPr lang="en-US" dirty="0" smtClean="0">
                <a:latin typeface="Arial"/>
                <a:cs typeface="Arial"/>
              </a:rPr>
              <a:t>16. 11. </a:t>
            </a:r>
            <a:r>
              <a:rPr lang="en-US" dirty="0" smtClean="0">
                <a:latin typeface="Arial"/>
                <a:cs typeface="Arial"/>
              </a:rPr>
              <a:t>2016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76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Jednodimenzionální</a:t>
            </a:r>
            <a:r>
              <a:rPr lang="en-US" dirty="0" smtClean="0">
                <a:latin typeface="Arial"/>
                <a:cs typeface="Arial"/>
              </a:rPr>
              <a:t> model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Pravice – levice</a:t>
            </a:r>
          </a:p>
          <a:p>
            <a:r>
              <a:rPr lang="cs-CZ" dirty="0" smtClean="0">
                <a:latin typeface="Arial"/>
                <a:cs typeface="Arial"/>
              </a:rPr>
              <a:t>Od francouzské revoluce</a:t>
            </a:r>
          </a:p>
          <a:p>
            <a:r>
              <a:rPr lang="cs-CZ" dirty="0" smtClean="0">
                <a:latin typeface="Arial"/>
                <a:cs typeface="Arial"/>
              </a:rPr>
              <a:t>Dominuje politickému diskursu</a:t>
            </a:r>
          </a:p>
          <a:p>
            <a:r>
              <a:rPr lang="cs-CZ" dirty="0" smtClean="0">
                <a:latin typeface="Arial"/>
                <a:cs typeface="Arial"/>
              </a:rPr>
              <a:t>V USA dimenze konzervatismus – liberalismus</a:t>
            </a:r>
          </a:p>
          <a:p>
            <a:r>
              <a:rPr lang="cs-CZ" dirty="0" smtClean="0">
                <a:latin typeface="Arial"/>
                <a:cs typeface="Arial"/>
              </a:rPr>
              <a:t>Konflikt mezi stabilitou a změnou</a:t>
            </a:r>
          </a:p>
          <a:p>
            <a:r>
              <a:rPr lang="cs-CZ" dirty="0" smtClean="0">
                <a:latin typeface="Arial"/>
                <a:cs typeface="Arial"/>
              </a:rPr>
              <a:t>Spory o roli hierarchie v společnosti, roli autority, míru nerovnosti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091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Jednodimenzionální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Pravice: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Konzervativní, udržení systému, řád, individualismus, kapitalismus, nacionalismus, fašismus</a:t>
            </a:r>
          </a:p>
          <a:p>
            <a:r>
              <a:rPr lang="cs-CZ" dirty="0" smtClean="0">
                <a:latin typeface="Arial"/>
                <a:cs typeface="Arial"/>
              </a:rPr>
              <a:t>Levice: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Pokrok, změna systému, rovnost, solidarita, protest, opozice, radikální, socialismus, komunismus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690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Pravice</a:t>
            </a:r>
            <a:r>
              <a:rPr lang="en-US" dirty="0" smtClean="0">
                <a:latin typeface="Arial"/>
                <a:cs typeface="Arial"/>
              </a:rPr>
              <a:t> – </a:t>
            </a:r>
            <a:r>
              <a:rPr lang="en-US" dirty="0" err="1" smtClean="0">
                <a:latin typeface="Arial"/>
                <a:cs typeface="Arial"/>
              </a:rPr>
              <a:t>Levice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Běžně se s nimi operuje</a:t>
            </a:r>
          </a:p>
          <a:p>
            <a:r>
              <a:rPr lang="cs-CZ" dirty="0" smtClean="0">
                <a:latin typeface="Arial"/>
                <a:cs typeface="Arial"/>
              </a:rPr>
              <a:t>Ale organizují lidé své postoje skutečně v rámci </a:t>
            </a:r>
            <a:r>
              <a:rPr lang="cs-CZ" dirty="0" err="1" smtClean="0">
                <a:latin typeface="Arial"/>
                <a:cs typeface="Arial"/>
              </a:rPr>
              <a:t>pravo</a:t>
            </a:r>
            <a:r>
              <a:rPr lang="cs-CZ" dirty="0" smtClean="0">
                <a:latin typeface="Arial"/>
                <a:cs typeface="Arial"/>
              </a:rPr>
              <a:t>-levé škály?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0441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Converse 1964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458"/>
            <a:ext cx="8229600" cy="532943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Klíčový text o postojových systémech</a:t>
            </a:r>
          </a:p>
          <a:p>
            <a:r>
              <a:rPr lang="cs-CZ" dirty="0" smtClean="0">
                <a:latin typeface="Arial"/>
                <a:cs typeface="Arial"/>
              </a:rPr>
              <a:t>Postojový systém je konfigurace názorů, které je dohromady spojena určitou formou omezení nebo funkční interdependencí</a:t>
            </a:r>
          </a:p>
          <a:p>
            <a:r>
              <a:rPr lang="cs-CZ" dirty="0" smtClean="0">
                <a:latin typeface="Arial"/>
                <a:cs typeface="Arial"/>
              </a:rPr>
              <a:t>Omezení = možnost predikce postoje na základě toho, jaké postoje má jedinec k jiným tématům</a:t>
            </a:r>
          </a:p>
          <a:p>
            <a:r>
              <a:rPr lang="cs-CZ" dirty="0" smtClean="0">
                <a:latin typeface="Arial"/>
                <a:cs typeface="Arial"/>
              </a:rPr>
              <a:t>Většina lidí neumí nakládat s abstraktními koncepty jako je liberalismus a konzervatismus</a:t>
            </a:r>
          </a:p>
          <a:p>
            <a:r>
              <a:rPr lang="cs-CZ" dirty="0" smtClean="0">
                <a:latin typeface="Arial"/>
                <a:cs typeface="Arial"/>
              </a:rPr>
              <a:t>Většina lidí má postoje jen k omezenému setu témat, které se jich dotýkají, postoje nemusí být nutně koherentní ani logické</a:t>
            </a:r>
          </a:p>
          <a:p>
            <a:r>
              <a:rPr lang="cs-CZ" dirty="0" smtClean="0">
                <a:latin typeface="Arial"/>
                <a:cs typeface="Arial"/>
              </a:rPr>
              <a:t>Postojový systém limitován znalostmi</a:t>
            </a:r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078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Converse 1964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Lidé neovládají abstraktní pojmy jako ideologie</a:t>
            </a:r>
          </a:p>
          <a:p>
            <a:r>
              <a:rPr lang="cs-CZ" dirty="0" smtClean="0">
                <a:latin typeface="Arial"/>
                <a:cs typeface="Arial"/>
              </a:rPr>
              <a:t>Zároveň velmi slabé ideologické omezení postojů</a:t>
            </a:r>
          </a:p>
          <a:p>
            <a:r>
              <a:rPr lang="cs-CZ" dirty="0" smtClean="0">
                <a:latin typeface="Arial"/>
                <a:cs typeface="Arial"/>
              </a:rPr>
              <a:t>Masová veřejnost nesdílí ideologické vzorce s elitami (liberalismus a konzervatismus)!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185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Do </a:t>
            </a:r>
            <a:r>
              <a:rPr lang="en-US" dirty="0" err="1" smtClean="0">
                <a:latin typeface="Arial"/>
                <a:cs typeface="Arial"/>
              </a:rPr>
              <a:t>jaké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míry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jsou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lidé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ideologičtí</a:t>
            </a:r>
            <a:r>
              <a:rPr lang="en-US" dirty="0" smtClean="0">
                <a:latin typeface="Arial"/>
                <a:cs typeface="Arial"/>
              </a:rPr>
              <a:t>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39769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latin typeface="Arial"/>
                <a:cs typeface="Arial"/>
              </a:rPr>
              <a:t>Jost</a:t>
            </a:r>
            <a:r>
              <a:rPr lang="cs-CZ" dirty="0" smtClean="0">
                <a:latin typeface="Arial"/>
                <a:cs typeface="Arial"/>
              </a:rPr>
              <a:t> 2006: Lidé uvažují ideologicky</a:t>
            </a:r>
          </a:p>
          <a:p>
            <a:r>
              <a:rPr lang="cs-CZ" dirty="0" smtClean="0">
                <a:latin typeface="Arial"/>
                <a:cs typeface="Arial"/>
              </a:rPr>
              <a:t>Obhájce jednodimenzionálního uspořádání</a:t>
            </a:r>
          </a:p>
          <a:p>
            <a:r>
              <a:rPr lang="cs-CZ" dirty="0" smtClean="0">
                <a:latin typeface="Arial"/>
                <a:cs typeface="Arial"/>
              </a:rPr>
              <a:t>V posledních dvou desetiletích posilování ideologií</a:t>
            </a:r>
          </a:p>
          <a:p>
            <a:r>
              <a:rPr lang="cs-CZ" dirty="0" smtClean="0">
                <a:latin typeface="Arial"/>
                <a:cs typeface="Arial"/>
              </a:rPr>
              <a:t>Pocit ohrožení a hrozby po 9/11 = psychologické prediktory konzervatismu</a:t>
            </a:r>
          </a:p>
          <a:p>
            <a:r>
              <a:rPr lang="cs-CZ" dirty="0" smtClean="0">
                <a:latin typeface="Arial"/>
                <a:cs typeface="Arial"/>
              </a:rPr>
              <a:t>Dispoziční faktory, Big 5, otevřenost a svědomitost</a:t>
            </a:r>
          </a:p>
          <a:p>
            <a:r>
              <a:rPr lang="cs-CZ" dirty="0" smtClean="0">
                <a:latin typeface="Arial"/>
                <a:cs typeface="Arial"/>
              </a:rPr>
              <a:t>Rozdíl liberalismus vs. konservatismus dle </a:t>
            </a:r>
            <a:r>
              <a:rPr lang="cs-CZ" dirty="0" err="1" smtClean="0">
                <a:latin typeface="Arial"/>
                <a:cs typeface="Arial"/>
              </a:rPr>
              <a:t>Josta</a:t>
            </a:r>
            <a:r>
              <a:rPr lang="cs-CZ" dirty="0" smtClean="0">
                <a:latin typeface="Arial"/>
                <a:cs typeface="Arial"/>
              </a:rPr>
              <a:t> platí, i když většina lidí neumí používat abstraktní pojmy dokonale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1904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Jost</a:t>
            </a:r>
            <a:r>
              <a:rPr lang="en-US" dirty="0" smtClean="0">
                <a:latin typeface="Arial"/>
                <a:cs typeface="Arial"/>
              </a:rPr>
              <a:t> et al. 2003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95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Základní aspekty </a:t>
            </a:r>
            <a:r>
              <a:rPr lang="cs-CZ" dirty="0" err="1" smtClean="0">
                <a:latin typeface="Arial"/>
                <a:cs typeface="Arial"/>
              </a:rPr>
              <a:t>pravo</a:t>
            </a:r>
            <a:r>
              <a:rPr lang="cs-CZ" dirty="0" smtClean="0">
                <a:latin typeface="Arial"/>
                <a:cs typeface="Arial"/>
              </a:rPr>
              <a:t>-levé dimenze: v souboru základních motivací</a:t>
            </a:r>
          </a:p>
          <a:p>
            <a:r>
              <a:rPr lang="cs-CZ" dirty="0" smtClean="0">
                <a:latin typeface="Arial"/>
                <a:cs typeface="Arial"/>
              </a:rPr>
              <a:t>Klíčové </a:t>
            </a:r>
            <a:r>
              <a:rPr lang="cs-CZ" b="1" dirty="0" smtClean="0">
                <a:latin typeface="Arial"/>
                <a:cs typeface="Arial"/>
              </a:rPr>
              <a:t>je vnímání hrozeb </a:t>
            </a:r>
            <a:r>
              <a:rPr lang="cs-CZ" dirty="0" smtClean="0">
                <a:latin typeface="Arial"/>
                <a:cs typeface="Arial"/>
              </a:rPr>
              <a:t>(vyplývá už z </a:t>
            </a:r>
            <a:r>
              <a:rPr lang="cs-CZ" dirty="0" err="1" smtClean="0">
                <a:latin typeface="Arial"/>
                <a:cs typeface="Arial"/>
              </a:rPr>
              <a:t>Adornovy</a:t>
            </a:r>
            <a:r>
              <a:rPr lang="cs-CZ" dirty="0" smtClean="0">
                <a:latin typeface="Arial"/>
                <a:cs typeface="Arial"/>
              </a:rPr>
              <a:t> práce)</a:t>
            </a:r>
          </a:p>
          <a:p>
            <a:r>
              <a:rPr lang="cs-CZ" dirty="0" smtClean="0">
                <a:latin typeface="Arial"/>
                <a:cs typeface="Arial"/>
              </a:rPr>
              <a:t>Situační i dispoziční proměnné souvisí s managementem hrozeb</a:t>
            </a:r>
          </a:p>
          <a:p>
            <a:r>
              <a:rPr lang="cs-CZ" dirty="0" smtClean="0">
                <a:latin typeface="Arial"/>
                <a:cs typeface="Arial"/>
              </a:rPr>
              <a:t>Strach ze smrti, stabilita systému, strach ze </a:t>
            </a:r>
            <a:r>
              <a:rPr lang="cs-CZ" dirty="0" err="1" smtClean="0">
                <a:latin typeface="Arial"/>
                <a:cs typeface="Arial"/>
              </a:rPr>
              <a:t>stráty</a:t>
            </a:r>
            <a:r>
              <a:rPr lang="cs-CZ" dirty="0" smtClean="0">
                <a:latin typeface="Arial"/>
                <a:cs typeface="Arial"/>
              </a:rPr>
              <a:t>, dogmatismus, intolerance k nejednoznačnosti, osobní potřeba řádu, struktury a uzavření – asociovány s konzervatismem</a:t>
            </a:r>
          </a:p>
          <a:p>
            <a:r>
              <a:rPr lang="cs-CZ" dirty="0" smtClean="0">
                <a:latin typeface="Arial"/>
                <a:cs typeface="Arial"/>
              </a:rPr>
              <a:t>Otevřenost novým věcem, kognitivní komplexita, tolerance nejistoty, mírně i sebevědomí – asociovány s liberalismem</a:t>
            </a:r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91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Jost</a:t>
            </a:r>
            <a:r>
              <a:rPr lang="en-US" dirty="0" smtClean="0">
                <a:latin typeface="Arial"/>
                <a:cs typeface="Arial"/>
              </a:rPr>
              <a:t> et al.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Potřeba snižovat nejistotu a hrozbu na jedné straně a odmítání změny (kterou představuje zvyšování rovnosti) na druhé straně posiluje (nerovný) status quo, zachovává známý svět, odmítá riskantní, nejistá řešení.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0677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Free and </a:t>
            </a:r>
            <a:r>
              <a:rPr lang="en-US" dirty="0" err="1" smtClean="0">
                <a:latin typeface="Arial"/>
                <a:cs typeface="Arial"/>
              </a:rPr>
              <a:t>Cantril</a:t>
            </a:r>
            <a:r>
              <a:rPr lang="en-US" dirty="0" smtClean="0">
                <a:latin typeface="Arial"/>
                <a:cs typeface="Arial"/>
              </a:rPr>
              <a:t> 1967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Ideologie má symbolický a operativní aspekt</a:t>
            </a:r>
          </a:p>
          <a:p>
            <a:r>
              <a:rPr lang="cs-CZ" dirty="0" smtClean="0">
                <a:latin typeface="Arial"/>
                <a:cs typeface="Arial"/>
              </a:rPr>
              <a:t>Symbolická ideologie: symbolické abstraktní značky</a:t>
            </a:r>
          </a:p>
          <a:p>
            <a:r>
              <a:rPr lang="cs-CZ" dirty="0" smtClean="0">
                <a:latin typeface="Arial"/>
                <a:cs typeface="Arial"/>
              </a:rPr>
              <a:t>Operativní ideologie: specifické názory na témata</a:t>
            </a:r>
          </a:p>
          <a:p>
            <a:r>
              <a:rPr lang="cs-CZ" dirty="0" smtClean="0">
                <a:latin typeface="Arial"/>
                <a:cs typeface="Arial"/>
              </a:rPr>
              <a:t>Nemusí být v souladu</a:t>
            </a:r>
          </a:p>
          <a:p>
            <a:r>
              <a:rPr lang="cs-CZ" dirty="0" smtClean="0">
                <a:latin typeface="Arial"/>
                <a:cs typeface="Arial"/>
              </a:rPr>
              <a:t>Neznamená to, že by ideologie byla vícedimenzionální, spíše různá popularita různých proudů na různých úrovních ideologie</a:t>
            </a:r>
          </a:p>
          <a:p>
            <a:pPr marL="0" indent="0">
              <a:buNone/>
            </a:pP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3568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Multidimenzionální</a:t>
            </a:r>
            <a:r>
              <a:rPr lang="en-US" dirty="0" smtClean="0">
                <a:latin typeface="Arial"/>
                <a:cs typeface="Arial"/>
              </a:rPr>
              <a:t> model </a:t>
            </a:r>
            <a:r>
              <a:rPr lang="en-US" dirty="0" err="1" smtClean="0">
                <a:latin typeface="Arial"/>
                <a:cs typeface="Arial"/>
              </a:rPr>
              <a:t>ideologie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/>
                <a:cs typeface="Arial"/>
              </a:rPr>
              <a:t>Parsimonie</a:t>
            </a:r>
            <a:r>
              <a:rPr lang="cs-CZ" dirty="0" smtClean="0">
                <a:latin typeface="Arial"/>
                <a:cs typeface="Arial"/>
              </a:rPr>
              <a:t> pravice – levice přináší přílišnou redukci</a:t>
            </a:r>
          </a:p>
          <a:p>
            <a:r>
              <a:rPr lang="cs-CZ" dirty="0" smtClean="0">
                <a:latin typeface="Arial"/>
                <a:cs typeface="Arial"/>
              </a:rPr>
              <a:t>K pochopení struktury postojů je nutné kalkulovat s více dimenzemi postojů </a:t>
            </a:r>
          </a:p>
          <a:p>
            <a:r>
              <a:rPr lang="cs-CZ" dirty="0" err="1" smtClean="0">
                <a:latin typeface="Arial"/>
                <a:cs typeface="Arial"/>
              </a:rPr>
              <a:t>Conover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Feldman</a:t>
            </a:r>
            <a:r>
              <a:rPr lang="cs-CZ" dirty="0" smtClean="0">
                <a:latin typeface="Arial"/>
                <a:cs typeface="Arial"/>
              </a:rPr>
              <a:t> 1981: levice a pravice jsou dvě nezávislé dimenze, nikoliv konce jedné bipolární škály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107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Jak se lidé orientují v politice?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“</a:t>
            </a:r>
            <a:r>
              <a:rPr lang="cs-CZ" dirty="0" err="1" smtClean="0">
                <a:latin typeface="Arial"/>
                <a:cs typeface="Arial"/>
              </a:rPr>
              <a:t>Politics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is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complex</a:t>
            </a:r>
            <a:r>
              <a:rPr lang="cs-CZ" dirty="0" smtClean="0">
                <a:latin typeface="Arial"/>
                <a:cs typeface="Arial"/>
              </a:rPr>
              <a:t> and </a:t>
            </a:r>
            <a:r>
              <a:rPr lang="cs-CZ" dirty="0" err="1" smtClean="0">
                <a:latin typeface="Arial"/>
                <a:cs typeface="Arial"/>
              </a:rPr>
              <a:t>confusing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arena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of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modern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life</a:t>
            </a:r>
            <a:r>
              <a:rPr lang="cs-CZ" dirty="0" smtClean="0">
                <a:latin typeface="Arial"/>
                <a:cs typeface="Arial"/>
              </a:rPr>
              <a:t>.” (</a:t>
            </a:r>
            <a:r>
              <a:rPr lang="cs-CZ" dirty="0" err="1" smtClean="0">
                <a:latin typeface="Arial"/>
                <a:cs typeface="Arial"/>
              </a:rPr>
              <a:t>Lipman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r>
              <a:rPr lang="cs-CZ" dirty="0" smtClean="0">
                <a:latin typeface="Arial"/>
                <a:cs typeface="Arial"/>
              </a:rPr>
              <a:t>Většina lidí je od politiky odtažená</a:t>
            </a:r>
          </a:p>
          <a:p>
            <a:r>
              <a:rPr lang="cs-CZ" dirty="0" smtClean="0">
                <a:latin typeface="Arial"/>
                <a:cs typeface="Arial"/>
              </a:rPr>
              <a:t>Jen malá část každodenního života</a:t>
            </a:r>
          </a:p>
          <a:p>
            <a:r>
              <a:rPr lang="cs-CZ" dirty="0" smtClean="0">
                <a:latin typeface="Arial"/>
                <a:cs typeface="Arial"/>
              </a:rPr>
              <a:t>Přesto je participace klíčová pro demokratické procesy</a:t>
            </a:r>
          </a:p>
          <a:p>
            <a:r>
              <a:rPr lang="cs-CZ" dirty="0" smtClean="0">
                <a:latin typeface="Arial"/>
                <a:cs typeface="Arial"/>
              </a:rPr>
              <a:t>Ideologie = nástroj k orientaci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144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dimenze ideologie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092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Sociální a politická dimenze tvoří ideologii</a:t>
            </a:r>
          </a:p>
          <a:p>
            <a:r>
              <a:rPr lang="cs-CZ" dirty="0" smtClean="0">
                <a:latin typeface="Arial"/>
                <a:cs typeface="Arial"/>
              </a:rPr>
              <a:t>Je možný sociální liberalismus a ekonomický konzervatismus i sociální konzervatismus a ekonomický liberalismus</a:t>
            </a:r>
          </a:p>
          <a:p>
            <a:r>
              <a:rPr lang="cs-CZ" dirty="0" err="1" smtClean="0">
                <a:latin typeface="Arial"/>
                <a:cs typeface="Arial"/>
              </a:rPr>
              <a:t>Napier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Jost</a:t>
            </a:r>
            <a:r>
              <a:rPr lang="cs-CZ" dirty="0" smtClean="0">
                <a:latin typeface="Arial"/>
                <a:cs typeface="Arial"/>
              </a:rPr>
              <a:t> 2008: autoritářství dělnické třídy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Vychází z </a:t>
            </a:r>
            <a:r>
              <a:rPr lang="cs-CZ" dirty="0" err="1" smtClean="0">
                <a:latin typeface="Arial"/>
                <a:cs typeface="Arial"/>
              </a:rPr>
              <a:t>Adorna</a:t>
            </a:r>
            <a:r>
              <a:rPr lang="cs-CZ" dirty="0" smtClean="0">
                <a:latin typeface="Arial"/>
                <a:cs typeface="Arial"/>
              </a:rPr>
              <a:t> et al. a z </a:t>
            </a:r>
            <a:r>
              <a:rPr lang="cs-CZ" dirty="0" err="1" smtClean="0">
                <a:latin typeface="Arial"/>
                <a:cs typeface="Arial"/>
              </a:rPr>
              <a:t>Lipseta</a:t>
            </a:r>
            <a:r>
              <a:rPr lang="cs-CZ" dirty="0" smtClean="0">
                <a:latin typeface="Arial"/>
                <a:cs typeface="Arial"/>
              </a:rPr>
              <a:t> (1960)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Nižší </a:t>
            </a:r>
            <a:r>
              <a:rPr lang="cs-CZ" dirty="0" err="1" smtClean="0">
                <a:latin typeface="Arial"/>
                <a:cs typeface="Arial"/>
              </a:rPr>
              <a:t>socio</a:t>
            </a:r>
            <a:r>
              <a:rPr lang="cs-CZ" dirty="0" smtClean="0">
                <a:latin typeface="Arial"/>
                <a:cs typeface="Arial"/>
              </a:rPr>
              <a:t>-ekonomický status = kulturně sociální konzervatismus, ekonomický liberalismus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Různé psychologické motivace ke konzervativní politice, u nižších </a:t>
            </a:r>
            <a:r>
              <a:rPr lang="cs-CZ" dirty="0" err="1" smtClean="0">
                <a:latin typeface="Arial"/>
                <a:cs typeface="Arial"/>
              </a:rPr>
              <a:t>socio</a:t>
            </a:r>
            <a:r>
              <a:rPr lang="cs-CZ" dirty="0" smtClean="0">
                <a:latin typeface="Arial"/>
                <a:cs typeface="Arial"/>
              </a:rPr>
              <a:t>-ekonomických vrstev jde o podřízení se autoritě, </a:t>
            </a:r>
            <a:r>
              <a:rPr lang="cs-CZ" dirty="0" err="1" smtClean="0">
                <a:latin typeface="Arial"/>
                <a:cs typeface="Arial"/>
              </a:rPr>
              <a:t>cynimus</a:t>
            </a:r>
            <a:r>
              <a:rPr lang="cs-CZ" dirty="0" smtClean="0">
                <a:latin typeface="Arial"/>
                <a:cs typeface="Arial"/>
              </a:rPr>
              <a:t>, netoleranci a nedůvěru</a:t>
            </a:r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37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Duckittův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duální</a:t>
            </a:r>
            <a:r>
              <a:rPr lang="en-US" dirty="0" smtClean="0">
                <a:latin typeface="Arial"/>
                <a:cs typeface="Arial"/>
              </a:rPr>
              <a:t> model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Dva motivační základy: RWA a SDO</a:t>
            </a:r>
          </a:p>
          <a:p>
            <a:r>
              <a:rPr lang="cs-CZ" dirty="0" smtClean="0">
                <a:latin typeface="Arial"/>
                <a:cs typeface="Arial"/>
              </a:rPr>
              <a:t>SDO predikuje spíše ekonomický konzervatismus</a:t>
            </a:r>
          </a:p>
          <a:p>
            <a:r>
              <a:rPr lang="cs-CZ" dirty="0" smtClean="0">
                <a:latin typeface="Arial"/>
                <a:cs typeface="Arial"/>
              </a:rPr>
              <a:t>RWA spíše sociální konzervatismus</a:t>
            </a:r>
          </a:p>
          <a:p>
            <a:r>
              <a:rPr lang="cs-CZ" dirty="0" smtClean="0">
                <a:latin typeface="Arial"/>
                <a:cs typeface="Arial"/>
              </a:rPr>
              <a:t>Obě dimenze spolu souvisí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3067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Multidimenzionální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přístup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Stanley</a:t>
            </a:r>
            <a:r>
              <a:rPr lang="cs-CZ" dirty="0" smtClean="0"/>
              <a:t> </a:t>
            </a:r>
            <a:r>
              <a:rPr lang="cs-CZ" dirty="0" err="1" smtClean="0"/>
              <a:t>Feldman</a:t>
            </a:r>
            <a:endParaRPr lang="cs-CZ" dirty="0" smtClean="0"/>
          </a:p>
          <a:p>
            <a:r>
              <a:rPr lang="cs-CZ" dirty="0" smtClean="0"/>
              <a:t>Pochyby, že lze politické postoje zjednodušit do jedné dimenze</a:t>
            </a:r>
          </a:p>
          <a:p>
            <a:r>
              <a:rPr lang="cs-CZ" dirty="0" smtClean="0"/>
              <a:t>Dimenze minimálně dvě:</a:t>
            </a:r>
          </a:p>
          <a:p>
            <a:pPr lvl="1"/>
            <a:r>
              <a:rPr lang="cs-CZ" dirty="0" smtClean="0"/>
              <a:t>Ekonomická: rovnost/soucit vs. trh/</a:t>
            </a:r>
            <a:r>
              <a:rPr lang="cs-CZ" dirty="0" err="1" smtClean="0"/>
              <a:t>self-interest</a:t>
            </a:r>
            <a:endParaRPr lang="cs-CZ" dirty="0" smtClean="0"/>
          </a:p>
          <a:p>
            <a:pPr lvl="1"/>
            <a:r>
              <a:rPr lang="cs-CZ" dirty="0" smtClean="0"/>
              <a:t>Sociální: moderní hodnoty/sociální svoboda vs. tradiční hodnoty/řád</a:t>
            </a:r>
          </a:p>
          <a:p>
            <a:r>
              <a:rPr lang="cs-CZ" dirty="0" smtClean="0"/>
              <a:t>Není mezi nimi korelace (může být za určitých podmínek, např. vysoká polarizace)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249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Dvoudimenzionální</a:t>
            </a:r>
            <a:r>
              <a:rPr lang="en-US" dirty="0" smtClean="0">
                <a:latin typeface="Arial"/>
                <a:cs typeface="Arial"/>
              </a:rPr>
              <a:t> model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Různé motivace k ekonomickým a sociálním postojům</a:t>
            </a:r>
          </a:p>
          <a:p>
            <a:r>
              <a:rPr lang="cs-CZ" dirty="0" smtClean="0">
                <a:latin typeface="Arial"/>
                <a:cs typeface="Arial"/>
              </a:rPr>
              <a:t>Lidé přikládají různý význam </a:t>
            </a:r>
            <a:r>
              <a:rPr lang="cs-CZ" dirty="0" err="1" smtClean="0">
                <a:latin typeface="Arial"/>
                <a:cs typeface="Arial"/>
              </a:rPr>
              <a:t>pravo</a:t>
            </a:r>
            <a:r>
              <a:rPr lang="cs-CZ" dirty="0" smtClean="0">
                <a:latin typeface="Arial"/>
                <a:cs typeface="Arial"/>
              </a:rPr>
              <a:t>-levé škále</a:t>
            </a:r>
          </a:p>
          <a:p>
            <a:r>
              <a:rPr lang="cs-CZ" dirty="0" smtClean="0">
                <a:latin typeface="Arial"/>
                <a:cs typeface="Arial"/>
              </a:rPr>
              <a:t>Tu škálu můžou vnímat různě a používat ji různě (co do podstaty jejího obsahu)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5942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Feldman</a:t>
            </a:r>
            <a:r>
              <a:rPr lang="cs-CZ" dirty="0" smtClean="0"/>
              <a:t> and </a:t>
            </a:r>
            <a:r>
              <a:rPr lang="cs-CZ" dirty="0" err="1" smtClean="0"/>
              <a:t>Johnston</a:t>
            </a:r>
            <a:r>
              <a:rPr lang="cs-CZ" dirty="0" smtClean="0"/>
              <a:t> 2014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78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Různé zdroje:</a:t>
            </a:r>
          </a:p>
          <a:p>
            <a:r>
              <a:rPr lang="cs-CZ" dirty="0" smtClean="0">
                <a:latin typeface="Arial"/>
                <a:cs typeface="Arial"/>
              </a:rPr>
              <a:t>Religiozita, autoritářství a NFC vedou k sociálnímu konzervatismu, nikoliv k ekonomickému</a:t>
            </a:r>
          </a:p>
          <a:p>
            <a:r>
              <a:rPr lang="cs-CZ" dirty="0" smtClean="0">
                <a:latin typeface="Arial"/>
                <a:cs typeface="Arial"/>
              </a:rPr>
              <a:t>Egalitářství ovlivňuje ekonomickou ideologii, zároveň je také prediktorem sociálních postojů</a:t>
            </a:r>
          </a:p>
          <a:p>
            <a:r>
              <a:rPr lang="cs-CZ" dirty="0" smtClean="0">
                <a:latin typeface="Arial"/>
                <a:cs typeface="Arial"/>
              </a:rPr>
              <a:t>Vzdělání a politická sofistikovanost mají opačné efekty (pozitivní asociace s ekonomickým konzervatismem a negativní se sociálním konzervatismem)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256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4-25 11.07.5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58" r="-11058"/>
          <a:stretch>
            <a:fillRect/>
          </a:stretch>
        </p:blipFill>
        <p:spPr>
          <a:xfrm>
            <a:off x="457200" y="666750"/>
            <a:ext cx="8229600" cy="5459413"/>
          </a:xfrm>
        </p:spPr>
      </p:pic>
    </p:spTree>
    <p:extLst>
      <p:ext uri="{BB962C8B-B14F-4D97-AF65-F5344CB8AC3E}">
        <p14:creationId xmlns:p14="http://schemas.microsoft.com/office/powerpoint/2010/main" val="2774339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Feldman and Johnston 2014</a:t>
            </a:r>
            <a:endParaRPr lang="en-US" dirty="0"/>
          </a:p>
        </p:txBody>
      </p:sp>
      <p:pic>
        <p:nvPicPr>
          <p:cNvPr id="4" name="Content Placeholder 3" descr="Screenshot 2016-04-25 11.36.1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050" b="-280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68532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Achtenberg and </a:t>
            </a:r>
            <a:r>
              <a:rPr lang="en-US" dirty="0" err="1" smtClean="0">
                <a:latin typeface="Arial"/>
                <a:cs typeface="Arial"/>
              </a:rPr>
              <a:t>Houtman</a:t>
            </a:r>
            <a:r>
              <a:rPr lang="en-US" dirty="0" smtClean="0">
                <a:latin typeface="Arial"/>
                <a:cs typeface="Arial"/>
              </a:rPr>
              <a:t> 2009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15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Nizozemí</a:t>
            </a:r>
          </a:p>
          <a:p>
            <a:r>
              <a:rPr lang="cs-CZ" dirty="0" smtClean="0">
                <a:latin typeface="Arial"/>
                <a:cs typeface="Arial"/>
              </a:rPr>
              <a:t>Dvě dimenze: autoritářství a egalitářství</a:t>
            </a:r>
          </a:p>
          <a:p>
            <a:r>
              <a:rPr lang="cs-CZ" dirty="0" smtClean="0">
                <a:latin typeface="Arial"/>
                <a:cs typeface="Arial"/>
              </a:rPr>
              <a:t>Korelace mezi dimenzemi není významná</a:t>
            </a:r>
          </a:p>
          <a:p>
            <a:r>
              <a:rPr lang="cs-CZ" dirty="0" smtClean="0">
                <a:latin typeface="Arial"/>
                <a:cs typeface="Arial"/>
              </a:rPr>
              <a:t>Síla korelace se ale liší napříč vzdělanostními skupinami</a:t>
            </a:r>
          </a:p>
          <a:p>
            <a:r>
              <a:rPr lang="cs-CZ" dirty="0" smtClean="0">
                <a:latin typeface="Arial"/>
                <a:cs typeface="Arial"/>
              </a:rPr>
              <a:t>Nulová korelace u lidí se středoškolským vzděláním, negativní u lidí s vysokoškolským vzděláním (náklonnost k egalitářství souvisí s averzí k autoritářství)</a:t>
            </a:r>
          </a:p>
          <a:p>
            <a:r>
              <a:rPr lang="cs-CZ" dirty="0" smtClean="0">
                <a:latin typeface="Arial"/>
                <a:cs typeface="Arial"/>
              </a:rPr>
              <a:t>Méně vzdělané skupiny: vysoká míra autoritářství spojená s vysokou mírou egalitářství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1874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Pravice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– </a:t>
            </a:r>
            <a:r>
              <a:rPr lang="en-US" dirty="0" err="1" smtClean="0">
                <a:latin typeface="Arial"/>
                <a:cs typeface="Arial"/>
              </a:rPr>
              <a:t>Levice</a:t>
            </a:r>
            <a:r>
              <a:rPr lang="en-US" dirty="0" smtClean="0">
                <a:latin typeface="Arial"/>
                <a:cs typeface="Arial"/>
              </a:rPr>
              <a:t> v </a:t>
            </a:r>
            <a:r>
              <a:rPr lang="en-US" dirty="0" err="1" smtClean="0">
                <a:latin typeface="Arial"/>
                <a:cs typeface="Arial"/>
              </a:rPr>
              <a:t>Evropě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V Evropě spíše než o liberalismu-konzervativismu hovoříme o Pravici-Levici</a:t>
            </a:r>
          </a:p>
          <a:p>
            <a:r>
              <a:rPr lang="cs-CZ" dirty="0" smtClean="0">
                <a:latin typeface="Arial"/>
                <a:cs typeface="Arial"/>
              </a:rPr>
              <a:t>Nejčastější nástroj k popisu postojů a ideologií</a:t>
            </a:r>
          </a:p>
          <a:p>
            <a:r>
              <a:rPr lang="cs-CZ" dirty="0" smtClean="0">
                <a:latin typeface="Arial"/>
                <a:cs typeface="Arial"/>
              </a:rPr>
              <a:t>I zde ale struktuře spíše dvoudimenzionální</a:t>
            </a:r>
          </a:p>
          <a:p>
            <a:r>
              <a:rPr lang="cs-CZ" dirty="0" smtClean="0">
                <a:latin typeface="Arial"/>
                <a:cs typeface="Arial"/>
              </a:rPr>
              <a:t>Definice dimenzí se liší napříč výzkumy</a:t>
            </a:r>
          </a:p>
          <a:p>
            <a:r>
              <a:rPr lang="cs-CZ" dirty="0" smtClean="0">
                <a:latin typeface="Arial"/>
                <a:cs typeface="Arial"/>
              </a:rPr>
              <a:t>Většinou: ekonomická dimenze a kulturní (sociálně-kulturní dimenze)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7123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Ekonomická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dimenze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Bez kontroverzí</a:t>
            </a:r>
          </a:p>
          <a:p>
            <a:r>
              <a:rPr lang="cs-CZ" dirty="0" err="1" smtClean="0">
                <a:latin typeface="Arial"/>
                <a:cs typeface="Arial"/>
              </a:rPr>
              <a:t>Socio</a:t>
            </a:r>
            <a:r>
              <a:rPr lang="cs-CZ" dirty="0" smtClean="0">
                <a:latin typeface="Arial"/>
                <a:cs typeface="Arial"/>
              </a:rPr>
              <a:t>-ekonomická štěpná linie (</a:t>
            </a:r>
            <a:r>
              <a:rPr lang="cs-CZ" dirty="0" err="1" smtClean="0">
                <a:latin typeface="Arial"/>
                <a:cs typeface="Arial"/>
              </a:rPr>
              <a:t>Rokkan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r>
              <a:rPr lang="cs-CZ" dirty="0" smtClean="0">
                <a:latin typeface="Arial"/>
                <a:cs typeface="Arial"/>
              </a:rPr>
              <a:t>Spor o roli státu v ekonomice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8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ideologie?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představ o vhodném řádu společnosti a o tom, jakým způsobem tohoto řádu docílit (</a:t>
            </a:r>
            <a:r>
              <a:rPr lang="cs-CZ" dirty="0" err="1" smtClean="0"/>
              <a:t>Erikson</a:t>
            </a:r>
            <a:r>
              <a:rPr lang="cs-CZ" dirty="0" smtClean="0"/>
              <a:t> and </a:t>
            </a:r>
            <a:r>
              <a:rPr lang="cs-CZ" dirty="0" err="1" smtClean="0"/>
              <a:t>Tedin</a:t>
            </a:r>
            <a:r>
              <a:rPr lang="cs-CZ" dirty="0" smtClean="0"/>
              <a:t> 2003)</a:t>
            </a:r>
          </a:p>
          <a:p>
            <a:r>
              <a:rPr lang="cs-CZ" dirty="0" smtClean="0"/>
              <a:t>Společenská dimenze ideologie: Ideologie jsou sdílené rámce mentálních modelů, které zajišťují interpretaci okolního prostředí a předepisují, jak má prostředí vypadat (</a:t>
            </a:r>
            <a:r>
              <a:rPr lang="cs-CZ" dirty="0" err="1" smtClean="0"/>
              <a:t>Denza</a:t>
            </a:r>
            <a:r>
              <a:rPr lang="cs-CZ" dirty="0" smtClean="0"/>
              <a:t> and </a:t>
            </a:r>
            <a:r>
              <a:rPr lang="cs-CZ" dirty="0" err="1" smtClean="0"/>
              <a:t>North</a:t>
            </a:r>
            <a:r>
              <a:rPr lang="cs-CZ" dirty="0" smtClean="0"/>
              <a:t> 1994)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562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531"/>
          </a:xfrm>
        </p:spPr>
        <p:txBody>
          <a:bodyPr/>
          <a:lstStyle/>
          <a:p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dimenze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169"/>
            <a:ext cx="8229600" cy="542127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/>
                <a:cs typeface="Arial"/>
              </a:rPr>
              <a:t>Více sporná</a:t>
            </a:r>
          </a:p>
          <a:p>
            <a:r>
              <a:rPr lang="cs-CZ" dirty="0" smtClean="0">
                <a:latin typeface="Arial"/>
                <a:cs typeface="Arial"/>
              </a:rPr>
              <a:t>Charakter se mění v čase</a:t>
            </a:r>
          </a:p>
          <a:p>
            <a:r>
              <a:rPr lang="cs-CZ" dirty="0" smtClean="0">
                <a:latin typeface="Arial"/>
                <a:cs typeface="Arial"/>
              </a:rPr>
              <a:t>Nejprve náboženská štěpná linie</a:t>
            </a:r>
          </a:p>
          <a:p>
            <a:r>
              <a:rPr lang="cs-CZ" dirty="0" smtClean="0">
                <a:latin typeface="Arial"/>
                <a:cs typeface="Arial"/>
              </a:rPr>
              <a:t>Význam náboženství upadá</a:t>
            </a:r>
          </a:p>
          <a:p>
            <a:r>
              <a:rPr lang="cs-CZ" dirty="0" smtClean="0">
                <a:latin typeface="Arial"/>
                <a:cs typeface="Arial"/>
              </a:rPr>
              <a:t>Nahrazeno post-materiální štěpnou linií (Nová politika)</a:t>
            </a:r>
          </a:p>
          <a:p>
            <a:r>
              <a:rPr lang="cs-CZ" dirty="0" smtClean="0">
                <a:latin typeface="Arial"/>
                <a:cs typeface="Arial"/>
              </a:rPr>
              <a:t>Další vývoj souvisí s globalizačními a integračními (EU) procesy. Hlavní témata: imigrace a integrace Evropy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3128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Lachat</a:t>
            </a:r>
            <a:r>
              <a:rPr lang="en-US" dirty="0" smtClean="0">
                <a:latin typeface="Arial"/>
                <a:cs typeface="Arial"/>
              </a:rPr>
              <a:t> 2011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424"/>
            <a:ext cx="8229600" cy="515478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Ekonomická témata mají větší dopad na postoje levicových voličů</a:t>
            </a:r>
          </a:p>
          <a:p>
            <a:r>
              <a:rPr lang="cs-CZ" dirty="0" smtClean="0">
                <a:latin typeface="Arial"/>
                <a:cs typeface="Arial"/>
              </a:rPr>
              <a:t>Na pravici dominují kulturní témata</a:t>
            </a:r>
          </a:p>
          <a:p>
            <a:r>
              <a:rPr lang="cs-CZ" dirty="0" smtClean="0">
                <a:latin typeface="Arial"/>
                <a:cs typeface="Arial"/>
              </a:rPr>
              <a:t>Vztah mezi pravou-levou dimenzí a preferencemi v politických tématech není lineární</a:t>
            </a:r>
          </a:p>
          <a:p>
            <a:r>
              <a:rPr lang="cs-CZ" dirty="0" smtClean="0">
                <a:latin typeface="Arial"/>
                <a:cs typeface="Arial"/>
              </a:rPr>
              <a:t>Levicové strany a pravý střed se moc neliší v kulturních otázkách (kulturně spíše liberální pozice)</a:t>
            </a:r>
          </a:p>
          <a:p>
            <a:r>
              <a:rPr lang="cs-CZ" dirty="0" smtClean="0">
                <a:latin typeface="Arial"/>
                <a:cs typeface="Arial"/>
              </a:rPr>
              <a:t>Pravý střed a konzervativní pravice jsou si podobné v ekonomických programech, v kulturních se dost liší</a:t>
            </a:r>
          </a:p>
          <a:p>
            <a:r>
              <a:rPr lang="cs-CZ" dirty="0" smtClean="0">
                <a:latin typeface="Arial"/>
                <a:cs typeface="Arial"/>
              </a:rPr>
              <a:t>Ideologie je komplexní struktura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0905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Lachat</a:t>
            </a:r>
            <a:r>
              <a:rPr lang="en-US" dirty="0" smtClean="0"/>
              <a:t> 2011</a:t>
            </a:r>
            <a:endParaRPr lang="en-US" dirty="0"/>
          </a:p>
        </p:txBody>
      </p:sp>
      <p:pic>
        <p:nvPicPr>
          <p:cNvPr id="5" name="Content Placeholder 4" descr="Macintosh HD:Users:lenka:Dropbox:Screenshots:Screenshot 2016-04-24 11.37.3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4" r="-380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2766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Vinopal</a:t>
            </a:r>
            <a:r>
              <a:rPr lang="en-US" dirty="0" smtClean="0">
                <a:latin typeface="Arial"/>
                <a:cs typeface="Arial"/>
              </a:rPr>
              <a:t> 2003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Kdo</a:t>
            </a:r>
            <a:r>
              <a:rPr lang="en-US" dirty="0" smtClean="0">
                <a:latin typeface="Arial"/>
                <a:cs typeface="Arial"/>
              </a:rPr>
              <a:t> je </a:t>
            </a:r>
            <a:r>
              <a:rPr lang="en-US" dirty="0" err="1" smtClean="0">
                <a:latin typeface="Arial"/>
                <a:cs typeface="Arial"/>
              </a:rPr>
              <a:t>pravičák</a:t>
            </a:r>
            <a:r>
              <a:rPr lang="en-US" dirty="0" smtClean="0">
                <a:latin typeface="Arial"/>
                <a:cs typeface="Arial"/>
              </a:rPr>
              <a:t> a </a:t>
            </a:r>
            <a:r>
              <a:rPr lang="en-US" dirty="0" err="1" smtClean="0">
                <a:latin typeface="Arial"/>
                <a:cs typeface="Arial"/>
              </a:rPr>
              <a:t>kdo</a:t>
            </a:r>
            <a:r>
              <a:rPr lang="en-US" dirty="0" smtClean="0">
                <a:latin typeface="Arial"/>
                <a:cs typeface="Arial"/>
              </a:rPr>
              <a:t> je </a:t>
            </a:r>
            <a:r>
              <a:rPr lang="en-US" dirty="0" err="1" smtClean="0">
                <a:latin typeface="Arial"/>
                <a:cs typeface="Arial"/>
              </a:rPr>
              <a:t>levičák</a:t>
            </a:r>
            <a:r>
              <a:rPr lang="en-US" dirty="0" smtClean="0">
                <a:latin typeface="Arial"/>
                <a:cs typeface="Arial"/>
              </a:rPr>
              <a:t> v </a:t>
            </a:r>
            <a:r>
              <a:rPr lang="en-US" dirty="0" smtClean="0">
                <a:latin typeface="Arial"/>
                <a:cs typeface="Arial"/>
              </a:rPr>
              <a:t>ČR?</a:t>
            </a:r>
          </a:p>
          <a:p>
            <a:r>
              <a:rPr lang="en-US" dirty="0" err="1" smtClean="0">
                <a:latin typeface="Arial"/>
                <a:cs typeface="Arial"/>
              </a:rPr>
              <a:t>Potvrzuje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dvoudimenzionální</a:t>
            </a:r>
            <a:r>
              <a:rPr lang="en-US" dirty="0" smtClean="0">
                <a:latin typeface="Arial"/>
                <a:cs typeface="Arial"/>
              </a:rPr>
              <a:t> mode</a:t>
            </a:r>
            <a:r>
              <a:rPr lang="en-US" dirty="0" smtClean="0"/>
              <a:t>l.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shot 2016-11-16 14.24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25" y="2698678"/>
            <a:ext cx="8557065" cy="366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08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651"/>
          </a:xfrm>
        </p:spPr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Závěr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289"/>
            <a:ext cx="8229600" cy="547158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Ideologie jsou komplexní postojové systémy</a:t>
            </a:r>
          </a:p>
          <a:p>
            <a:r>
              <a:rPr lang="cs-CZ" dirty="0" smtClean="0">
                <a:latin typeface="Arial"/>
                <a:cs typeface="Arial"/>
              </a:rPr>
              <a:t>Ideologie lze chápat v různých rovinách abstrakce</a:t>
            </a:r>
          </a:p>
          <a:p>
            <a:r>
              <a:rPr lang="cs-CZ" dirty="0" smtClean="0">
                <a:latin typeface="Arial"/>
                <a:cs typeface="Arial"/>
              </a:rPr>
              <a:t>Individuální úroveň – postojový systém každého jednotlivce</a:t>
            </a:r>
          </a:p>
          <a:p>
            <a:r>
              <a:rPr lang="cs-CZ" dirty="0" smtClean="0">
                <a:latin typeface="Arial"/>
                <a:cs typeface="Arial"/>
              </a:rPr>
              <a:t>Individuální úroveň se liší od symbolických ideologií (nekonzistentnost)</a:t>
            </a:r>
          </a:p>
          <a:p>
            <a:r>
              <a:rPr lang="cs-CZ" dirty="0" smtClean="0">
                <a:latin typeface="Arial"/>
                <a:cs typeface="Arial"/>
              </a:rPr>
              <a:t>Jednodimenzionální modely ideologie: základní ideologickou dimenzí je pravice-levice</a:t>
            </a:r>
          </a:p>
          <a:p>
            <a:r>
              <a:rPr lang="cs-CZ" dirty="0" smtClean="0">
                <a:latin typeface="Arial"/>
                <a:cs typeface="Arial"/>
              </a:rPr>
              <a:t>Dvoudimenzionální modely ideologie: ekonomická a sociální (kulturní dimenze), ideologie je mnohem komplexnější, je třeba sledovat jednotlivé sociální skupiny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14785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POZOR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Změna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sylabu</a:t>
            </a:r>
            <a:r>
              <a:rPr lang="en-US" dirty="0" smtClean="0">
                <a:latin typeface="Arial"/>
                <a:cs typeface="Arial"/>
              </a:rPr>
              <a:t>:</a:t>
            </a:r>
          </a:p>
          <a:p>
            <a:r>
              <a:rPr lang="en-US" dirty="0" err="1" smtClean="0">
                <a:latin typeface="Arial"/>
                <a:cs typeface="Arial"/>
              </a:rPr>
              <a:t>Příští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týden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23. 11. </a:t>
            </a:r>
            <a:r>
              <a:rPr lang="en-US" dirty="0" err="1" smtClean="0">
                <a:latin typeface="Arial"/>
                <a:cs typeface="Arial"/>
              </a:rPr>
              <a:t>bude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čtecí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týden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přednášky</a:t>
            </a:r>
            <a:r>
              <a:rPr lang="en-US" dirty="0" smtClean="0">
                <a:latin typeface="Arial"/>
                <a:cs typeface="Arial"/>
              </a:rPr>
              <a:t> se o </a:t>
            </a:r>
            <a:r>
              <a:rPr lang="en-US" dirty="0" err="1" smtClean="0">
                <a:latin typeface="Arial"/>
                <a:cs typeface="Arial"/>
              </a:rPr>
              <a:t>týden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posunují</a:t>
            </a:r>
            <a:r>
              <a:rPr lang="en-US" dirty="0" smtClean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873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8932"/>
          </a:xfrm>
        </p:spPr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Ideologie</a:t>
            </a:r>
            <a:r>
              <a:rPr lang="en-US" dirty="0" smtClean="0">
                <a:latin typeface="Arial"/>
                <a:cs typeface="Arial"/>
              </a:rPr>
              <a:t>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570"/>
            <a:ext cx="8229600" cy="5405000"/>
          </a:xfrm>
        </p:spPr>
        <p:txBody>
          <a:bodyPr/>
          <a:lstStyle/>
          <a:p>
            <a:r>
              <a:rPr lang="cs-CZ" dirty="0" smtClean="0"/>
              <a:t>Jsou sdílené</a:t>
            </a:r>
          </a:p>
          <a:p>
            <a:r>
              <a:rPr lang="cs-CZ" dirty="0" smtClean="0"/>
              <a:t>Pomoc při interpretaci světa</a:t>
            </a:r>
          </a:p>
          <a:p>
            <a:r>
              <a:rPr lang="cs-CZ" dirty="0" smtClean="0"/>
              <a:t>Normativní</a:t>
            </a:r>
          </a:p>
          <a:p>
            <a:r>
              <a:rPr lang="cs-CZ" dirty="0" smtClean="0"/>
              <a:t>Uspokojování vztahových, epistemických a existenčních potřeb (</a:t>
            </a:r>
            <a:r>
              <a:rPr lang="cs-CZ" dirty="0" err="1" smtClean="0"/>
              <a:t>Jost</a:t>
            </a:r>
            <a:r>
              <a:rPr lang="cs-CZ" dirty="0" smtClean="0"/>
              <a:t> 2008).</a:t>
            </a:r>
          </a:p>
          <a:p>
            <a:r>
              <a:rPr lang="cs-CZ" dirty="0" smtClean="0"/>
              <a:t>Komunikují sdílené představy, názory a hodnoty konkrétních skupin, tříd, voličů nebo společností.</a:t>
            </a:r>
          </a:p>
          <a:p>
            <a:r>
              <a:rPr lang="cs-CZ" dirty="0" smtClean="0"/>
              <a:t>Navzájem si konkurují.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96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Co jsou ideologie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1) formální systémy politického myšlení</a:t>
            </a:r>
          </a:p>
          <a:p>
            <a:r>
              <a:rPr lang="cs-CZ" dirty="0" smtClean="0">
                <a:latin typeface="Arial"/>
                <a:cs typeface="Arial"/>
              </a:rPr>
              <a:t>2) méně strukturované ideologie na společenské úrovni, organizace politických debat, programatika stran</a:t>
            </a:r>
          </a:p>
          <a:p>
            <a:r>
              <a:rPr lang="cs-CZ" dirty="0" smtClean="0">
                <a:latin typeface="Arial"/>
                <a:cs typeface="Arial"/>
              </a:rPr>
              <a:t>3) individuální ideologie, organizace vlastních názorů a postojů</a:t>
            </a:r>
          </a:p>
          <a:p>
            <a:r>
              <a:rPr lang="cs-CZ" dirty="0" smtClean="0">
                <a:latin typeface="Arial"/>
                <a:cs typeface="Arial"/>
              </a:rPr>
              <a:t>Často se různé úrovně ideologie nerozlišují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717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Historické přístupy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672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Tradičně kritický pohled</a:t>
            </a:r>
          </a:p>
          <a:p>
            <a:r>
              <a:rPr lang="cs-CZ" dirty="0" smtClean="0">
                <a:latin typeface="Arial"/>
                <a:cs typeface="Arial"/>
              </a:rPr>
              <a:t>Marx a </a:t>
            </a:r>
            <a:r>
              <a:rPr lang="cs-CZ" dirty="0" err="1" smtClean="0">
                <a:latin typeface="Arial"/>
                <a:cs typeface="Arial"/>
              </a:rPr>
              <a:t>Engeles</a:t>
            </a:r>
            <a:r>
              <a:rPr lang="cs-CZ" dirty="0" smtClean="0">
                <a:latin typeface="Arial"/>
                <a:cs typeface="Arial"/>
              </a:rPr>
              <a:t>: ideologie jsou nebezpečná forma iluzí (na rozdíl od vědy)</a:t>
            </a:r>
          </a:p>
          <a:p>
            <a:r>
              <a:rPr lang="cs-CZ" dirty="0" smtClean="0">
                <a:latin typeface="Arial"/>
                <a:cs typeface="Arial"/>
              </a:rPr>
              <a:t>Slouží nastolení a udržování sociálního vykořisťování</a:t>
            </a:r>
          </a:p>
          <a:p>
            <a:r>
              <a:rPr lang="cs-CZ" dirty="0" err="1" smtClean="0">
                <a:latin typeface="Arial"/>
                <a:cs typeface="Arial"/>
              </a:rPr>
              <a:t>Habermas</a:t>
            </a:r>
            <a:r>
              <a:rPr lang="cs-CZ" dirty="0" smtClean="0">
                <a:latin typeface="Arial"/>
                <a:cs typeface="Arial"/>
              </a:rPr>
              <a:t> 1989: Ideologie je “systematické zkreslení komunikace”</a:t>
            </a:r>
          </a:p>
          <a:p>
            <a:r>
              <a:rPr lang="cs-CZ" dirty="0" smtClean="0">
                <a:latin typeface="Arial"/>
                <a:cs typeface="Arial"/>
              </a:rPr>
              <a:t>Negativní konotace</a:t>
            </a:r>
          </a:p>
          <a:p>
            <a:r>
              <a:rPr lang="cs-CZ" dirty="0" smtClean="0">
                <a:latin typeface="Arial"/>
                <a:cs typeface="Arial"/>
              </a:rPr>
              <a:t>Pejorativní pohled, ideologie je něco zlého (teorie sociální dominance atd.)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348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Povaha politické ideologie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Empirický výzkum se snaží o neutrální přístup</a:t>
            </a:r>
          </a:p>
          <a:p>
            <a:r>
              <a:rPr lang="cs-CZ" dirty="0" smtClean="0">
                <a:latin typeface="Arial"/>
                <a:cs typeface="Arial"/>
              </a:rPr>
              <a:t>Ideologie je JAKÝKOLIV POSTOJOVÝ SYSTÉM</a:t>
            </a:r>
          </a:p>
          <a:p>
            <a:r>
              <a:rPr lang="cs-CZ" dirty="0" smtClean="0">
                <a:latin typeface="Arial"/>
                <a:cs typeface="Arial"/>
              </a:rPr>
              <a:t>Individuální konfigurace představ a postojů, jsou spojeny do jednoho systému</a:t>
            </a:r>
          </a:p>
          <a:p>
            <a:r>
              <a:rPr lang="cs-CZ" dirty="0" smtClean="0">
                <a:latin typeface="Arial"/>
                <a:cs typeface="Arial"/>
              </a:rPr>
              <a:t>Nástroj organizace postojů</a:t>
            </a:r>
          </a:p>
          <a:p>
            <a:r>
              <a:rPr lang="cs-CZ" dirty="0" smtClean="0">
                <a:latin typeface="Arial"/>
                <a:cs typeface="Arial"/>
              </a:rPr>
              <a:t>Ideologičtí jedinci disponují stabilním, logicky uspořádaným, koherentním a relativně sofistikovaným systémem postojů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826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Povaha politické ideologie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Ale ideologie může mít více funkcí</a:t>
            </a:r>
          </a:p>
          <a:p>
            <a:r>
              <a:rPr lang="cs-CZ" dirty="0" smtClean="0">
                <a:latin typeface="Arial"/>
                <a:cs typeface="Arial"/>
              </a:rPr>
              <a:t>Např. i nevědomá racionalizace toho, jak věci fungují nebo by měly fungovat (</a:t>
            </a:r>
            <a:r>
              <a:rPr lang="cs-CZ" dirty="0" err="1" smtClean="0">
                <a:latin typeface="Arial"/>
                <a:cs typeface="Arial"/>
              </a:rPr>
              <a:t>Jost</a:t>
            </a:r>
            <a:r>
              <a:rPr lang="cs-CZ" dirty="0" smtClean="0">
                <a:latin typeface="Arial"/>
                <a:cs typeface="Arial"/>
              </a:rPr>
              <a:t> et al. 2013) – odpovídá kritickému přístupu k ideologiím 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018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Jaká</a:t>
            </a:r>
            <a:r>
              <a:rPr lang="en-US" dirty="0" smtClean="0">
                <a:latin typeface="Arial"/>
                <a:cs typeface="Arial"/>
              </a:rPr>
              <a:t> je </a:t>
            </a:r>
            <a:r>
              <a:rPr lang="en-US" dirty="0" err="1" smtClean="0">
                <a:latin typeface="Arial"/>
                <a:cs typeface="Arial"/>
              </a:rPr>
              <a:t>struktura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ideologií</a:t>
            </a:r>
            <a:r>
              <a:rPr lang="en-US" dirty="0" smtClean="0">
                <a:latin typeface="Arial"/>
                <a:cs typeface="Arial"/>
              </a:rPr>
              <a:t>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Schéma v naší paměti</a:t>
            </a:r>
          </a:p>
          <a:p>
            <a:r>
              <a:rPr lang="cs-CZ" dirty="0" smtClean="0">
                <a:latin typeface="Arial"/>
                <a:cs typeface="Arial"/>
              </a:rPr>
              <a:t>Naučená struktura znalostí</a:t>
            </a:r>
          </a:p>
          <a:p>
            <a:r>
              <a:rPr lang="cs-CZ" dirty="0" smtClean="0">
                <a:latin typeface="Arial"/>
                <a:cs typeface="Arial"/>
              </a:rPr>
              <a:t>Navzájem propojené postoje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010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5936</TotalTime>
  <Words>1388</Words>
  <Application>Microsoft Macintosh PowerPoint</Application>
  <PresentationFormat>On-screen Show (4:3)</PresentationFormat>
  <Paragraphs>168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Postoje a ideologie</vt:lpstr>
      <vt:lpstr>Jak se lidé orientují v politice?</vt:lpstr>
      <vt:lpstr>Co jsou ideologie?</vt:lpstr>
      <vt:lpstr>Ideologie?</vt:lpstr>
      <vt:lpstr>Co jsou ideologie?</vt:lpstr>
      <vt:lpstr>Historické přístupy</vt:lpstr>
      <vt:lpstr>Povaha politické ideologie</vt:lpstr>
      <vt:lpstr>Povaha politické ideologie</vt:lpstr>
      <vt:lpstr>Jaká je struktura ideologií?</vt:lpstr>
      <vt:lpstr>Jednodimenzionální model</vt:lpstr>
      <vt:lpstr>Jednodimenzionální model</vt:lpstr>
      <vt:lpstr>Pravice – Levice</vt:lpstr>
      <vt:lpstr>Converse 1964</vt:lpstr>
      <vt:lpstr>Converse 1964</vt:lpstr>
      <vt:lpstr>Do jaké míry jsou lidé ideologičtí?</vt:lpstr>
      <vt:lpstr>Jost et al. 2003</vt:lpstr>
      <vt:lpstr>Jost et al.</vt:lpstr>
      <vt:lpstr>Free and Cantril 1967</vt:lpstr>
      <vt:lpstr>Multidimenzionální model ideologie</vt:lpstr>
      <vt:lpstr>Dvě dimenze ideologie</vt:lpstr>
      <vt:lpstr>Duckittův duální model</vt:lpstr>
      <vt:lpstr>Multidimenzionální přístup</vt:lpstr>
      <vt:lpstr>Dvoudimenzionální model</vt:lpstr>
      <vt:lpstr>Feldman and Johnston 2014</vt:lpstr>
      <vt:lpstr>PowerPoint Presentation</vt:lpstr>
      <vt:lpstr>Feldman and Johnston 2014</vt:lpstr>
      <vt:lpstr>Achtenberg and Houtman 2009 </vt:lpstr>
      <vt:lpstr>Pravice – Levice v Evropě</vt:lpstr>
      <vt:lpstr>Ekonomická dimenze</vt:lpstr>
      <vt:lpstr>Kulturní dimenze</vt:lpstr>
      <vt:lpstr>Lachat 2011</vt:lpstr>
      <vt:lpstr>Lachat 2011</vt:lpstr>
      <vt:lpstr>Vinopal 2003</vt:lpstr>
      <vt:lpstr>Závěr</vt:lpstr>
      <vt:lpstr>POZOR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Postoje a ideologie</dc:title>
  <dc:creator>Lenka Hrbková</dc:creator>
  <cp:lastModifiedBy>Lenka Hrbková</cp:lastModifiedBy>
  <cp:revision>33</cp:revision>
  <dcterms:created xsi:type="dcterms:W3CDTF">2016-04-21T14:15:42Z</dcterms:created>
  <dcterms:modified xsi:type="dcterms:W3CDTF">2016-11-16T14:10:18Z</dcterms:modified>
</cp:coreProperties>
</file>