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-120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39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88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48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7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07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67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62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38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28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82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3964-F6AF-4F70-A265-8A246E3E0615}" type="datetimeFigureOut">
              <a:rPr lang="cs-CZ" smtClean="0"/>
              <a:t>18/10/16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62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FWSxSQsspiQ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POLITICKÁ KOGNICE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POL363 </a:t>
            </a:r>
            <a:r>
              <a:rPr lang="cs-CZ" dirty="0" smtClean="0"/>
              <a:t>19. 10. 2016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742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Hybridní model?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</a:t>
            </a:r>
            <a:r>
              <a:rPr lang="cs-CZ" dirty="0" err="1" smtClean="0"/>
              <a:t>memory</a:t>
            </a:r>
            <a:r>
              <a:rPr lang="cs-CZ" dirty="0" smtClean="0"/>
              <a:t> a online modely navzájem protichůdné?</a:t>
            </a:r>
          </a:p>
          <a:p>
            <a:r>
              <a:rPr lang="cs-CZ" dirty="0" smtClean="0"/>
              <a:t>Důkaz, že voliči zapojují oba modely</a:t>
            </a:r>
          </a:p>
          <a:p>
            <a:r>
              <a:rPr lang="cs-CZ" dirty="0" smtClean="0"/>
              <a:t>Kim a </a:t>
            </a:r>
            <a:r>
              <a:rPr lang="cs-CZ" dirty="0" err="1" smtClean="0"/>
              <a:t>Garrett</a:t>
            </a:r>
            <a:r>
              <a:rPr lang="cs-CZ" dirty="0" smtClean="0"/>
              <a:t> 2011: sledují hodnocení kandidátů v debatě v reálném čase</a:t>
            </a:r>
          </a:p>
          <a:p>
            <a:pPr lvl="1"/>
            <a:r>
              <a:rPr lang="cs-CZ" dirty="0" smtClean="0"/>
              <a:t>Online procesy dominantní</a:t>
            </a:r>
          </a:p>
          <a:p>
            <a:pPr lvl="1"/>
            <a:r>
              <a:rPr lang="cs-CZ" dirty="0" smtClean="0"/>
              <a:t>Zapojeny ale i paměťové procesy</a:t>
            </a:r>
          </a:p>
          <a:p>
            <a:pPr lvl="1"/>
            <a:r>
              <a:rPr lang="cs-CZ" dirty="0" smtClean="0"/>
              <a:t>Paměť intervenuje do celkového hodnocení a volby v momentě, kdy jsou </a:t>
            </a:r>
            <a:r>
              <a:rPr lang="cs-CZ" dirty="0" err="1" smtClean="0"/>
              <a:t>info</a:t>
            </a:r>
            <a:r>
              <a:rPr lang="cs-CZ" dirty="0" smtClean="0"/>
              <a:t> dostupné v paměti v rozporu s online hodnocením</a:t>
            </a:r>
          </a:p>
          <a:p>
            <a:pPr lvl="1"/>
            <a:r>
              <a:rPr lang="cs-CZ" dirty="0" smtClean="0"/>
              <a:t>Je-li hodnocení konsistentní paměť nehraje roli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472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Neinformovaní voliči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Kognitivní limity</a:t>
            </a:r>
          </a:p>
          <a:p>
            <a:r>
              <a:rPr lang="cs-CZ" dirty="0" smtClean="0"/>
              <a:t>Motivační limity</a:t>
            </a:r>
          </a:p>
          <a:p>
            <a:r>
              <a:rPr lang="cs-CZ" dirty="0" smtClean="0"/>
              <a:t>Většina voličů má nízkou míru znalostí politického prostředí, nezajímají se o témata </a:t>
            </a:r>
          </a:p>
          <a:p>
            <a:r>
              <a:rPr lang="cs-CZ" dirty="0" smtClean="0"/>
              <a:t>Neinformovanost je racionální (</a:t>
            </a:r>
            <a:r>
              <a:rPr lang="cs-CZ" dirty="0" err="1" smtClean="0"/>
              <a:t>Downs</a:t>
            </a:r>
            <a:r>
              <a:rPr lang="cs-CZ" dirty="0" smtClean="0"/>
              <a:t> 1957)</a:t>
            </a:r>
          </a:p>
          <a:p>
            <a:r>
              <a:rPr lang="cs-CZ" dirty="0" smtClean="0"/>
              <a:t>Demokratický deficit</a:t>
            </a:r>
          </a:p>
          <a:p>
            <a:r>
              <a:rPr lang="cs-CZ" dirty="0" smtClean="0"/>
              <a:t>Jak mohou občané participovat, mít názory a rozhodovat se?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156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Heuristiky v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svůj nedostatek znalostí řeší pomocí kognitivních zkratek</a:t>
            </a:r>
          </a:p>
          <a:p>
            <a:r>
              <a:rPr lang="cs-CZ" dirty="0" smtClean="0"/>
              <a:t>Původní výzkum Kahneman a Tversky 1974: heuristiky a ZKRESLENÍ</a:t>
            </a:r>
          </a:p>
          <a:p>
            <a:pPr lvl="1"/>
            <a:r>
              <a:rPr lang="cs-CZ" dirty="0" smtClean="0"/>
              <a:t>Dostupnost, podobnost, ukotvení</a:t>
            </a:r>
          </a:p>
          <a:p>
            <a:pPr lvl="1"/>
            <a:r>
              <a:rPr lang="cs-CZ" dirty="0" smtClean="0"/>
              <a:t>Lidé používají heuristiky ke zjednodušení rozhodovací situace, vede k chybám v úsudku</a:t>
            </a:r>
          </a:p>
          <a:p>
            <a:r>
              <a:rPr lang="cs-CZ" dirty="0" smtClean="0"/>
              <a:t>Politologie přebírá koncept heuristiky ve významu pomůcky, která lidem pomáhá orientovat se v příliš komplexním politickém prostředí</a:t>
            </a:r>
          </a:p>
          <a:p>
            <a:r>
              <a:rPr lang="cs-CZ" dirty="0" smtClean="0"/>
              <a:t>Hlavní boom optimismu v 90. letech 20. století</a:t>
            </a:r>
          </a:p>
          <a:p>
            <a:r>
              <a:rPr lang="cs-CZ" dirty="0" smtClean="0"/>
              <a:t>Koncept pomáhá překonat problém neinformovanosti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662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Heuristiky v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4375"/>
          </a:xfrm>
        </p:spPr>
        <p:txBody>
          <a:bodyPr/>
          <a:lstStyle/>
          <a:p>
            <a:r>
              <a:rPr lang="cs-CZ" dirty="0" smtClean="0"/>
              <a:t>Racionalita s nízkou mírou informace, intuitivní racionalita (Popkin 1991)</a:t>
            </a:r>
          </a:p>
          <a:p>
            <a:r>
              <a:rPr lang="cs-CZ" dirty="0" smtClean="0"/>
              <a:t>Voliči nemusí vědět vše, vystačí si s málem</a:t>
            </a:r>
          </a:p>
          <a:p>
            <a:r>
              <a:rPr lang="cs-CZ" dirty="0" smtClean="0"/>
              <a:t>Popkin předpokládá, že důležité informace lidé získávají v každodenním životě, z médií, od ostatních lidí, z kampaní, </a:t>
            </a:r>
            <a:r>
              <a:rPr lang="cs-CZ" dirty="0" err="1" smtClean="0"/>
              <a:t>inof</a:t>
            </a:r>
            <a:r>
              <a:rPr lang="cs-CZ" dirty="0" smtClean="0"/>
              <a:t> o kandidátech</a:t>
            </a:r>
          </a:p>
          <a:p>
            <a:r>
              <a:rPr lang="cs-CZ" dirty="0" smtClean="0"/>
              <a:t>Sniderman a Brody: </a:t>
            </a:r>
            <a:r>
              <a:rPr lang="cs-CZ" dirty="0" err="1" smtClean="0"/>
              <a:t>Likeability</a:t>
            </a:r>
            <a:r>
              <a:rPr lang="cs-CZ" dirty="0" smtClean="0"/>
              <a:t> heuristice (heuristika sympatičnosti)</a:t>
            </a:r>
          </a:p>
          <a:p>
            <a:pPr lvl="1"/>
            <a:r>
              <a:rPr lang="cs-CZ" dirty="0" smtClean="0"/>
              <a:t>Na základě toho, jak mám rád skupiny usuzuju o tom, jaký mají postoj k tématům</a:t>
            </a:r>
          </a:p>
          <a:p>
            <a:pPr lvl="1"/>
            <a:r>
              <a:rPr lang="cs-CZ" dirty="0" smtClean="0"/>
              <a:t>Je nutné mít ale postoj</a:t>
            </a:r>
          </a:p>
        </p:txBody>
      </p:sp>
    </p:spTree>
    <p:extLst>
      <p:ext uri="{BB962C8B-B14F-4D97-AF65-F5344CB8AC3E}">
        <p14:creationId xmlns:p14="http://schemas.microsoft.com/office/powerpoint/2010/main" val="2543835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Heuristiky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95900"/>
          </a:xfrm>
        </p:spPr>
        <p:txBody>
          <a:bodyPr>
            <a:normAutofit/>
          </a:bodyPr>
          <a:lstStyle/>
          <a:p>
            <a:r>
              <a:rPr lang="cs-CZ" dirty="0" smtClean="0"/>
              <a:t>Lupia 1994: kalifornské referendum</a:t>
            </a:r>
          </a:p>
          <a:p>
            <a:pPr lvl="1"/>
            <a:r>
              <a:rPr lang="cs-CZ" dirty="0" smtClean="0"/>
              <a:t>Referendum o změně pojištění automobilů</a:t>
            </a:r>
          </a:p>
          <a:p>
            <a:pPr lvl="1"/>
            <a:r>
              <a:rPr lang="cs-CZ" dirty="0" smtClean="0"/>
              <a:t>V dotazníkovém šetření zjišťoval znalosti a volbu</a:t>
            </a:r>
          </a:p>
          <a:p>
            <a:pPr lvl="1"/>
            <a:r>
              <a:rPr lang="cs-CZ" dirty="0" smtClean="0"/>
              <a:t>Relativně informovaní voliči volí stejně jako úplně informovaní voliči</a:t>
            </a:r>
          </a:p>
          <a:p>
            <a:r>
              <a:rPr lang="cs-CZ" dirty="0" smtClean="0"/>
              <a:t>Silné argumenty pro heuristiky jako nástroj překonávání </a:t>
            </a:r>
            <a:r>
              <a:rPr lang="cs-CZ" dirty="0" err="1" smtClean="0"/>
              <a:t>knowledge</a:t>
            </a:r>
            <a:r>
              <a:rPr lang="cs-CZ" dirty="0" smtClean="0"/>
              <a:t> gap</a:t>
            </a:r>
          </a:p>
          <a:p>
            <a:r>
              <a:rPr lang="cs-CZ" dirty="0" smtClean="0"/>
              <a:t>ALE! Je rozhodování na základě heuristiky opravdu dobré?</a:t>
            </a:r>
          </a:p>
          <a:p>
            <a:r>
              <a:rPr lang="cs-CZ" dirty="0" smtClean="0"/>
              <a:t>Skepse po vzoru </a:t>
            </a:r>
            <a:r>
              <a:rPr lang="cs-CZ" dirty="0" err="1" smtClean="0"/>
              <a:t>Kahnemana</a:t>
            </a:r>
            <a:r>
              <a:rPr lang="cs-CZ" dirty="0" smtClean="0"/>
              <a:t> a </a:t>
            </a:r>
            <a:r>
              <a:rPr lang="cs-CZ" dirty="0" err="1" smtClean="0"/>
              <a:t>Tverskyho</a:t>
            </a:r>
            <a:r>
              <a:rPr lang="cs-CZ" dirty="0" smtClean="0"/>
              <a:t>: Kuklinski a </a:t>
            </a:r>
            <a:r>
              <a:rPr lang="cs-CZ" dirty="0" err="1" smtClean="0"/>
              <a:t>Quirk</a:t>
            </a:r>
            <a:r>
              <a:rPr lang="cs-CZ" dirty="0" smtClean="0"/>
              <a:t> zpochybňují užitečnost heuristiky</a:t>
            </a:r>
          </a:p>
          <a:p>
            <a:pPr lvl="1"/>
            <a:r>
              <a:rPr lang="cs-CZ" dirty="0" smtClean="0"/>
              <a:t>Kvalita rozhodnutí se nezvyšuje. Lidé nedisponují informacemi, aby je mohli skutečně efektivně použít. Často nejsou dostupné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4689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Heuristiky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Bartels</a:t>
            </a:r>
            <a:r>
              <a:rPr lang="cs-CZ" dirty="0" smtClean="0"/>
              <a:t> 1996</a:t>
            </a:r>
          </a:p>
          <a:p>
            <a:pPr lvl="1"/>
            <a:r>
              <a:rPr lang="cs-CZ" dirty="0" smtClean="0"/>
              <a:t>Simulace šesti prezidentských voleb tak, jako kdyby byli voliči plně informovaní</a:t>
            </a:r>
          </a:p>
          <a:p>
            <a:pPr lvl="1"/>
            <a:r>
              <a:rPr lang="cs-CZ" dirty="0" smtClean="0"/>
              <a:t>Statistická simulace, velmi zjednodušující</a:t>
            </a:r>
          </a:p>
          <a:p>
            <a:pPr lvl="1"/>
            <a:r>
              <a:rPr lang="cs-CZ" dirty="0" smtClean="0"/>
              <a:t>Kvantitativní odhady efektu informovanosti</a:t>
            </a:r>
          </a:p>
          <a:p>
            <a:pPr lvl="1"/>
            <a:r>
              <a:rPr lang="cs-CZ" dirty="0" smtClean="0"/>
              <a:t>ANES data</a:t>
            </a:r>
          </a:p>
          <a:p>
            <a:pPr lvl="1"/>
            <a:r>
              <a:rPr lang="cs-CZ" dirty="0" smtClean="0"/>
              <a:t>Rozdíly ve výsledcích voleb</a:t>
            </a:r>
          </a:p>
          <a:p>
            <a:pPr lvl="1"/>
            <a:r>
              <a:rPr lang="cs-CZ" dirty="0" smtClean="0"/>
              <a:t>Efekty informace především v některých demografických skupinách</a:t>
            </a:r>
          </a:p>
          <a:p>
            <a:pPr lvl="1"/>
            <a:r>
              <a:rPr lang="cs-CZ" dirty="0" smtClean="0"/>
              <a:t>Heuristiky (</a:t>
            </a:r>
            <a:r>
              <a:rPr lang="cs-CZ" i="1" dirty="0" smtClean="0"/>
              <a:t>as </a:t>
            </a:r>
            <a:r>
              <a:rPr lang="cs-CZ" i="1" dirty="0" err="1" smtClean="0"/>
              <a:t>if</a:t>
            </a:r>
            <a:r>
              <a:rPr lang="cs-CZ" i="1" dirty="0" smtClean="0"/>
              <a:t> </a:t>
            </a:r>
            <a:r>
              <a:rPr lang="cs-CZ" i="1" dirty="0" err="1" smtClean="0"/>
              <a:t>fully</a:t>
            </a:r>
            <a:r>
              <a:rPr lang="cs-CZ" i="1" dirty="0" smtClean="0"/>
              <a:t> </a:t>
            </a:r>
            <a:r>
              <a:rPr lang="cs-CZ" i="1" dirty="0" err="1" smtClean="0"/>
              <a:t>informed</a:t>
            </a:r>
            <a:r>
              <a:rPr lang="cs-CZ" i="1" dirty="0" smtClean="0"/>
              <a:t> </a:t>
            </a:r>
            <a:r>
              <a:rPr lang="cs-CZ" i="1" dirty="0" err="1" smtClean="0"/>
              <a:t>voters</a:t>
            </a:r>
            <a:r>
              <a:rPr lang="cs-CZ" dirty="0" smtClean="0"/>
              <a:t>) nefungují</a:t>
            </a:r>
          </a:p>
          <a:p>
            <a:pPr lvl="1"/>
            <a:r>
              <a:rPr lang="cs-CZ" dirty="0" smtClean="0"/>
              <a:t>Nedochází k vynulování zkreslení výsledků na agregované 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843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Švédsko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/>
                <a:cs typeface="Arial"/>
              </a:rPr>
              <a:t>Oscarsson</a:t>
            </a:r>
            <a:r>
              <a:rPr lang="cs-CZ" dirty="0" smtClean="0">
                <a:latin typeface="Arial"/>
                <a:cs typeface="Arial"/>
              </a:rPr>
              <a:t> 2007: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Replikace </a:t>
            </a:r>
            <a:r>
              <a:rPr lang="cs-CZ" dirty="0" err="1" smtClean="0">
                <a:latin typeface="Arial"/>
                <a:cs typeface="Arial"/>
              </a:rPr>
              <a:t>Bartels</a:t>
            </a:r>
            <a:r>
              <a:rPr lang="cs-CZ" dirty="0" smtClean="0">
                <a:latin typeface="Arial"/>
                <a:cs typeface="Arial"/>
              </a:rPr>
              <a:t> 1996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Volby 1985-2002</a:t>
            </a:r>
            <a:br>
              <a:rPr lang="cs-CZ" dirty="0" smtClean="0">
                <a:latin typeface="Arial"/>
                <a:cs typeface="Arial"/>
              </a:rPr>
            </a:br>
            <a:r>
              <a:rPr lang="cs-CZ" dirty="0" smtClean="0">
                <a:latin typeface="Arial"/>
                <a:cs typeface="Arial"/>
              </a:rPr>
              <a:t>Neinformovanost voličů má politické důsledky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Zřejmě by plná informovanost voličů vedla k jiným složením vlád v některých volebních obdobích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Agregované zisky pravice o 2, 1 procentního bodu v průměru vyšší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Skeptický pohled na heuristiky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5621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Arial"/>
                <a:cs typeface="Arial"/>
              </a:rPr>
              <a:t>Lau</a:t>
            </a:r>
            <a:r>
              <a:rPr lang="cs-CZ" dirty="0" smtClean="0">
                <a:latin typeface="Arial"/>
                <a:cs typeface="Arial"/>
              </a:rPr>
              <a:t> a Redlawsk 2006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181599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/>
                <a:cs typeface="Arial"/>
              </a:rPr>
              <a:t>Experimenty pomocí </a:t>
            </a:r>
            <a:r>
              <a:rPr lang="cs-CZ" dirty="0" err="1" smtClean="0">
                <a:latin typeface="Arial"/>
                <a:cs typeface="Arial"/>
              </a:rPr>
              <a:t>Dynamic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Process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Tracing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Environment</a:t>
            </a:r>
            <a:endParaRPr lang="cs-CZ" dirty="0" smtClean="0">
              <a:latin typeface="Arial"/>
              <a:cs typeface="Arial"/>
            </a:endParaRPr>
          </a:p>
          <a:p>
            <a:pPr lvl="1"/>
            <a:r>
              <a:rPr lang="cs-CZ" dirty="0" smtClean="0">
                <a:latin typeface="Arial"/>
                <a:cs typeface="Arial"/>
              </a:rPr>
              <a:t>Skupinový </a:t>
            </a:r>
            <a:r>
              <a:rPr lang="cs-CZ" dirty="0" err="1" smtClean="0">
                <a:latin typeface="Arial"/>
                <a:cs typeface="Arial"/>
              </a:rPr>
              <a:t>endorsement</a:t>
            </a:r>
            <a:endParaRPr lang="cs-CZ" dirty="0" smtClean="0">
              <a:latin typeface="Arial"/>
              <a:cs typeface="Arial"/>
            </a:endParaRPr>
          </a:p>
          <a:p>
            <a:pPr lvl="1"/>
            <a:r>
              <a:rPr lang="cs-CZ" dirty="0" smtClean="0">
                <a:latin typeface="Arial"/>
                <a:cs typeface="Arial"/>
              </a:rPr>
              <a:t>Stranické a ideologické zkratky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Osobní stereotypy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Životnost (průzkumy)</a:t>
            </a:r>
          </a:p>
          <a:p>
            <a:r>
              <a:rPr lang="cs-CZ" dirty="0" smtClean="0">
                <a:latin typeface="Arial"/>
                <a:cs typeface="Arial"/>
              </a:rPr>
              <a:t>Experti dokážou využít heuristiky ke správné volbě (paradoxně)</a:t>
            </a:r>
          </a:p>
          <a:p>
            <a:r>
              <a:rPr lang="cs-CZ" dirty="0" smtClean="0">
                <a:latin typeface="Arial"/>
                <a:cs typeface="Arial"/>
              </a:rPr>
              <a:t>Nesofistikovaným voličům jsou k ničemu</a:t>
            </a:r>
          </a:p>
          <a:p>
            <a:r>
              <a:rPr lang="cs-CZ" dirty="0" smtClean="0">
                <a:latin typeface="Arial"/>
                <a:cs typeface="Arial"/>
              </a:rPr>
              <a:t>Experti = ideologie a </a:t>
            </a:r>
            <a:r>
              <a:rPr lang="cs-CZ" dirty="0" err="1" smtClean="0">
                <a:latin typeface="Arial"/>
                <a:cs typeface="Arial"/>
              </a:rPr>
              <a:t>endorsement</a:t>
            </a:r>
            <a:r>
              <a:rPr lang="cs-CZ" dirty="0" smtClean="0">
                <a:latin typeface="Arial"/>
                <a:cs typeface="Arial"/>
              </a:rPr>
              <a:t>, Neinformovaní voliči = stranictví a vzhled</a:t>
            </a:r>
          </a:p>
          <a:p>
            <a:r>
              <a:rPr lang="cs-CZ" dirty="0" smtClean="0">
                <a:latin typeface="Arial"/>
                <a:cs typeface="Arial"/>
              </a:rPr>
              <a:t>Role informačního prostředí</a:t>
            </a:r>
          </a:p>
          <a:p>
            <a:r>
              <a:rPr lang="cs-CZ" dirty="0" err="1" smtClean="0">
                <a:latin typeface="Arial"/>
                <a:cs typeface="Arial"/>
              </a:rPr>
              <a:t>Correct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vote</a:t>
            </a:r>
            <a:r>
              <a:rPr lang="cs-CZ" dirty="0" smtClean="0">
                <a:latin typeface="Arial"/>
                <a:cs typeface="Arial"/>
              </a:rPr>
              <a:t> (operacionalizace informovaného rozhodnutí)</a:t>
            </a:r>
          </a:p>
          <a:p>
            <a:endParaRPr lang="cs-CZ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cs-CZ" dirty="0" smtClean="0">
              <a:latin typeface="Arial"/>
              <a:cs typeface="Arial"/>
            </a:endParaRPr>
          </a:p>
          <a:p>
            <a:pPr lvl="1"/>
            <a:endParaRPr lang="cs-CZ" dirty="0" smtClean="0">
              <a:latin typeface="Arial"/>
              <a:cs typeface="Arial"/>
            </a:endParaRP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9381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Kognitivní konzistence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6098"/>
          </a:xfrm>
        </p:spPr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Kognitivní disonance (</a:t>
            </a:r>
            <a:r>
              <a:rPr lang="cs-CZ" dirty="0" err="1" smtClean="0">
                <a:latin typeface="Arial"/>
                <a:cs typeface="Arial"/>
              </a:rPr>
              <a:t>Festinger</a:t>
            </a:r>
            <a:r>
              <a:rPr lang="cs-CZ" dirty="0" smtClean="0">
                <a:latin typeface="Arial"/>
                <a:cs typeface="Arial"/>
              </a:rPr>
              <a:t> 1957)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Přirozená tendence konzistence mezi postoji a chováním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Disonance = psychologické pnutí, snaha se mu vyhnout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Pokud je disonance – snaha ji eliminovat (konsonance)</a:t>
            </a:r>
          </a:p>
          <a:p>
            <a:pPr lvl="2"/>
            <a:r>
              <a:rPr lang="cs-CZ" dirty="0" smtClean="0">
                <a:latin typeface="Arial"/>
                <a:cs typeface="Arial"/>
              </a:rPr>
              <a:t>Změna postoje nebo chování</a:t>
            </a:r>
          </a:p>
          <a:p>
            <a:pPr lvl="2"/>
            <a:r>
              <a:rPr lang="cs-CZ" dirty="0" smtClean="0">
                <a:latin typeface="Arial"/>
                <a:cs typeface="Arial"/>
              </a:rPr>
              <a:t>Kognitivní strategie jako </a:t>
            </a:r>
            <a:r>
              <a:rPr lang="cs-CZ" dirty="0" smtClean="0">
                <a:latin typeface="Arial"/>
                <a:cs typeface="Arial"/>
              </a:rPr>
              <a:t>trivializace</a:t>
            </a:r>
          </a:p>
          <a:p>
            <a:pPr lvl="2"/>
            <a:r>
              <a:rPr lang="cs-CZ" dirty="0" smtClean="0">
                <a:latin typeface="Arial"/>
                <a:cs typeface="Arial"/>
              </a:rPr>
              <a:t>Redukce konfliktu</a:t>
            </a:r>
            <a:endParaRPr lang="cs-CZ" dirty="0" smtClean="0">
              <a:latin typeface="Arial"/>
              <a:cs typeface="Arial"/>
            </a:endParaRPr>
          </a:p>
          <a:p>
            <a:pPr lvl="2"/>
            <a:r>
              <a:rPr lang="cs-CZ" dirty="0" smtClean="0">
                <a:latin typeface="Arial"/>
                <a:cs typeface="Arial"/>
              </a:rPr>
              <a:t>Zkreslení nebo popření </a:t>
            </a:r>
            <a:r>
              <a:rPr lang="cs-CZ" dirty="0" smtClean="0">
                <a:latin typeface="Arial"/>
                <a:cs typeface="Arial"/>
              </a:rPr>
              <a:t>informace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Oživení přístupu v teorii  motivovaného uvažování (Kunda 1990)</a:t>
            </a:r>
          </a:p>
          <a:p>
            <a:pPr lvl="2"/>
            <a:r>
              <a:rPr lang="cs-CZ" dirty="0" smtClean="0">
                <a:latin typeface="Arial"/>
                <a:cs typeface="Arial"/>
              </a:rPr>
              <a:t>Motivace = přání a preference toho, jaký by měl být výsledek uvažování</a:t>
            </a:r>
          </a:p>
          <a:p>
            <a:pPr lvl="2"/>
            <a:r>
              <a:rPr lang="cs-CZ" dirty="0" smtClean="0">
                <a:latin typeface="Arial"/>
                <a:cs typeface="Arial"/>
              </a:rPr>
              <a:t>Zkresluje výsledky uvažování, přemýšlení, dojmů a hodnocení atd.</a:t>
            </a:r>
          </a:p>
          <a:p>
            <a:pPr lvl="2"/>
            <a:r>
              <a:rPr lang="cs-CZ" dirty="0" smtClean="0">
                <a:latin typeface="Arial"/>
                <a:cs typeface="Arial"/>
              </a:rPr>
              <a:t>Dva typy motivů: Motivy přesnosti (</a:t>
            </a:r>
            <a:r>
              <a:rPr lang="cs-CZ" dirty="0" err="1" smtClean="0">
                <a:latin typeface="Arial"/>
                <a:cs typeface="Arial"/>
              </a:rPr>
              <a:t>accuracy</a:t>
            </a:r>
            <a:r>
              <a:rPr lang="cs-CZ" dirty="0" smtClean="0">
                <a:latin typeface="Arial"/>
                <a:cs typeface="Arial"/>
              </a:rPr>
              <a:t>) a směru (</a:t>
            </a:r>
            <a:r>
              <a:rPr lang="cs-CZ" dirty="0" err="1" smtClean="0">
                <a:latin typeface="Arial"/>
                <a:cs typeface="Arial"/>
              </a:rPr>
              <a:t>directional</a:t>
            </a:r>
            <a:r>
              <a:rPr lang="cs-CZ" dirty="0" smtClean="0">
                <a:latin typeface="Arial"/>
                <a:cs typeface="Arial"/>
              </a:rPr>
              <a:t>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127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Motivované politické </a:t>
            </a:r>
            <a:r>
              <a:rPr lang="cs-CZ" dirty="0" smtClean="0">
                <a:latin typeface="Arial"/>
                <a:cs typeface="Arial"/>
              </a:rPr>
              <a:t>uvažování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/>
                <a:cs typeface="Arial"/>
              </a:rPr>
              <a:t>Taber</a:t>
            </a:r>
            <a:r>
              <a:rPr lang="cs-CZ" dirty="0" smtClean="0">
                <a:latin typeface="Arial"/>
                <a:cs typeface="Arial"/>
              </a:rPr>
              <a:t> a </a:t>
            </a:r>
            <a:r>
              <a:rPr lang="cs-CZ" dirty="0" err="1" smtClean="0">
                <a:latin typeface="Arial"/>
                <a:cs typeface="Arial"/>
              </a:rPr>
              <a:t>Lodge</a:t>
            </a:r>
            <a:r>
              <a:rPr lang="cs-CZ" dirty="0" smtClean="0">
                <a:latin typeface="Arial"/>
                <a:cs typeface="Arial"/>
              </a:rPr>
              <a:t> (2005, 2006, 20013)</a:t>
            </a:r>
          </a:p>
          <a:p>
            <a:r>
              <a:rPr lang="cs-CZ" dirty="0" smtClean="0">
                <a:latin typeface="Arial"/>
                <a:cs typeface="Arial"/>
              </a:rPr>
              <a:t>Všechno politické uvažování je motivované směrově</a:t>
            </a:r>
          </a:p>
          <a:p>
            <a:r>
              <a:rPr lang="cs-CZ" dirty="0" smtClean="0">
                <a:latin typeface="Arial"/>
                <a:cs typeface="Arial"/>
              </a:rPr>
              <a:t>Hlavní motivace = zachovat si původní postoje</a:t>
            </a:r>
          </a:p>
          <a:p>
            <a:r>
              <a:rPr lang="cs-CZ" dirty="0" smtClean="0">
                <a:latin typeface="Arial"/>
                <a:cs typeface="Arial"/>
              </a:rPr>
              <a:t>Model je afektivní, vše vychází ze základních emocionálních reakcí </a:t>
            </a: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004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Kognice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lidé zpracovávají informace a jak rozumí okolnímu světu</a:t>
            </a:r>
          </a:p>
          <a:p>
            <a:r>
              <a:rPr lang="cs-CZ" dirty="0" smtClean="0"/>
              <a:t>„Kolektivní výraz pro psychologické procesy zapojené do získávání, organizace a nakládání s informacemi a znalostmi“ (</a:t>
            </a:r>
            <a:r>
              <a:rPr lang="cs-CZ" dirty="0" err="1" smtClean="0"/>
              <a:t>Bullock</a:t>
            </a:r>
            <a:r>
              <a:rPr lang="cs-CZ" dirty="0" smtClean="0"/>
              <a:t> a </a:t>
            </a:r>
            <a:r>
              <a:rPr lang="cs-CZ" dirty="0" err="1" smtClean="0"/>
              <a:t>Stallybrass</a:t>
            </a:r>
            <a:r>
              <a:rPr lang="cs-CZ" dirty="0" smtClean="0"/>
              <a:t> 1977:109)</a:t>
            </a:r>
          </a:p>
          <a:p>
            <a:r>
              <a:rPr lang="cs-CZ" dirty="0" smtClean="0"/>
              <a:t>Filozofie mysli, rozhodování a standardní politická psychologie chápou jako vědomé procesy, které jsou kontrolované, souvisí se znalostmi</a:t>
            </a:r>
          </a:p>
          <a:p>
            <a:r>
              <a:rPr lang="cs-CZ" dirty="0" smtClean="0"/>
              <a:t>Kognitivní věda rozšiřuje pojetí i o nekontrolovatelné reflexivní a automatické procesy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112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Motivované politické uvažování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51816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Efekt původního postoje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Snaha zachovat si původní postoj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Původní postoje považovány za přesvědčivější než protichůdné informace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Resistence ke změně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Např. </a:t>
            </a:r>
            <a:r>
              <a:rPr lang="cs-CZ" dirty="0" err="1" smtClean="0">
                <a:latin typeface="Arial"/>
                <a:cs typeface="Arial"/>
              </a:rPr>
              <a:t>Lewinsky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smtClean="0">
                <a:latin typeface="Arial"/>
                <a:cs typeface="Arial"/>
              </a:rPr>
              <a:t>aféra, podpora prezidentů v USA</a:t>
            </a:r>
          </a:p>
          <a:p>
            <a:r>
              <a:rPr lang="cs-CZ" dirty="0" err="1" smtClean="0">
                <a:latin typeface="Arial"/>
                <a:cs typeface="Arial"/>
              </a:rPr>
              <a:t>Disconfirmation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bias</a:t>
            </a:r>
            <a:endParaRPr lang="cs-CZ" dirty="0" smtClean="0">
              <a:latin typeface="Arial"/>
              <a:cs typeface="Arial"/>
            </a:endParaRPr>
          </a:p>
          <a:p>
            <a:pPr lvl="1"/>
            <a:r>
              <a:rPr lang="cs-CZ" dirty="0" smtClean="0">
                <a:latin typeface="Arial"/>
                <a:cs typeface="Arial"/>
              </a:rPr>
              <a:t>Znehodnocování kontra-argumentů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Snaha o vyvracení nekonsistentních argumentů</a:t>
            </a:r>
          </a:p>
          <a:p>
            <a:r>
              <a:rPr lang="cs-CZ" dirty="0" err="1" smtClean="0">
                <a:latin typeface="Arial"/>
                <a:cs typeface="Arial"/>
              </a:rPr>
              <a:t>Confirmation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bias</a:t>
            </a:r>
            <a:endParaRPr lang="cs-CZ" dirty="0" smtClean="0">
              <a:latin typeface="Arial"/>
              <a:cs typeface="Arial"/>
            </a:endParaRPr>
          </a:p>
          <a:p>
            <a:pPr marL="228600" lvl="1">
              <a:spcBef>
                <a:spcPts val="1000"/>
              </a:spcBef>
            </a:pPr>
            <a:r>
              <a:rPr lang="cs-CZ" dirty="0" smtClean="0">
                <a:latin typeface="Arial"/>
                <a:cs typeface="Arial"/>
              </a:rPr>
              <a:t>Selektivní expozice</a:t>
            </a:r>
          </a:p>
          <a:p>
            <a:r>
              <a:rPr lang="cs-CZ" dirty="0" smtClean="0">
                <a:latin typeface="Arial"/>
                <a:cs typeface="Arial"/>
              </a:rPr>
              <a:t>Výsledkem motivovaného politického uvažování je: postojová polarizace</a:t>
            </a:r>
          </a:p>
          <a:p>
            <a:r>
              <a:rPr lang="cs-CZ" dirty="0" smtClean="0">
                <a:latin typeface="Arial"/>
                <a:cs typeface="Arial"/>
              </a:rPr>
              <a:t>Důsledky????</a:t>
            </a:r>
          </a:p>
          <a:p>
            <a:pPr marL="457200" lvl="1" indent="0">
              <a:buNone/>
            </a:pPr>
            <a:endParaRPr lang="cs-CZ" dirty="0" smtClean="0">
              <a:latin typeface="Arial"/>
              <a:cs typeface="Arial"/>
            </a:endParaRPr>
          </a:p>
          <a:p>
            <a:pPr lvl="1"/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4396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Implicitní kognice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Aspekt Systému 1 (typu 1)</a:t>
            </a:r>
          </a:p>
          <a:p>
            <a:r>
              <a:rPr lang="cs-CZ" dirty="0" smtClean="0">
                <a:latin typeface="Arial"/>
                <a:cs typeface="Arial"/>
              </a:rPr>
              <a:t>Nevědomé procesy, nevědomé postoje a evaluace</a:t>
            </a:r>
          </a:p>
          <a:p>
            <a:r>
              <a:rPr lang="cs-CZ" dirty="0" smtClean="0">
                <a:latin typeface="Arial"/>
                <a:cs typeface="Arial"/>
              </a:rPr>
              <a:t>Explicitní kognice – mentální operace vyššího řádu, vědomé myšlení, racionalizace, mentální energie a soustředění</a:t>
            </a:r>
          </a:p>
          <a:p>
            <a:r>
              <a:rPr lang="cs-CZ" dirty="0" smtClean="0">
                <a:latin typeface="Arial"/>
                <a:cs typeface="Arial"/>
              </a:rPr>
              <a:t>Implicitní kognice – nevědomé kognitivní procesy, na bázi automatických asociací, ovliv</a:t>
            </a:r>
            <a:r>
              <a:rPr lang="cs-CZ" dirty="0" smtClean="0">
                <a:latin typeface="Arial"/>
                <a:cs typeface="Arial"/>
              </a:rPr>
              <a:t>ňují vědomé kognitivní procesy, postoje, chování</a:t>
            </a:r>
            <a:endParaRPr lang="cs-CZ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6867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</a:t>
            </a:r>
            <a:r>
              <a:rPr lang="cs-CZ" dirty="0" smtClean="0"/>
              <a:t>mplicitní kognitivní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Většinu informací zaprodáváme automaticky a nevědomě</a:t>
            </a:r>
          </a:p>
          <a:p>
            <a:r>
              <a:rPr lang="cs-CZ" dirty="0" smtClean="0"/>
              <a:t>Automatické procesy:</a:t>
            </a:r>
          </a:p>
          <a:p>
            <a:pPr lvl="1"/>
            <a:r>
              <a:rPr lang="cs-CZ" dirty="0" smtClean="0"/>
              <a:t>Spontánní</a:t>
            </a:r>
          </a:p>
          <a:p>
            <a:pPr lvl="1"/>
            <a:r>
              <a:rPr lang="cs-CZ" dirty="0" smtClean="0"/>
              <a:t>Nekontrolovatelné</a:t>
            </a:r>
          </a:p>
          <a:p>
            <a:pPr lvl="1"/>
            <a:r>
              <a:rPr lang="cs-CZ" dirty="0" smtClean="0"/>
              <a:t>Málo kognitivního úsilí</a:t>
            </a:r>
          </a:p>
          <a:p>
            <a:pPr lvl="1"/>
            <a:r>
              <a:rPr lang="cs-CZ" dirty="0" smtClean="0"/>
              <a:t>Nevyžadují pozornost</a:t>
            </a:r>
          </a:p>
          <a:p>
            <a:r>
              <a:rPr lang="cs-CZ" dirty="0" smtClean="0"/>
              <a:t>Automatické procesy ovlivňují naše myšlení i chování zcela </a:t>
            </a:r>
            <a:r>
              <a:rPr lang="cs-CZ" dirty="0" smtClean="0"/>
              <a:t>nevědomě</a:t>
            </a:r>
          </a:p>
          <a:p>
            <a:r>
              <a:rPr lang="cs-CZ" dirty="0" err="1" smtClean="0"/>
              <a:t>Olson</a:t>
            </a:r>
            <a:r>
              <a:rPr lang="cs-CZ" dirty="0" smtClean="0"/>
              <a:t>, </a:t>
            </a:r>
            <a:r>
              <a:rPr lang="cs-CZ" dirty="0" err="1" smtClean="0"/>
              <a:t>Fazio</a:t>
            </a:r>
            <a:r>
              <a:rPr lang="cs-CZ" dirty="0" smtClean="0"/>
              <a:t>: automatické pozitivní nebo negativní prostoje ke kresleným postavám</a:t>
            </a:r>
            <a:endParaRPr lang="cs-CZ" dirty="0" smtClean="0"/>
          </a:p>
          <a:p>
            <a:r>
              <a:rPr lang="cs-CZ" dirty="0" smtClean="0"/>
              <a:t>Typický je efekt </a:t>
            </a:r>
            <a:r>
              <a:rPr lang="cs-CZ" dirty="0" err="1" smtClean="0"/>
              <a:t>primingu</a:t>
            </a:r>
            <a:r>
              <a:rPr lang="cs-CZ" dirty="0" smtClean="0"/>
              <a:t>: dochází k automatickému spuštění některých konceptů, které ovlivní naše postoje nebo chování</a:t>
            </a:r>
          </a:p>
          <a:p>
            <a:r>
              <a:rPr lang="cs-CZ" dirty="0" smtClean="0"/>
              <a:t>Florida experiment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3530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Měření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implicitních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postojů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Response latency</a:t>
            </a:r>
          </a:p>
          <a:p>
            <a:r>
              <a:rPr lang="en-US" dirty="0" smtClean="0">
                <a:latin typeface="Arial"/>
                <a:cs typeface="Arial"/>
              </a:rPr>
              <a:t>IAT (Implicit Attitude Test)</a:t>
            </a:r>
          </a:p>
          <a:p>
            <a:r>
              <a:rPr lang="en-US" dirty="0" smtClean="0">
                <a:latin typeface="Arial"/>
                <a:cs typeface="Arial"/>
              </a:rPr>
              <a:t>Affective priming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6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Limity kognitivních schopností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paměť a pozornost</a:t>
            </a:r>
          </a:p>
          <a:p>
            <a:r>
              <a:rPr lang="cs-CZ" dirty="0" smtClean="0"/>
              <a:t>Vědomé zpracování pouze zlomku stimulů</a:t>
            </a:r>
          </a:p>
          <a:p>
            <a:r>
              <a:rPr lang="cs-CZ" dirty="0" smtClean="0"/>
              <a:t>Ty jsou objektem krátkodobé paměti (pracovní paměť, STM)</a:t>
            </a:r>
          </a:p>
          <a:p>
            <a:r>
              <a:rPr lang="cs-CZ" dirty="0" smtClean="0"/>
              <a:t>STM = zpracovává 7 ± 2 kusy informace (Miller 1956)</a:t>
            </a:r>
          </a:p>
          <a:p>
            <a:r>
              <a:rPr lang="cs-CZ" dirty="0" smtClean="0"/>
              <a:t>Omezená pozornost</a:t>
            </a:r>
          </a:p>
          <a:p>
            <a:r>
              <a:rPr lang="cs-CZ" dirty="0" smtClean="0"/>
              <a:t>Více úkolů = redukce pozornosti</a:t>
            </a:r>
          </a:p>
          <a:p>
            <a:r>
              <a:rPr lang="cs-CZ" dirty="0" err="1" smtClean="0"/>
              <a:t>Invisible</a:t>
            </a:r>
            <a:r>
              <a:rPr lang="cs-CZ" dirty="0" smtClean="0"/>
              <a:t> </a:t>
            </a:r>
            <a:r>
              <a:rPr lang="cs-CZ" dirty="0" err="1" smtClean="0"/>
              <a:t>Gorilla</a:t>
            </a:r>
            <a:r>
              <a:rPr lang="cs-CZ" dirty="0" smtClean="0"/>
              <a:t> Test</a:t>
            </a:r>
          </a:p>
          <a:p>
            <a:pPr lvl="1"/>
            <a:r>
              <a:rPr lang="cs-CZ" dirty="0" smtClean="0">
                <a:hlinkClick r:id="rId2"/>
              </a:rPr>
              <a:t>https://www.youtube.com/watch?v=FWSxSQsspiQ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0549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Jsou-li některé objekty aktivovány v STM často, dostanou se do LTM</a:t>
            </a:r>
          </a:p>
          <a:p>
            <a:r>
              <a:rPr lang="cs-CZ" dirty="0" smtClean="0"/>
              <a:t>Vzpomínky v LTM (uzly) propojeny v asociativní síti</a:t>
            </a:r>
          </a:p>
          <a:p>
            <a:r>
              <a:rPr lang="cs-CZ" dirty="0" smtClean="0"/>
              <a:t>Automatická aktivace vzájemně propojených konceptů</a:t>
            </a:r>
          </a:p>
          <a:p>
            <a:r>
              <a:rPr lang="cs-CZ" dirty="0" smtClean="0"/>
              <a:t>Síla asociace se liší </a:t>
            </a:r>
          </a:p>
          <a:p>
            <a:r>
              <a:rPr lang="cs-CZ" dirty="0" smtClean="0"/>
              <a:t>Vybavování si objektů v LTM problematické</a:t>
            </a:r>
          </a:p>
          <a:p>
            <a:r>
              <a:rPr lang="cs-CZ" dirty="0" smtClean="0"/>
              <a:t>Řada konceptů není snadno dostupná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4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Zaller</a:t>
            </a:r>
            <a:r>
              <a:rPr lang="cs-CZ" dirty="0" smtClean="0"/>
              <a:t> a </a:t>
            </a:r>
            <a:r>
              <a:rPr lang="cs-CZ" dirty="0" err="1" smtClean="0"/>
              <a:t>Feldman</a:t>
            </a:r>
            <a:r>
              <a:rPr lang="cs-CZ" dirty="0" smtClean="0"/>
              <a:t> 1992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/>
          <a:lstStyle/>
          <a:p>
            <a:r>
              <a:rPr lang="cs-CZ" dirty="0"/>
              <a:t>L</a:t>
            </a:r>
            <a:r>
              <a:rPr lang="cs-CZ" dirty="0" smtClean="0"/>
              <a:t>idé nemají konsistentní postoje (</a:t>
            </a:r>
            <a:r>
              <a:rPr lang="cs-CZ" dirty="0" err="1" smtClean="0"/>
              <a:t>Converse</a:t>
            </a:r>
            <a:r>
              <a:rPr lang="cs-CZ" dirty="0" smtClean="0"/>
              <a:t> 1964)</a:t>
            </a:r>
          </a:p>
          <a:p>
            <a:r>
              <a:rPr lang="cs-CZ" dirty="0" smtClean="0"/>
              <a:t>Je to tím, že jsou hloupí a nemají postoje???</a:t>
            </a:r>
          </a:p>
          <a:p>
            <a:r>
              <a:rPr lang="cs-CZ" dirty="0" smtClean="0"/>
              <a:t>V paměti celá řada informací, které jsou protichůdné</a:t>
            </a:r>
          </a:p>
          <a:p>
            <a:r>
              <a:rPr lang="cs-CZ" dirty="0" smtClean="0"/>
              <a:t>Lidé odpovídají na základě toho, co si momentálně vybaví</a:t>
            </a:r>
          </a:p>
          <a:p>
            <a:r>
              <a:rPr lang="cs-CZ" dirty="0" smtClean="0"/>
              <a:t>Vybaví si to, co bylo aktivní v nedávné minulosti</a:t>
            </a:r>
          </a:p>
          <a:p>
            <a:r>
              <a:rPr lang="cs-CZ" dirty="0" smtClean="0"/>
              <a:t>Neznamená to, že by neměli postoje</a:t>
            </a:r>
          </a:p>
          <a:p>
            <a:r>
              <a:rPr lang="cs-CZ" dirty="0" smtClean="0"/>
              <a:t>Postoje nejsou unitární koherentní a fixní koncept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48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5875"/>
          </a:xfrm>
        </p:spPr>
        <p:txBody>
          <a:bodyPr/>
          <a:lstStyle/>
          <a:p>
            <a:pPr algn="ctr"/>
            <a:r>
              <a:rPr lang="cs-CZ" dirty="0" smtClean="0"/>
              <a:t>Chyby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Ansolabehera</a:t>
            </a:r>
            <a:r>
              <a:rPr lang="cs-CZ" dirty="0" smtClean="0"/>
              <a:t> a </a:t>
            </a:r>
            <a:r>
              <a:rPr lang="cs-CZ" dirty="0" err="1" smtClean="0"/>
              <a:t>Iyengar</a:t>
            </a:r>
            <a:r>
              <a:rPr lang="cs-CZ" dirty="0" smtClean="0"/>
              <a:t>: experimenty s vlivem reklamy na voliče</a:t>
            </a:r>
          </a:p>
          <a:p>
            <a:pPr lvl="1"/>
            <a:r>
              <a:rPr lang="cs-CZ" dirty="0" smtClean="0"/>
              <a:t>Omezená paměť subjektů v experimentu</a:t>
            </a:r>
          </a:p>
          <a:p>
            <a:pPr lvl="1"/>
            <a:r>
              <a:rPr lang="cs-CZ" dirty="0" smtClean="0"/>
              <a:t>50 % si ji nepamatovalo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Vavreck</a:t>
            </a:r>
            <a:r>
              <a:rPr lang="cs-CZ" dirty="0" smtClean="0"/>
              <a:t> 2007</a:t>
            </a:r>
          </a:p>
          <a:p>
            <a:pPr lvl="1"/>
            <a:r>
              <a:rPr lang="cs-CZ" dirty="0" smtClean="0"/>
              <a:t>Subjekty v kontrolní skupině naopak reportovaly, že reklamu viděly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88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smtClean="0"/>
              <a:t>Jaká je role paměti při utváření postojů?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modely</a:t>
            </a:r>
          </a:p>
          <a:p>
            <a:pPr lvl="1"/>
            <a:r>
              <a:rPr lang="cs-CZ" dirty="0" err="1" smtClean="0"/>
              <a:t>Memory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model hodnocení</a:t>
            </a:r>
          </a:p>
          <a:p>
            <a:pPr lvl="1"/>
            <a:r>
              <a:rPr lang="cs-CZ" dirty="0" smtClean="0"/>
              <a:t>On-line model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79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Memory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Zaller</a:t>
            </a:r>
            <a:r>
              <a:rPr lang="cs-CZ" dirty="0" smtClean="0"/>
              <a:t> a </a:t>
            </a:r>
            <a:r>
              <a:rPr lang="cs-CZ" dirty="0" err="1" smtClean="0"/>
              <a:t>Feldman</a:t>
            </a:r>
            <a:r>
              <a:rPr lang="cs-CZ" dirty="0" smtClean="0"/>
              <a:t> 1992</a:t>
            </a:r>
          </a:p>
          <a:p>
            <a:r>
              <a:rPr lang="cs-CZ" dirty="0" smtClean="0"/>
              <a:t>Lidé se spoléhají na informace uloženy v paměti</a:t>
            </a:r>
            <a:endParaRPr lang="cs-CZ" dirty="0"/>
          </a:p>
          <a:p>
            <a:r>
              <a:rPr lang="cs-CZ" dirty="0" smtClean="0"/>
              <a:t>Hodnocení subjektu na bázi </a:t>
            </a:r>
            <a:r>
              <a:rPr lang="cs-CZ" dirty="0" err="1" smtClean="0"/>
              <a:t>info</a:t>
            </a:r>
            <a:r>
              <a:rPr lang="cs-CZ" dirty="0" smtClean="0"/>
              <a:t> v LTM</a:t>
            </a:r>
          </a:p>
          <a:p>
            <a:r>
              <a:rPr lang="cs-CZ" dirty="0" smtClean="0"/>
              <a:t>Souhrnné hodnocení</a:t>
            </a:r>
          </a:p>
          <a:p>
            <a:r>
              <a:rPr lang="cs-CZ" dirty="0" smtClean="0"/>
              <a:t>Hodnocení subjektů pouze pokud se to vyžaduje (volby)</a:t>
            </a:r>
          </a:p>
        </p:txBody>
      </p:sp>
    </p:spTree>
    <p:extLst>
      <p:ext uri="{BB962C8B-B14F-4D97-AF65-F5344CB8AC3E}">
        <p14:creationId xmlns:p14="http://schemas.microsoft.com/office/powerpoint/2010/main" val="395212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On-line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probíhá neustále</a:t>
            </a:r>
          </a:p>
          <a:p>
            <a:r>
              <a:rPr lang="cs-CZ" dirty="0" smtClean="0"/>
              <a:t>Každá nová </a:t>
            </a:r>
            <a:r>
              <a:rPr lang="cs-CZ" dirty="0" err="1" smtClean="0"/>
              <a:t>info</a:t>
            </a:r>
            <a:r>
              <a:rPr lang="cs-CZ" dirty="0" smtClean="0"/>
              <a:t> je on-line zahrnuta do hodnocení subjektu</a:t>
            </a:r>
          </a:p>
          <a:p>
            <a:r>
              <a:rPr lang="cs-CZ" dirty="0" smtClean="0"/>
              <a:t>Pamatujeme si naše hodnocení</a:t>
            </a:r>
          </a:p>
          <a:p>
            <a:r>
              <a:rPr lang="cs-CZ" dirty="0" smtClean="0"/>
              <a:t>Samotnou informaci zapomeneme</a:t>
            </a:r>
          </a:p>
          <a:p>
            <a:r>
              <a:rPr lang="cs-CZ" dirty="0" smtClean="0"/>
              <a:t>Normativní důsledky</a:t>
            </a:r>
          </a:p>
          <a:p>
            <a:r>
              <a:rPr lang="cs-CZ" dirty="0" err="1" smtClean="0"/>
              <a:t>Lodge</a:t>
            </a:r>
            <a:r>
              <a:rPr lang="cs-CZ" dirty="0" smtClean="0"/>
              <a:t>, </a:t>
            </a:r>
            <a:r>
              <a:rPr lang="cs-CZ" dirty="0" err="1" smtClean="0"/>
              <a:t>Steenenberg</a:t>
            </a:r>
            <a:r>
              <a:rPr lang="cs-CZ" dirty="0" smtClean="0"/>
              <a:t> a </a:t>
            </a:r>
            <a:r>
              <a:rPr lang="cs-CZ" dirty="0" err="1" smtClean="0"/>
              <a:t>Brau</a:t>
            </a:r>
            <a:r>
              <a:rPr lang="cs-CZ" dirty="0" smtClean="0"/>
              <a:t> 1995</a:t>
            </a:r>
          </a:p>
          <a:p>
            <a:r>
              <a:rPr lang="cs-CZ" dirty="0" smtClean="0"/>
              <a:t>Individuální rozdíly v zapojení on-line procesu (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evaluate</a:t>
            </a:r>
            <a:r>
              <a:rPr lang="cs-CZ" dirty="0" smtClean="0"/>
              <a:t>, měření pomocí introspektivních otázek) (</a:t>
            </a:r>
            <a:r>
              <a:rPr lang="cs-CZ" dirty="0" err="1" smtClean="0"/>
              <a:t>Tormala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Petty</a:t>
            </a:r>
            <a:r>
              <a:rPr lang="cs-CZ" dirty="0" smtClean="0"/>
              <a:t> 2001)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924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1167</Words>
  <Application>Microsoft Macintosh PowerPoint</Application>
  <PresentationFormat>Custom</PresentationFormat>
  <Paragraphs>177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Motiv Office</vt:lpstr>
      <vt:lpstr>POLITICKÁ KOGNICE</vt:lpstr>
      <vt:lpstr>Kognice</vt:lpstr>
      <vt:lpstr>Limity kognitivních schopností</vt:lpstr>
      <vt:lpstr>Paměť</vt:lpstr>
      <vt:lpstr>Zaller a Feldman 1992</vt:lpstr>
      <vt:lpstr>Chyby paměti</vt:lpstr>
      <vt:lpstr>Jaká je role paměti při utváření postojů?</vt:lpstr>
      <vt:lpstr>Memory based hodnocení</vt:lpstr>
      <vt:lpstr>On-line hodnocení</vt:lpstr>
      <vt:lpstr>Hybridní model?</vt:lpstr>
      <vt:lpstr>Neinformovaní voliči</vt:lpstr>
      <vt:lpstr>Heuristiky v politice</vt:lpstr>
      <vt:lpstr>Heuristiky v politice</vt:lpstr>
      <vt:lpstr>Heuristiky</vt:lpstr>
      <vt:lpstr>Heuristiky</vt:lpstr>
      <vt:lpstr>Švédsko</vt:lpstr>
      <vt:lpstr>Lau a Redlawsk 2006</vt:lpstr>
      <vt:lpstr>Kognitivní konzistence</vt:lpstr>
      <vt:lpstr>Motivované politické uvažování</vt:lpstr>
      <vt:lpstr>Motivované politické uvažování</vt:lpstr>
      <vt:lpstr>Implicitní kognice</vt:lpstr>
      <vt:lpstr>Implicitní kognitivní procesy</vt:lpstr>
      <vt:lpstr>Měření implicitních postojů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POLITICKÁ KOGNICE</dc:title>
  <dc:creator>Lenka Hrbková</dc:creator>
  <cp:lastModifiedBy>Lenka Hrbková</cp:lastModifiedBy>
  <cp:revision>28</cp:revision>
  <dcterms:created xsi:type="dcterms:W3CDTF">2016-03-14T12:20:47Z</dcterms:created>
  <dcterms:modified xsi:type="dcterms:W3CDTF">2016-10-19T13:08:28Z</dcterms:modified>
</cp:coreProperties>
</file>