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2" r:id="rId8"/>
    <p:sldId id="260" r:id="rId9"/>
    <p:sldId id="264" r:id="rId10"/>
    <p:sldId id="265" r:id="rId11"/>
    <p:sldId id="266" r:id="rId12"/>
    <p:sldId id="267" r:id="rId13"/>
    <p:sldId id="268" r:id="rId14"/>
    <p:sldId id="269" r:id="rId15"/>
    <p:sldId id="295" r:id="rId16"/>
    <p:sldId id="270" r:id="rId17"/>
    <p:sldId id="293" r:id="rId18"/>
    <p:sldId id="294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92" r:id="rId38"/>
    <p:sldId id="289" r:id="rId39"/>
    <p:sldId id="290" r:id="rId40"/>
    <p:sldId id="291" r:id="rId4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8700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61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328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727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0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092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0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55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0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8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710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9E9440-85F3-8948-93D5-A27EDCBA16C8}" type="datetimeFigureOut">
              <a:rPr lang="en-US" smtClean="0"/>
              <a:t>11/2/2016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D22E6-4F26-6A4C-A072-77CFBF91D88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5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HcMWlnTtFQ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Autoritářství</a:t>
            </a:r>
            <a:r>
              <a:rPr lang="en-US" dirty="0" smtClean="0"/>
              <a:t> &amp; </a:t>
            </a:r>
            <a:r>
              <a:rPr lang="en-US" dirty="0" err="1" smtClean="0"/>
              <a:t>poslušnost</a:t>
            </a:r>
            <a:r>
              <a:rPr lang="en-US" dirty="0" smtClean="0"/>
              <a:t> </a:t>
            </a:r>
            <a:r>
              <a:rPr lang="en-US" dirty="0" err="1" smtClean="0"/>
              <a:t>vůči</a:t>
            </a:r>
            <a:r>
              <a:rPr lang="en-US" dirty="0" smtClean="0"/>
              <a:t> </a:t>
            </a:r>
            <a:r>
              <a:rPr lang="en-US" dirty="0" err="1" smtClean="0"/>
              <a:t>autoritě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POL363 </a:t>
            </a:r>
            <a:r>
              <a:rPr lang="cs-CZ" dirty="0" smtClean="0"/>
              <a:t>2. 11</a:t>
            </a:r>
            <a:r>
              <a:rPr lang="en-US" dirty="0" smtClean="0"/>
              <a:t>.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43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Pravicové</a:t>
            </a:r>
            <a:r>
              <a:rPr lang="en-US" dirty="0" smtClean="0"/>
              <a:t> </a:t>
            </a:r>
            <a:r>
              <a:rPr lang="en-US" dirty="0" err="1" smtClean="0"/>
              <a:t>autoritářství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submise</a:t>
            </a:r>
            <a:endParaRPr lang="en-US" dirty="0" smtClean="0"/>
          </a:p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agrese</a:t>
            </a:r>
            <a:endParaRPr lang="en-US" dirty="0" smtClean="0"/>
          </a:p>
          <a:p>
            <a:r>
              <a:rPr lang="en-US" dirty="0" err="1" smtClean="0"/>
              <a:t>Konvencionalismus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Měření</a:t>
            </a:r>
            <a:r>
              <a:rPr lang="en-US" dirty="0"/>
              <a:t> </a:t>
            </a:r>
            <a:r>
              <a:rPr lang="en-US" dirty="0" err="1" smtClean="0"/>
              <a:t>pomocí</a:t>
            </a:r>
            <a:r>
              <a:rPr lang="en-US" dirty="0" smtClean="0"/>
              <a:t> </a:t>
            </a:r>
            <a:r>
              <a:rPr lang="en-US" dirty="0" err="1" smtClean="0"/>
              <a:t>Likertovy</a:t>
            </a:r>
            <a:r>
              <a:rPr lang="en-US" dirty="0" smtClean="0"/>
              <a:t> </a:t>
            </a:r>
            <a:r>
              <a:rPr lang="en-US" dirty="0" err="1" smtClean="0"/>
              <a:t>škály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30 </a:t>
            </a:r>
            <a:r>
              <a:rPr lang="en-US" dirty="0" err="1" smtClean="0"/>
              <a:t>položek</a:t>
            </a:r>
            <a:r>
              <a:rPr lang="en-US" dirty="0" smtClean="0"/>
              <a:t> v </a:t>
            </a:r>
            <a:r>
              <a:rPr lang="en-US" dirty="0" err="1" smtClean="0"/>
              <a:t>obou</a:t>
            </a:r>
            <a:r>
              <a:rPr lang="en-US" dirty="0" smtClean="0"/>
              <a:t> </a:t>
            </a:r>
            <a:r>
              <a:rPr lang="en-US" dirty="0" err="1" smtClean="0"/>
              <a:t>směrech</a:t>
            </a:r>
            <a:endParaRPr lang="en-US" dirty="0" smtClean="0"/>
          </a:p>
          <a:p>
            <a:pPr lvl="1"/>
            <a:r>
              <a:rPr lang="en-US" dirty="0" err="1" smtClean="0"/>
              <a:t>Snaha</a:t>
            </a:r>
            <a:r>
              <a:rPr lang="en-US" dirty="0" smtClean="0"/>
              <a:t> o </a:t>
            </a:r>
            <a:r>
              <a:rPr lang="en-US" dirty="0" err="1" smtClean="0"/>
              <a:t>vysokou</a:t>
            </a:r>
            <a:r>
              <a:rPr lang="en-US" dirty="0" smtClean="0"/>
              <a:t> </a:t>
            </a:r>
            <a:r>
              <a:rPr lang="en-US" dirty="0" err="1" smtClean="0"/>
              <a:t>míru</a:t>
            </a:r>
            <a:r>
              <a:rPr lang="en-US" dirty="0" smtClean="0"/>
              <a:t> </a:t>
            </a:r>
            <a:r>
              <a:rPr lang="en-US" dirty="0" err="1" smtClean="0"/>
              <a:t>konsistence</a:t>
            </a:r>
            <a:r>
              <a:rPr lang="en-US" dirty="0" smtClean="0"/>
              <a:t> </a:t>
            </a:r>
            <a:r>
              <a:rPr lang="en-US" dirty="0" err="1" smtClean="0"/>
              <a:t>měření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podle</a:t>
            </a:r>
            <a:r>
              <a:rPr lang="en-US" dirty="0" smtClean="0"/>
              <a:t> </a:t>
            </a:r>
            <a:r>
              <a:rPr lang="en-US" dirty="0" err="1" smtClean="0"/>
              <a:t>něj</a:t>
            </a:r>
            <a:r>
              <a:rPr lang="en-US" dirty="0" smtClean="0"/>
              <a:t> to F-</a:t>
            </a:r>
            <a:r>
              <a:rPr lang="en-US" dirty="0" err="1" smtClean="0"/>
              <a:t>škála</a:t>
            </a:r>
            <a:r>
              <a:rPr lang="en-US" dirty="0" smtClean="0"/>
              <a:t> </a:t>
            </a:r>
            <a:r>
              <a:rPr lang="en-US" dirty="0" err="1" smtClean="0"/>
              <a:t>nedělá</a:t>
            </a:r>
            <a:r>
              <a:rPr lang="en-US" dirty="0" smtClean="0"/>
              <a:t>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175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Zdroj</a:t>
            </a:r>
            <a:r>
              <a:rPr lang="en-US" dirty="0" smtClean="0"/>
              <a:t>: </a:t>
            </a:r>
            <a:r>
              <a:rPr lang="en-US" dirty="0" err="1" smtClean="0"/>
              <a:t>geny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socializace</a:t>
            </a:r>
            <a:endParaRPr lang="en-US" dirty="0" smtClean="0"/>
          </a:p>
          <a:p>
            <a:r>
              <a:rPr lang="en-US" dirty="0" smtClean="0"/>
              <a:t>Je to </a:t>
            </a:r>
            <a:r>
              <a:rPr lang="en-US" dirty="0" err="1" smtClean="0"/>
              <a:t>psychologický</a:t>
            </a:r>
            <a:r>
              <a:rPr lang="en-US" dirty="0" smtClean="0"/>
              <a:t> </a:t>
            </a:r>
            <a:r>
              <a:rPr lang="en-US" dirty="0" err="1" smtClean="0"/>
              <a:t>rys</a:t>
            </a:r>
            <a:r>
              <a:rPr lang="en-US" dirty="0" smtClean="0"/>
              <a:t>, </a:t>
            </a:r>
            <a:r>
              <a:rPr lang="en-US" dirty="0" err="1" smtClean="0"/>
              <a:t>nikoliv</a:t>
            </a:r>
            <a:r>
              <a:rPr lang="en-US" dirty="0" smtClean="0"/>
              <a:t> </a:t>
            </a:r>
            <a:r>
              <a:rPr lang="en-US" dirty="0" err="1" smtClean="0"/>
              <a:t>politický</a:t>
            </a:r>
            <a:r>
              <a:rPr lang="en-US" dirty="0" smtClean="0"/>
              <a:t> – </a:t>
            </a:r>
            <a:r>
              <a:rPr lang="en-US" dirty="0" err="1" smtClean="0"/>
              <a:t>funguje</a:t>
            </a:r>
            <a:r>
              <a:rPr lang="en-US" dirty="0" smtClean="0"/>
              <a:t> 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ohledu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politický</a:t>
            </a:r>
            <a:r>
              <a:rPr lang="en-US" dirty="0" smtClean="0"/>
              <a:t> </a:t>
            </a:r>
            <a:r>
              <a:rPr lang="en-US" dirty="0" err="1" smtClean="0"/>
              <a:t>kontext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95563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7289"/>
            <a:ext cx="8229600" cy="5620711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Autoritáři:</a:t>
            </a:r>
          </a:p>
          <a:p>
            <a:pPr lvl="1"/>
            <a:r>
              <a:rPr lang="cs-CZ" dirty="0" smtClean="0"/>
              <a:t>Podporují nezákonné akty vlády</a:t>
            </a:r>
          </a:p>
          <a:p>
            <a:pPr lvl="1"/>
            <a:r>
              <a:rPr lang="cs-CZ" dirty="0" smtClean="0"/>
              <a:t>Méně podporují práva a svobody</a:t>
            </a:r>
          </a:p>
          <a:p>
            <a:pPr lvl="1"/>
            <a:r>
              <a:rPr lang="cs-CZ" dirty="0" smtClean="0"/>
              <a:t>Méně citliví k porušování práv ze strany autority</a:t>
            </a:r>
          </a:p>
          <a:p>
            <a:pPr lvl="1"/>
            <a:r>
              <a:rPr lang="cs-CZ" dirty="0" smtClean="0"/>
              <a:t>Měkčí tresty pro autority</a:t>
            </a:r>
          </a:p>
          <a:p>
            <a:pPr lvl="1"/>
            <a:r>
              <a:rPr lang="cs-CZ" dirty="0" smtClean="0"/>
              <a:t>Tvrdší tresty pro devianty/lidi porušující zákon</a:t>
            </a:r>
          </a:p>
          <a:p>
            <a:pPr lvl="1"/>
            <a:r>
              <a:rPr lang="cs-CZ" dirty="0" smtClean="0"/>
              <a:t>Více etnocentričtí</a:t>
            </a:r>
          </a:p>
          <a:p>
            <a:pPr lvl="1"/>
            <a:r>
              <a:rPr lang="cs-CZ" dirty="0" smtClean="0"/>
              <a:t>Nepřátelští k homosexuálům</a:t>
            </a:r>
          </a:p>
          <a:p>
            <a:pPr lvl="1"/>
            <a:r>
              <a:rPr lang="cs-CZ" dirty="0" smtClean="0"/>
              <a:t>Spíše přijímají tradiční náboženské postoje</a:t>
            </a:r>
          </a:p>
          <a:p>
            <a:pPr lvl="1"/>
            <a:r>
              <a:rPr lang="cs-CZ" dirty="0" smtClean="0"/>
              <a:t>Spíše jako fundamentalisté</a:t>
            </a:r>
          </a:p>
          <a:p>
            <a:pPr lvl="1"/>
            <a:r>
              <a:rPr lang="cs-CZ" dirty="0" smtClean="0"/>
              <a:t>Tradiční gender role</a:t>
            </a:r>
          </a:p>
          <a:p>
            <a:pPr lvl="1"/>
            <a:r>
              <a:rPr lang="cs-CZ" dirty="0" smtClean="0"/>
              <a:t>Konformní k sociálním normám</a:t>
            </a:r>
          </a:p>
          <a:p>
            <a:pPr lvl="1"/>
            <a:r>
              <a:rPr lang="cs-CZ" dirty="0" smtClean="0"/>
              <a:t>Tendence k sociálnímu konzervatismu</a:t>
            </a:r>
          </a:p>
          <a:p>
            <a:pPr lvl="1"/>
            <a:r>
              <a:rPr lang="cs-CZ" dirty="0" smtClean="0"/>
              <a:t>Blíže k politické pravici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69738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RWA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Nekritické přijímání autority</a:t>
            </a:r>
          </a:p>
          <a:p>
            <a:r>
              <a:rPr lang="cs-CZ" dirty="0" smtClean="0"/>
              <a:t>Přijímají protichůdná fakta</a:t>
            </a:r>
          </a:p>
          <a:p>
            <a:r>
              <a:rPr lang="cs-CZ" dirty="0" smtClean="0"/>
              <a:t>Svět jako nebezpečné místo</a:t>
            </a:r>
          </a:p>
          <a:p>
            <a:r>
              <a:rPr lang="cs-CZ" dirty="0" smtClean="0"/>
              <a:t>Spíše zpochybňují argumenty nesouhlasící s jejich </a:t>
            </a:r>
            <a:r>
              <a:rPr lang="cs-CZ" dirty="0" err="1" smtClean="0"/>
              <a:t>psotoji</a:t>
            </a:r>
            <a:r>
              <a:rPr lang="cs-CZ" dirty="0" smtClean="0"/>
              <a:t>, nezpochybňují to, čemu věřit chtějí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9337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Stenner</a:t>
            </a:r>
            <a:r>
              <a:rPr lang="en-US" dirty="0" smtClean="0"/>
              <a:t> 2005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849"/>
            <a:ext cx="8229600" cy="520963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Autoritářská dynamika</a:t>
            </a:r>
          </a:p>
          <a:p>
            <a:r>
              <a:rPr lang="cs-CZ" dirty="0" smtClean="0"/>
              <a:t>Autoritářství v kontextu prostředí</a:t>
            </a:r>
          </a:p>
          <a:p>
            <a:r>
              <a:rPr lang="cs-CZ" dirty="0" smtClean="0"/>
              <a:t>Existují katalyzátory autoritářství</a:t>
            </a:r>
          </a:p>
          <a:p>
            <a:pPr lvl="1"/>
            <a:r>
              <a:rPr lang="cs-CZ" dirty="0" smtClean="0"/>
              <a:t>Normativní hrozby (ohrožení identity naší skupiny, ohrožení pocitu jednoty)</a:t>
            </a:r>
          </a:p>
          <a:p>
            <a:r>
              <a:rPr lang="cs-CZ" dirty="0" smtClean="0"/>
              <a:t>V období normativních hrozeb více autoritářské postoje k rasové diverzitě, politickému nesouhlasu a morální deviaci</a:t>
            </a:r>
          </a:p>
          <a:p>
            <a:r>
              <a:rPr lang="cs-CZ" dirty="0" smtClean="0"/>
              <a:t>Jiná konceptualizace než Altemeyer (k čemu se mají vychovávat děti?)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02385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Hetherington</a:t>
            </a:r>
            <a:r>
              <a:rPr lang="cs-CZ" dirty="0" smtClean="0"/>
              <a:t> a </a:t>
            </a:r>
            <a:r>
              <a:rPr lang="cs-CZ" dirty="0" err="1" smtClean="0"/>
              <a:t>Weiler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Opačná logika</a:t>
            </a:r>
          </a:p>
          <a:p>
            <a:r>
              <a:rPr lang="cs-CZ" dirty="0" smtClean="0"/>
              <a:t>Míra autoritářství se liší</a:t>
            </a:r>
          </a:p>
          <a:p>
            <a:r>
              <a:rPr lang="cs-CZ" dirty="0" smtClean="0"/>
              <a:t>V období hrozeb se rozdíl snižuje</a:t>
            </a:r>
          </a:p>
          <a:p>
            <a:r>
              <a:rPr lang="cs-CZ" dirty="0" smtClean="0"/>
              <a:t>U lidí s nízkou úrovní autoritářství se projevy AP zvyšují</a:t>
            </a:r>
          </a:p>
          <a:p>
            <a:r>
              <a:rPr lang="cs-CZ" dirty="0" smtClean="0"/>
              <a:t>Reakce na hrozby, u lidí s vysokou úrovní AP jsou citliví na hrozby neustále</a:t>
            </a:r>
          </a:p>
          <a:p>
            <a:r>
              <a:rPr lang="cs-CZ" dirty="0" smtClean="0"/>
              <a:t>Zvýšená hrozba v nějaké oblasti znamená větší poptávku po řešeních, která nastolí pořádek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726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Perrin 2005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Analýza dopisů do redakcí novin v USA po 9/11 </a:t>
            </a:r>
          </a:p>
          <a:p>
            <a:r>
              <a:rPr lang="cs-CZ" dirty="0" smtClean="0"/>
              <a:t>Vzestup autoritářství ale i </a:t>
            </a:r>
            <a:r>
              <a:rPr lang="cs-CZ" dirty="0" err="1" smtClean="0"/>
              <a:t>antiautoritářství</a:t>
            </a:r>
            <a:endParaRPr lang="cs-CZ" dirty="0" smtClean="0"/>
          </a:p>
          <a:p>
            <a:r>
              <a:rPr lang="cs-CZ" dirty="0" smtClean="0"/>
              <a:t>Autoritářství a </a:t>
            </a:r>
            <a:r>
              <a:rPr lang="cs-CZ" dirty="0" err="1" smtClean="0"/>
              <a:t>antiautoritářství</a:t>
            </a:r>
            <a:r>
              <a:rPr lang="cs-CZ" dirty="0" smtClean="0"/>
              <a:t> jsou součástí politické kultury, projevují </a:t>
            </a:r>
            <a:r>
              <a:rPr lang="en-US" dirty="0" smtClean="0"/>
              <a:t>se </a:t>
            </a:r>
            <a:r>
              <a:rPr lang="en-US" dirty="0" err="1" smtClean="0"/>
              <a:t>společně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9276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Oesterreich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Autoritářství vychází ze socializace v dětství a schopností vyrovnávat se s hrozbami </a:t>
            </a:r>
          </a:p>
          <a:p>
            <a:r>
              <a:rPr lang="cs-CZ" dirty="0" smtClean="0"/>
              <a:t>Jde o zvyk uchýlit se k autoritě v kritických  situacích.</a:t>
            </a:r>
          </a:p>
          <a:p>
            <a:r>
              <a:rPr lang="cs-CZ" dirty="0" smtClean="0"/>
              <a:t>Jde o osobnostní rys, nikoliv postojovou charakteristiku</a:t>
            </a:r>
          </a:p>
          <a:p>
            <a:r>
              <a:rPr lang="cs-CZ" dirty="0" smtClean="0"/>
              <a:t>Kritika </a:t>
            </a:r>
            <a:r>
              <a:rPr lang="cs-CZ" dirty="0" err="1" smtClean="0"/>
              <a:t>Adorna</a:t>
            </a:r>
            <a:r>
              <a:rPr lang="cs-CZ" dirty="0" smtClean="0"/>
              <a:t> i </a:t>
            </a:r>
            <a:r>
              <a:rPr lang="cs-CZ" dirty="0" err="1" smtClean="0"/>
              <a:t>Altemeyera</a:t>
            </a:r>
            <a:endParaRPr lang="cs-CZ" dirty="0" smtClean="0"/>
          </a:p>
          <a:p>
            <a:r>
              <a:rPr lang="cs-CZ" dirty="0" smtClean="0"/>
              <a:t>Vlastní škála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13684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38539"/>
            <a:ext cx="8229600" cy="6755363"/>
          </a:xfrm>
        </p:spPr>
        <p:txBody>
          <a:bodyPr>
            <a:normAutofit fontScale="40000" lnSpcReduction="20000"/>
          </a:bodyPr>
          <a:lstStyle/>
          <a:p>
            <a:r>
              <a:rPr lang="cs-CZ" b="1" dirty="0"/>
              <a:t>Vždy dělám věci stejně</a:t>
            </a:r>
            <a:r>
              <a:rPr lang="cs-CZ" dirty="0"/>
              <a:t>. X Rád zkouším nové věci.</a:t>
            </a:r>
          </a:p>
          <a:p>
            <a:r>
              <a:rPr lang="cs-CZ" b="1" dirty="0"/>
              <a:t>Když se někomu něco stane, mám sklon si říkat: “Dobře mu/jí tak</a:t>
            </a:r>
            <a:r>
              <a:rPr lang="cs-CZ" dirty="0"/>
              <a:t>!” X Soucítím s lidmi, kterým se něco stane.</a:t>
            </a:r>
          </a:p>
          <a:p>
            <a:r>
              <a:rPr lang="cs-CZ" dirty="0"/>
              <a:t>Rád/a potkávám nové lidi. X </a:t>
            </a:r>
            <a:r>
              <a:rPr lang="cs-CZ" b="1" dirty="0"/>
              <a:t>Nerada potkávám nové lidi</a:t>
            </a:r>
            <a:r>
              <a:rPr lang="cs-CZ" dirty="0"/>
              <a:t>.</a:t>
            </a:r>
          </a:p>
          <a:p>
            <a:r>
              <a:rPr lang="cs-CZ" b="1" dirty="0"/>
              <a:t>V nových a neznámých situacích si nepřipadám dobře. X Mám rád/a nové a neznámé situace.</a:t>
            </a:r>
            <a:endParaRPr lang="cs-CZ" dirty="0"/>
          </a:p>
          <a:p>
            <a:r>
              <a:rPr lang="cs-CZ" b="1" dirty="0"/>
              <a:t>Mám sklon se přiklánět k silnější straně</a:t>
            </a:r>
            <a:r>
              <a:rPr lang="cs-CZ" dirty="0"/>
              <a:t>. X Často jsem na straně slabších. </a:t>
            </a:r>
          </a:p>
          <a:p>
            <a:r>
              <a:rPr lang="cs-CZ" dirty="0"/>
              <a:t>Mám rád změnu. X </a:t>
            </a:r>
            <a:r>
              <a:rPr lang="cs-CZ" b="1" dirty="0"/>
              <a:t>Nemám rád změnu.</a:t>
            </a:r>
            <a:r>
              <a:rPr lang="cs-CZ" dirty="0"/>
              <a:t> </a:t>
            </a:r>
          </a:p>
          <a:p>
            <a:r>
              <a:rPr lang="cs-CZ" b="1" dirty="0"/>
              <a:t>V konfliktech ustupuji, ale vyhledávám odplatu</a:t>
            </a:r>
            <a:r>
              <a:rPr lang="cs-CZ" dirty="0"/>
              <a:t>. X Konflikty řeším přímo. </a:t>
            </a:r>
          </a:p>
          <a:p>
            <a:r>
              <a:rPr lang="cs-CZ" b="1" dirty="0"/>
              <a:t>Obdivuji dominantní lidi</a:t>
            </a:r>
            <a:r>
              <a:rPr lang="cs-CZ" dirty="0"/>
              <a:t>. X Lidmi, kteří se snaží ostatním dominovat, opovrhuji. </a:t>
            </a:r>
          </a:p>
          <a:p>
            <a:r>
              <a:rPr lang="cs-CZ" b="1" dirty="0"/>
              <a:t>Lidi, kteří nejsou na mé straně, jsou proti mně</a:t>
            </a:r>
            <a:r>
              <a:rPr lang="cs-CZ" dirty="0"/>
              <a:t>. X Umím přijmout lidi, kteří nejsou na mé straně. </a:t>
            </a:r>
          </a:p>
          <a:p>
            <a:r>
              <a:rPr lang="cs-CZ" b="1" dirty="0"/>
              <a:t>Snažím se vyhýbat kontaktu s lidmi, kteří jsou odlišní</a:t>
            </a:r>
            <a:r>
              <a:rPr lang="cs-CZ" dirty="0"/>
              <a:t>. X Mám rád/a kontakt s lidmi, i s těmi odlišnými. </a:t>
            </a:r>
          </a:p>
          <a:p>
            <a:r>
              <a:rPr lang="cs-CZ" b="1" dirty="0"/>
              <a:t>Mám rád/a skupiny, ve kterých je vše zorganizováno</a:t>
            </a:r>
            <a:r>
              <a:rPr lang="cs-CZ" dirty="0"/>
              <a:t>. X Mám rád/a skupiny, ve kterých si členové vše organizují sami. </a:t>
            </a:r>
          </a:p>
          <a:p>
            <a:r>
              <a:rPr lang="cs-CZ" b="1" dirty="0"/>
              <a:t>Když na mně lidé závisí, ráda/a jim to dávám najevo</a:t>
            </a:r>
            <a:r>
              <a:rPr lang="cs-CZ" dirty="0"/>
              <a:t>. X Když na mě lidé závisí, nedávám najevo. </a:t>
            </a:r>
          </a:p>
          <a:p>
            <a:r>
              <a:rPr lang="cs-CZ" dirty="0"/>
              <a:t>Rád/a se přidávám k lidem, které neznám.  X </a:t>
            </a:r>
            <a:r>
              <a:rPr lang="cs-CZ" b="1" dirty="0"/>
              <a:t>Mezi lidmi, které neznám, se cítím nepříjemně</a:t>
            </a:r>
            <a:r>
              <a:rPr lang="cs-CZ" dirty="0"/>
              <a:t>. </a:t>
            </a:r>
          </a:p>
          <a:p>
            <a:r>
              <a:rPr lang="cs-CZ" dirty="0"/>
              <a:t>Obdivuji lidi, kteří se dokáží vzdát. X </a:t>
            </a:r>
            <a:r>
              <a:rPr lang="cs-CZ" b="1" dirty="0"/>
              <a:t>Myslím, že lidé, kteří se vzdají, jsou slaboši</a:t>
            </a:r>
            <a:r>
              <a:rPr lang="cs-CZ" dirty="0"/>
              <a:t>. </a:t>
            </a:r>
          </a:p>
          <a:p>
            <a:r>
              <a:rPr lang="cs-CZ" b="1" dirty="0"/>
              <a:t>Chci mít poklidný živo</a:t>
            </a:r>
            <a:r>
              <a:rPr lang="cs-CZ" dirty="0"/>
              <a:t>t. X Chci mít zajímavý život. </a:t>
            </a:r>
          </a:p>
          <a:p>
            <a:r>
              <a:rPr lang="cs-CZ" dirty="0"/>
              <a:t>Mám rád spontánní lidi, I když jsou někdy nepředvídatelní. X </a:t>
            </a:r>
            <a:r>
              <a:rPr lang="cs-CZ" b="1" dirty="0"/>
              <a:t>Mám radši lidi, jejichž chování lze vždycky předvídat</a:t>
            </a:r>
            <a:r>
              <a:rPr lang="cs-CZ" dirty="0"/>
              <a:t>. </a:t>
            </a:r>
          </a:p>
          <a:p>
            <a:r>
              <a:rPr lang="cs-CZ" dirty="0"/>
              <a:t>Mám problém plnit příkazy, o kterých nejsem stoprocentně přesvědčen/a.  X </a:t>
            </a:r>
            <a:r>
              <a:rPr lang="cs-CZ" b="1" dirty="0"/>
              <a:t>Nemám problém s plněním příkazů, ani těch, o jejichž užitečnosti nejsem přesvědčen/a</a:t>
            </a:r>
            <a:r>
              <a:rPr lang="cs-CZ" dirty="0"/>
              <a:t>. </a:t>
            </a:r>
          </a:p>
          <a:p>
            <a:r>
              <a:rPr lang="cs-CZ" dirty="0"/>
              <a:t>Cítím lítost vůči lidem, kteří mají velké problémy. X </a:t>
            </a:r>
            <a:r>
              <a:rPr lang="cs-CZ" b="1" dirty="0"/>
              <a:t>Necítím lítost vůči lidem, kteří jsou ve velkých problémech</a:t>
            </a:r>
            <a:r>
              <a:rPr lang="cs-CZ" dirty="0"/>
              <a:t>. </a:t>
            </a:r>
          </a:p>
          <a:p>
            <a:r>
              <a:rPr lang="cs-CZ" dirty="0"/>
              <a:t>Vždy se snažím naučit něco nového. X </a:t>
            </a:r>
            <a:r>
              <a:rPr lang="cs-CZ" b="1" dirty="0"/>
              <a:t>Stačí mi to, co už znám</a:t>
            </a:r>
            <a:r>
              <a:rPr lang="cs-CZ" dirty="0"/>
              <a:t>. </a:t>
            </a:r>
          </a:p>
          <a:p>
            <a:r>
              <a:rPr lang="cs-CZ" b="1" dirty="0"/>
              <a:t>Rozčilují mě lidé, kteří zpochybňují věci, které jsou dobře zavedené</a:t>
            </a:r>
            <a:r>
              <a:rPr lang="cs-CZ" dirty="0"/>
              <a:t>. X Obdivuji lidi, kteří zpochybňují věci, jež jsou dobře zavedené. </a:t>
            </a:r>
          </a:p>
          <a:p>
            <a:r>
              <a:rPr lang="cs-CZ" b="1" dirty="0"/>
              <a:t>Plním příkazy nadřízených, i když o nich nejsem přesvědčen/a.</a:t>
            </a:r>
            <a:r>
              <a:rPr lang="cs-CZ" dirty="0"/>
              <a:t> X Snažím se vyhnout příkazům, o kterých nejsem přesvědčen/a. </a:t>
            </a:r>
          </a:p>
          <a:p>
            <a:r>
              <a:rPr lang="cs-CZ" dirty="0"/>
              <a:t>Rád/a jsem konfrontován/a s novými myšlenkami. X </a:t>
            </a:r>
            <a:r>
              <a:rPr lang="cs-CZ" b="1" dirty="0"/>
              <a:t>Nejsem rád/a konfrontován/a s novými myšlenkami.</a:t>
            </a:r>
            <a:endParaRPr lang="cs-CZ" dirty="0"/>
          </a:p>
          <a:p>
            <a:r>
              <a:rPr lang="cs-CZ" b="1" dirty="0"/>
              <a:t>O těch pro mě nezákladnějších otázkách nediskutuji.  </a:t>
            </a:r>
            <a:r>
              <a:rPr lang="cs-CZ" dirty="0"/>
              <a:t>X Myslím, že se můžu naučit něco nového i když jsou v sázce pro mě nejzákladnější otázky.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93128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Sociálně</a:t>
            </a:r>
            <a:r>
              <a:rPr lang="en-US" dirty="0" smtClean="0"/>
              <a:t> </a:t>
            </a:r>
            <a:r>
              <a:rPr lang="en-US" dirty="0" err="1" smtClean="0"/>
              <a:t>dominantní</a:t>
            </a:r>
            <a:r>
              <a:rPr lang="en-US" dirty="0" smtClean="0"/>
              <a:t> </a:t>
            </a:r>
            <a:r>
              <a:rPr lang="en-US" dirty="0" err="1" smtClean="0"/>
              <a:t>orientace</a:t>
            </a:r>
            <a:r>
              <a:rPr lang="en-US" dirty="0" smtClean="0"/>
              <a:t> SDO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2088"/>
          </a:xfrm>
        </p:spPr>
        <p:txBody>
          <a:bodyPr>
            <a:normAutofit/>
          </a:bodyPr>
          <a:lstStyle/>
          <a:p>
            <a:r>
              <a:rPr lang="cs-CZ" dirty="0" err="1" smtClean="0"/>
              <a:t>Pratto</a:t>
            </a:r>
            <a:r>
              <a:rPr lang="cs-CZ" dirty="0" smtClean="0"/>
              <a:t>, </a:t>
            </a:r>
            <a:r>
              <a:rPr lang="cs-CZ" dirty="0" err="1" smtClean="0"/>
              <a:t>Sidanius</a:t>
            </a:r>
            <a:r>
              <a:rPr lang="cs-CZ" dirty="0" smtClean="0"/>
              <a:t>, </a:t>
            </a:r>
            <a:r>
              <a:rPr lang="cs-CZ" dirty="0" err="1" smtClean="0"/>
              <a:t>Stallworth</a:t>
            </a:r>
            <a:r>
              <a:rPr lang="cs-CZ" dirty="0" smtClean="0"/>
              <a:t>, &amp; </a:t>
            </a:r>
            <a:r>
              <a:rPr lang="cs-CZ" dirty="0" err="1" smtClean="0"/>
              <a:t>Malle</a:t>
            </a:r>
            <a:r>
              <a:rPr lang="cs-CZ" dirty="0" smtClean="0"/>
              <a:t> 1994</a:t>
            </a:r>
          </a:p>
          <a:p>
            <a:r>
              <a:rPr lang="cs-CZ" dirty="0" smtClean="0"/>
              <a:t>Chtějí pochopit opresi vůči skupinám</a:t>
            </a:r>
          </a:p>
          <a:p>
            <a:r>
              <a:rPr lang="cs-CZ" dirty="0" smtClean="0"/>
              <a:t>Minimalizace skupinových konfliktů vytvořením konsensu o dominantních ideologiích, které udržují nerovnost. </a:t>
            </a:r>
          </a:p>
          <a:p>
            <a:r>
              <a:rPr lang="cs-CZ" dirty="0" smtClean="0"/>
              <a:t>Mýty legitimizující hierarchii</a:t>
            </a:r>
          </a:p>
          <a:p>
            <a:r>
              <a:rPr lang="cs-CZ" dirty="0" smtClean="0"/>
              <a:t>Stabilizace a normalizace oprese skupin</a:t>
            </a:r>
          </a:p>
          <a:p>
            <a:r>
              <a:rPr lang="en-US" dirty="0" err="1" smtClean="0"/>
              <a:t>Některé</a:t>
            </a:r>
            <a:r>
              <a:rPr lang="en-US" dirty="0" smtClean="0"/>
              <a:t> </a:t>
            </a:r>
            <a:r>
              <a:rPr lang="en-US" dirty="0" err="1" smtClean="0"/>
              <a:t>mýty</a:t>
            </a:r>
            <a:r>
              <a:rPr lang="en-US" dirty="0" smtClean="0"/>
              <a:t> </a:t>
            </a:r>
            <a:r>
              <a:rPr lang="en-US" dirty="0" err="1" smtClean="0"/>
              <a:t>naopak</a:t>
            </a:r>
            <a:r>
              <a:rPr lang="en-US" dirty="0" smtClean="0"/>
              <a:t> </a:t>
            </a:r>
            <a:r>
              <a:rPr lang="en-US" dirty="0" err="1" smtClean="0"/>
              <a:t>egalitářské</a:t>
            </a:r>
            <a:r>
              <a:rPr lang="en-US" dirty="0" smtClean="0"/>
              <a:t> – co </a:t>
            </a:r>
            <a:r>
              <a:rPr lang="en-US" dirty="0" err="1" smtClean="0"/>
              <a:t>vede</a:t>
            </a:r>
            <a:r>
              <a:rPr lang="en-US" dirty="0" smtClean="0"/>
              <a:t> k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odmítání</a:t>
            </a:r>
            <a:r>
              <a:rPr lang="en-US" dirty="0" smtClean="0"/>
              <a:t>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380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</a:t>
            </a:r>
            <a:r>
              <a:rPr lang="en-US" dirty="0" err="1" smtClean="0"/>
              <a:t>osobnosti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Dominantní</a:t>
            </a:r>
            <a:r>
              <a:rPr lang="en-US" dirty="0" smtClean="0"/>
              <a:t> </a:t>
            </a:r>
            <a:r>
              <a:rPr lang="en-US" dirty="0" err="1" smtClean="0"/>
              <a:t>téma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WWII</a:t>
            </a:r>
          </a:p>
          <a:p>
            <a:r>
              <a:rPr lang="en-US" dirty="0" err="1" smtClean="0"/>
              <a:t>Otázky</a:t>
            </a:r>
            <a:r>
              <a:rPr lang="en-US" dirty="0" smtClean="0"/>
              <a:t> </a:t>
            </a:r>
            <a:r>
              <a:rPr lang="en-US" dirty="0" err="1" smtClean="0"/>
              <a:t>ohledně</a:t>
            </a:r>
            <a:r>
              <a:rPr lang="en-US" dirty="0" smtClean="0"/>
              <a:t> </a:t>
            </a:r>
            <a:r>
              <a:rPr lang="en-US" dirty="0" err="1" smtClean="0"/>
              <a:t>kořenů</a:t>
            </a:r>
            <a:r>
              <a:rPr lang="en-US" dirty="0" smtClean="0"/>
              <a:t> </a:t>
            </a:r>
            <a:r>
              <a:rPr lang="en-US" dirty="0" err="1" smtClean="0"/>
              <a:t>autoritářství</a:t>
            </a:r>
            <a:endParaRPr lang="en-US" dirty="0" smtClean="0"/>
          </a:p>
          <a:p>
            <a:r>
              <a:rPr lang="en-US" dirty="0" err="1" smtClean="0"/>
              <a:t>Existují</a:t>
            </a:r>
            <a:r>
              <a:rPr lang="en-US" dirty="0" smtClean="0"/>
              <a:t> </a:t>
            </a:r>
            <a:r>
              <a:rPr lang="en-US" dirty="0" err="1" smtClean="0"/>
              <a:t>predispozice</a:t>
            </a:r>
            <a:r>
              <a:rPr lang="en-US" dirty="0" smtClean="0"/>
              <a:t> k </a:t>
            </a:r>
            <a:r>
              <a:rPr lang="en-US" dirty="0" err="1" smtClean="0"/>
              <a:t>fašismu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2756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jaké míry člověk chce, aby jeho skupina dominovala ostatním</a:t>
            </a:r>
          </a:p>
          <a:p>
            <a:r>
              <a:rPr lang="cs-CZ" dirty="0" smtClean="0"/>
              <a:t>Postojová orientace, 14 položek na škále</a:t>
            </a:r>
          </a:p>
          <a:p>
            <a:r>
              <a:rPr lang="cs-CZ" dirty="0" smtClean="0"/>
              <a:t>Jak chceme organizovat vztahy ve společnosti?</a:t>
            </a:r>
          </a:p>
          <a:p>
            <a:r>
              <a:rPr lang="cs-CZ" dirty="0" smtClean="0"/>
              <a:t>Lidé s vysokým skórem SDO jsou pro hierarchickou organizaci</a:t>
            </a:r>
          </a:p>
          <a:p>
            <a:r>
              <a:rPr lang="cs-CZ" dirty="0" smtClean="0"/>
              <a:t>Určuje ochotu brát na sebe určité role (hierarchické)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7639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Sociální</a:t>
            </a:r>
            <a:r>
              <a:rPr lang="en-US" dirty="0" smtClean="0"/>
              <a:t> dominance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Vyšší</a:t>
            </a:r>
            <a:r>
              <a:rPr lang="en-US" dirty="0" smtClean="0"/>
              <a:t> u </a:t>
            </a:r>
            <a:r>
              <a:rPr lang="en-US" dirty="0" err="1" smtClean="0"/>
              <a:t>mužů</a:t>
            </a:r>
            <a:endParaRPr lang="en-US" dirty="0" smtClean="0"/>
          </a:p>
          <a:p>
            <a:r>
              <a:rPr lang="en-US" dirty="0" err="1" smtClean="0"/>
              <a:t>Tendence</a:t>
            </a:r>
            <a:r>
              <a:rPr lang="en-US" dirty="0" smtClean="0"/>
              <a:t> k </a:t>
            </a:r>
            <a:r>
              <a:rPr lang="en-US" dirty="0" err="1" smtClean="0"/>
              <a:t>sociálnímu</a:t>
            </a:r>
            <a:r>
              <a:rPr lang="en-US" dirty="0" smtClean="0"/>
              <a:t> </a:t>
            </a:r>
            <a:r>
              <a:rPr lang="en-US" dirty="0" err="1" smtClean="0"/>
              <a:t>konzervatismu</a:t>
            </a:r>
            <a:endParaRPr lang="en-US" dirty="0" smtClean="0"/>
          </a:p>
          <a:p>
            <a:r>
              <a:rPr lang="en-US" dirty="0" err="1" smtClean="0"/>
              <a:t>Patriotismus</a:t>
            </a:r>
            <a:endParaRPr lang="en-US" dirty="0" smtClean="0"/>
          </a:p>
          <a:p>
            <a:r>
              <a:rPr lang="en-US" dirty="0" err="1" smtClean="0"/>
              <a:t>Kulturní</a:t>
            </a:r>
            <a:r>
              <a:rPr lang="en-US" dirty="0" smtClean="0"/>
              <a:t> </a:t>
            </a:r>
            <a:r>
              <a:rPr lang="en-US" dirty="0" err="1" smtClean="0"/>
              <a:t>elitářství</a:t>
            </a:r>
            <a:endParaRPr lang="en-US" dirty="0" smtClean="0"/>
          </a:p>
          <a:p>
            <a:r>
              <a:rPr lang="en-US" dirty="0" err="1" smtClean="0"/>
              <a:t>Etnické</a:t>
            </a:r>
            <a:r>
              <a:rPr lang="en-US" dirty="0" smtClean="0"/>
              <a:t> </a:t>
            </a:r>
            <a:r>
              <a:rPr lang="en-US" dirty="0" err="1" smtClean="0"/>
              <a:t>přesudky</a:t>
            </a:r>
            <a:endParaRPr lang="en-US" dirty="0" smtClean="0"/>
          </a:p>
          <a:p>
            <a:r>
              <a:rPr lang="en-US" dirty="0" err="1" smtClean="0"/>
              <a:t>Sexismus</a:t>
            </a:r>
            <a:endParaRPr lang="en-US" dirty="0" smtClean="0"/>
          </a:p>
          <a:p>
            <a:r>
              <a:rPr lang="en-US" dirty="0" err="1" smtClean="0"/>
              <a:t>Politicko-ekonomický</a:t>
            </a:r>
            <a:r>
              <a:rPr lang="en-US" dirty="0" smtClean="0"/>
              <a:t> </a:t>
            </a:r>
            <a:r>
              <a:rPr lang="en-US" dirty="0" err="1" smtClean="0"/>
              <a:t>konzervatismus</a:t>
            </a:r>
            <a:endParaRPr lang="en-US" dirty="0" smtClean="0"/>
          </a:p>
          <a:p>
            <a:r>
              <a:rPr lang="en-US" dirty="0" err="1" smtClean="0"/>
              <a:t>Podpora</a:t>
            </a:r>
            <a:r>
              <a:rPr lang="en-US" dirty="0" smtClean="0"/>
              <a:t> </a:t>
            </a:r>
            <a:r>
              <a:rPr lang="en-US" dirty="0" err="1" smtClean="0"/>
              <a:t>armády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246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Duální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580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J. </a:t>
            </a:r>
            <a:r>
              <a:rPr lang="cs-CZ" dirty="0" err="1" smtClean="0"/>
              <a:t>Duckitt</a:t>
            </a:r>
            <a:endParaRPr lang="cs-CZ" dirty="0" smtClean="0"/>
          </a:p>
          <a:p>
            <a:r>
              <a:rPr lang="cs-CZ" dirty="0" smtClean="0"/>
              <a:t>RWA i SDO jsou podobné ale ne stejné, vyjadřují různé motivace k předsudkům</a:t>
            </a:r>
          </a:p>
          <a:p>
            <a:r>
              <a:rPr lang="cs-CZ" dirty="0" smtClean="0"/>
              <a:t>RWA: požadavek větší společenské bezpečnosti, determinován tendencí ke konformitě a názorem, že svět je nebezpečné místo</a:t>
            </a:r>
          </a:p>
          <a:p>
            <a:r>
              <a:rPr lang="cs-CZ" dirty="0" smtClean="0"/>
              <a:t>SDO: spíše soutěživý prvek, vede k tendenci o sociální dominanci nad ostatními skupinami. Negativní spíše k podřízeným skupinám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5638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Postoje</a:t>
            </a:r>
            <a:r>
              <a:rPr lang="en-US" dirty="0" smtClean="0"/>
              <a:t> k </a:t>
            </a:r>
            <a:r>
              <a:rPr lang="en-US" dirty="0" err="1" smtClean="0"/>
              <a:t>imigraci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06184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Různé typy motivace k předsudkům vůči imigrantům</a:t>
            </a:r>
          </a:p>
          <a:p>
            <a:r>
              <a:rPr lang="cs-CZ" dirty="0" smtClean="0"/>
              <a:t>Různé typy předsudků</a:t>
            </a:r>
          </a:p>
          <a:p>
            <a:pPr lvl="1"/>
            <a:r>
              <a:rPr lang="cs-CZ" dirty="0" smtClean="0"/>
              <a:t>RWA: souvisí s kriminalitou</a:t>
            </a:r>
          </a:p>
          <a:p>
            <a:pPr lvl="1"/>
            <a:r>
              <a:rPr lang="cs-CZ" dirty="0" smtClean="0"/>
              <a:t>SDO: souvisí s ekonomickými tématy (</a:t>
            </a:r>
            <a:r>
              <a:rPr lang="cs-CZ" dirty="0" err="1" smtClean="0"/>
              <a:t>Cohrs</a:t>
            </a:r>
            <a:r>
              <a:rPr lang="cs-CZ" dirty="0" smtClean="0"/>
              <a:t> a </a:t>
            </a:r>
            <a:r>
              <a:rPr lang="cs-CZ" dirty="0" err="1" smtClean="0"/>
              <a:t>Stelz</a:t>
            </a:r>
            <a:r>
              <a:rPr lang="cs-CZ" dirty="0" smtClean="0"/>
              <a:t> 2010)</a:t>
            </a:r>
          </a:p>
          <a:p>
            <a:r>
              <a:rPr lang="cs-CZ" dirty="0" smtClean="0"/>
              <a:t>RWA: negativní postoje k imigrantům kvůli strach z nedostatečné asimilace, odporu převzít společenské normy</a:t>
            </a:r>
          </a:p>
          <a:p>
            <a:r>
              <a:rPr lang="cs-CZ" dirty="0" smtClean="0"/>
              <a:t>SDO: strach, že se asimilují a smažou rozdíly</a:t>
            </a:r>
          </a:p>
        </p:txBody>
      </p:sp>
    </p:spTree>
    <p:extLst>
      <p:ext uri="{BB962C8B-B14F-4D97-AF65-F5344CB8AC3E}">
        <p14:creationId xmlns:p14="http://schemas.microsoft.com/office/powerpoint/2010/main" val="2539360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POSLUŠNOST AUTORITĚ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Stanley </a:t>
            </a:r>
            <a:r>
              <a:rPr lang="en-US" dirty="0" err="1" smtClean="0"/>
              <a:t>Milgram</a:t>
            </a:r>
            <a:endParaRPr lang="en-US" dirty="0" smtClean="0"/>
          </a:p>
          <a:p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psycholog</a:t>
            </a:r>
            <a:r>
              <a:rPr lang="en-US" dirty="0" smtClean="0"/>
              <a:t>, </a:t>
            </a:r>
            <a:r>
              <a:rPr lang="en-US" dirty="0" err="1" smtClean="0"/>
              <a:t>téma</a:t>
            </a:r>
            <a:r>
              <a:rPr lang="en-US" dirty="0" smtClean="0"/>
              <a:t> </a:t>
            </a:r>
            <a:r>
              <a:rPr lang="en-US" dirty="0" err="1" smtClean="0"/>
              <a:t>poslušnosti</a:t>
            </a:r>
            <a:endParaRPr lang="en-US" dirty="0" smtClean="0"/>
          </a:p>
          <a:p>
            <a:r>
              <a:rPr lang="en-US" dirty="0" err="1" smtClean="0"/>
              <a:t>Vychází</a:t>
            </a:r>
            <a:r>
              <a:rPr lang="en-US" dirty="0" smtClean="0"/>
              <a:t> z </a:t>
            </a:r>
            <a:r>
              <a:rPr lang="en-US" dirty="0" err="1" smtClean="0"/>
              <a:t>poznatků</a:t>
            </a:r>
            <a:r>
              <a:rPr lang="en-US" dirty="0" smtClean="0"/>
              <a:t> o </a:t>
            </a:r>
            <a:r>
              <a:rPr lang="en-US" dirty="0" err="1" smtClean="0"/>
              <a:t>konformitě</a:t>
            </a:r>
            <a:r>
              <a:rPr lang="en-US" dirty="0" smtClean="0"/>
              <a:t> </a:t>
            </a:r>
            <a:r>
              <a:rPr lang="en-US" dirty="0" err="1" smtClean="0"/>
              <a:t>Salomona</a:t>
            </a:r>
            <a:r>
              <a:rPr lang="en-US" dirty="0" smtClean="0"/>
              <a:t> </a:t>
            </a:r>
            <a:r>
              <a:rPr lang="en-US" dirty="0" err="1" smtClean="0"/>
              <a:t>Asche</a:t>
            </a:r>
            <a:r>
              <a:rPr lang="en-US" dirty="0" smtClean="0"/>
              <a:t>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962" y="3540967"/>
            <a:ext cx="4267841" cy="2767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0369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funguje</a:t>
            </a:r>
            <a:r>
              <a:rPr lang="en-US" dirty="0" smtClean="0"/>
              <a:t> </a:t>
            </a:r>
            <a:r>
              <a:rPr lang="en-US" dirty="0" err="1" smtClean="0"/>
              <a:t>konformita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Chtěl</a:t>
            </a:r>
            <a:r>
              <a:rPr lang="en-US" dirty="0" smtClean="0"/>
              <a:t> </a:t>
            </a:r>
            <a:r>
              <a:rPr lang="en-US" dirty="0" err="1" smtClean="0"/>
              <a:t>vědět</a:t>
            </a:r>
            <a:r>
              <a:rPr lang="en-US" dirty="0" smtClean="0"/>
              <a:t>, </a:t>
            </a:r>
            <a:r>
              <a:rPr lang="en-US" dirty="0" err="1" smtClean="0"/>
              <a:t>jak</a:t>
            </a:r>
            <a:r>
              <a:rPr lang="en-US" dirty="0" smtClean="0"/>
              <a:t> </a:t>
            </a:r>
            <a:r>
              <a:rPr lang="en-US" dirty="0" err="1" smtClean="0"/>
              <a:t>daleko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lidé</a:t>
            </a:r>
            <a:r>
              <a:rPr lang="en-US" dirty="0" smtClean="0"/>
              <a:t> </a:t>
            </a:r>
            <a:r>
              <a:rPr lang="en-US" dirty="0" err="1" smtClean="0"/>
              <a:t>schopní</a:t>
            </a:r>
            <a:r>
              <a:rPr lang="en-US" dirty="0" smtClean="0"/>
              <a:t> </a:t>
            </a:r>
            <a:r>
              <a:rPr lang="en-US" dirty="0" err="1" smtClean="0"/>
              <a:t>zajít</a:t>
            </a:r>
            <a:r>
              <a:rPr lang="en-US" dirty="0" smtClean="0"/>
              <a:t>, </a:t>
            </a:r>
            <a:r>
              <a:rPr lang="en-US" dirty="0" err="1" smtClean="0"/>
              <a:t>když</a:t>
            </a:r>
            <a:r>
              <a:rPr lang="en-US" dirty="0" smtClean="0"/>
              <a:t> </a:t>
            </a:r>
            <a:r>
              <a:rPr lang="en-US" dirty="0" err="1" smtClean="0"/>
              <a:t>jim</a:t>
            </a:r>
            <a:r>
              <a:rPr lang="en-US" dirty="0" smtClean="0"/>
              <a:t> </a:t>
            </a:r>
            <a:r>
              <a:rPr lang="en-US" dirty="0" err="1" smtClean="0"/>
              <a:t>autorita</a:t>
            </a:r>
            <a:r>
              <a:rPr lang="en-US" dirty="0" smtClean="0"/>
              <a:t> </a:t>
            </a:r>
            <a:r>
              <a:rPr lang="en-US" dirty="0" err="1" smtClean="0"/>
              <a:t>říká</a:t>
            </a:r>
            <a:r>
              <a:rPr lang="en-US" dirty="0" smtClean="0"/>
              <a:t>, </a:t>
            </a:r>
            <a:r>
              <a:rPr lang="en-US" dirty="0" err="1" smtClean="0"/>
              <a:t>ab</a:t>
            </a:r>
            <a:r>
              <a:rPr lang="en-US" dirty="0" smtClean="0"/>
              <a:t> </a:t>
            </a:r>
            <a:r>
              <a:rPr lang="en-US" dirty="0" err="1" smtClean="0"/>
              <a:t>udělali</a:t>
            </a:r>
            <a:r>
              <a:rPr lang="en-US" dirty="0" smtClean="0"/>
              <a:t> </a:t>
            </a:r>
            <a:r>
              <a:rPr lang="en-US" dirty="0" err="1" smtClean="0"/>
              <a:t>něco</a:t>
            </a:r>
            <a:r>
              <a:rPr lang="en-US" dirty="0" smtClean="0"/>
              <a:t> </a:t>
            </a:r>
            <a:r>
              <a:rPr lang="en-US" dirty="0" err="1" smtClean="0"/>
              <a:t>proti</a:t>
            </a:r>
            <a:r>
              <a:rPr lang="en-US" dirty="0" smtClean="0"/>
              <a:t> </a:t>
            </a:r>
            <a:r>
              <a:rPr lang="en-US" dirty="0" err="1" smtClean="0"/>
              <a:t>vlastním</a:t>
            </a:r>
            <a:r>
              <a:rPr lang="en-US" dirty="0" smtClean="0"/>
              <a:t> </a:t>
            </a:r>
            <a:r>
              <a:rPr lang="en-US" dirty="0" err="1" smtClean="0"/>
              <a:t>predispozicím</a:t>
            </a:r>
            <a:endParaRPr lang="en-US" dirty="0" smtClean="0"/>
          </a:p>
          <a:p>
            <a:r>
              <a:rPr lang="en-US" dirty="0" err="1" smtClean="0"/>
              <a:t>Umisťuje</a:t>
            </a:r>
            <a:r>
              <a:rPr lang="en-US" dirty="0" smtClean="0"/>
              <a:t> </a:t>
            </a:r>
            <a:r>
              <a:rPr lang="en-US" dirty="0" err="1" smtClean="0"/>
              <a:t>subjekty</a:t>
            </a:r>
            <a:r>
              <a:rPr lang="en-US" dirty="0" smtClean="0"/>
              <a:t> do </a:t>
            </a:r>
            <a:r>
              <a:rPr lang="en-US" dirty="0" err="1" smtClean="0"/>
              <a:t>situace</a:t>
            </a:r>
            <a:r>
              <a:rPr lang="en-US" dirty="0" smtClean="0"/>
              <a:t>,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které</a:t>
            </a:r>
            <a:r>
              <a:rPr lang="en-US" dirty="0" smtClean="0"/>
              <a:t> se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predispozice</a:t>
            </a:r>
            <a:r>
              <a:rPr lang="en-US" dirty="0" smtClean="0"/>
              <a:t> </a:t>
            </a:r>
            <a:r>
              <a:rPr lang="en-US" dirty="0" err="1" smtClean="0"/>
              <a:t>oslabují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465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Milgramův</a:t>
            </a:r>
            <a:r>
              <a:rPr lang="en-US" dirty="0" smtClean="0"/>
              <a:t> experiment</a:t>
            </a:r>
            <a:endParaRPr lang="en-US" dirty="0"/>
          </a:p>
        </p:txBody>
      </p:sp>
      <p:pic>
        <p:nvPicPr>
          <p:cNvPr id="4" name="Image 1" descr="Jul03&amp;01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891" b="16891"/>
          <a:stretch>
            <a:fillRect/>
          </a:stretch>
        </p:blipFill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302329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Milgramův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Predikce psychiatrů a psychologů</a:t>
            </a:r>
          </a:p>
          <a:p>
            <a:pPr lvl="1"/>
            <a:r>
              <a:rPr lang="cs-CZ" dirty="0" smtClean="0"/>
              <a:t>0,125 % participantů bude ochotných dát maximální šok</a:t>
            </a:r>
          </a:p>
          <a:p>
            <a:pPr lvl="1"/>
            <a:r>
              <a:rPr lang="cs-CZ" dirty="0" smtClean="0"/>
              <a:t>Průměrný maximální šok 125 V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8823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Milgramův</a:t>
            </a:r>
            <a:r>
              <a:rPr lang="en-US" dirty="0" smtClean="0"/>
              <a:t>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skutečnosti: </a:t>
            </a:r>
          </a:p>
          <a:p>
            <a:pPr lvl="1"/>
            <a:r>
              <a:rPr lang="cs-CZ" dirty="0" smtClean="0"/>
              <a:t>63 % participantů jdou až do maxima (450V)</a:t>
            </a:r>
          </a:p>
          <a:p>
            <a:pPr lvl="1"/>
            <a:r>
              <a:rPr lang="cs-CZ" dirty="0" smtClean="0"/>
              <a:t>Průměrný maximální šok: 375 V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2238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Možnost</a:t>
            </a:r>
            <a:r>
              <a:rPr lang="en-US" dirty="0" smtClean="0"/>
              <a:t> </a:t>
            </a:r>
            <a:r>
              <a:rPr lang="en-US" dirty="0" err="1" smtClean="0"/>
              <a:t>zvolit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maximální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75 V</a:t>
            </a:r>
          </a:p>
          <a:p>
            <a:pPr lvl="1"/>
            <a:r>
              <a:rPr lang="en-US" dirty="0" smtClean="0"/>
              <a:t>1/40 </a:t>
            </a:r>
            <a:r>
              <a:rPr lang="en-US" dirty="0" err="1" smtClean="0"/>
              <a:t>subjektů</a:t>
            </a:r>
            <a:r>
              <a:rPr lang="en-US" dirty="0" smtClean="0"/>
              <a:t> </a:t>
            </a:r>
            <a:r>
              <a:rPr lang="en-US" dirty="0" err="1" smtClean="0"/>
              <a:t>zvolil</a:t>
            </a:r>
            <a:r>
              <a:rPr lang="en-US" dirty="0" smtClean="0"/>
              <a:t> 450 V (3%)</a:t>
            </a:r>
          </a:p>
        </p:txBody>
      </p:sp>
    </p:spTree>
    <p:extLst>
      <p:ext uri="{BB962C8B-B14F-4D97-AF65-F5344CB8AC3E}">
        <p14:creationId xmlns:p14="http://schemas.microsoft.com/office/powerpoint/2010/main" val="3383195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Predispozice determinující postoje, hodnoty, chování atd..</a:t>
            </a:r>
          </a:p>
          <a:p>
            <a:r>
              <a:rPr lang="cs-CZ" dirty="0" smtClean="0"/>
              <a:t>Pravidelnosti v tom, jak lidé reagují na nejrůznější stimuly</a:t>
            </a:r>
          </a:p>
          <a:p>
            <a:r>
              <a:rPr lang="cs-CZ" dirty="0" smtClean="0"/>
              <a:t>Unikátní pro každého jedince</a:t>
            </a:r>
          </a:p>
          <a:p>
            <a:r>
              <a:rPr lang="cs-CZ" dirty="0" smtClean="0"/>
              <a:t>Stabilní v čase</a:t>
            </a:r>
          </a:p>
          <a:p>
            <a:r>
              <a:rPr lang="cs-CZ" dirty="0" smtClean="0"/>
              <a:t>Ovlivňuje chování i postoje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8578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Ženy</a:t>
            </a:r>
            <a:r>
              <a:rPr lang="en-US" dirty="0" smtClean="0"/>
              <a:t>:</a:t>
            </a:r>
          </a:p>
          <a:p>
            <a:r>
              <a:rPr lang="en-US" dirty="0" smtClean="0"/>
              <a:t>65 % </a:t>
            </a:r>
            <a:r>
              <a:rPr lang="en-US" dirty="0" err="1" smtClean="0"/>
              <a:t>vydrželo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do maxima 450 V</a:t>
            </a:r>
          </a:p>
          <a:p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maximální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375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909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Oběť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stejné</a:t>
            </a:r>
            <a:r>
              <a:rPr lang="en-US" dirty="0" smtClean="0"/>
              <a:t> </a:t>
            </a:r>
            <a:r>
              <a:rPr lang="en-US" dirty="0" err="1" smtClean="0"/>
              <a:t>místnosti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16/40 (40 % ) </a:t>
            </a:r>
            <a:r>
              <a:rPr lang="en-US" dirty="0" err="1" smtClean="0"/>
              <a:t>vydrželo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do maxima 450 V</a:t>
            </a:r>
          </a:p>
          <a:p>
            <a:pPr lvl="1"/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maximální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315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04307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Kontakt</a:t>
            </a:r>
            <a:r>
              <a:rPr lang="en-US" dirty="0" smtClean="0"/>
              <a:t> s </a:t>
            </a:r>
            <a:r>
              <a:rPr lang="en-US" dirty="0" err="1" smtClean="0"/>
              <a:t>obětí</a:t>
            </a:r>
            <a:endParaRPr lang="en-US" dirty="0" smtClean="0"/>
          </a:p>
          <a:p>
            <a:pPr lvl="1"/>
            <a:r>
              <a:rPr lang="en-US" dirty="0" smtClean="0"/>
              <a:t>12/40 (30 %) </a:t>
            </a:r>
            <a:r>
              <a:rPr lang="en-US" dirty="0" err="1" smtClean="0"/>
              <a:t>vydrželi</a:t>
            </a:r>
            <a:r>
              <a:rPr lang="en-US" dirty="0" smtClean="0"/>
              <a:t> </a:t>
            </a:r>
            <a:r>
              <a:rPr lang="en-US" dirty="0" err="1" smtClean="0"/>
              <a:t>až</a:t>
            </a:r>
            <a:r>
              <a:rPr lang="en-US" dirty="0" smtClean="0"/>
              <a:t> do maxima 450 V</a:t>
            </a:r>
          </a:p>
          <a:p>
            <a:pPr lvl="1"/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maximální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270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1752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mage 1" descr="Jul03&amp;0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008" y="1281520"/>
            <a:ext cx="5990752" cy="509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92375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Místo</a:t>
            </a:r>
            <a:r>
              <a:rPr lang="en-US" dirty="0" smtClean="0"/>
              <a:t> </a:t>
            </a:r>
            <a:r>
              <a:rPr lang="en-US" dirty="0" err="1" smtClean="0"/>
              <a:t>experimentátora</a:t>
            </a:r>
            <a:r>
              <a:rPr lang="en-US" dirty="0" smtClean="0"/>
              <a:t> </a:t>
            </a:r>
            <a:r>
              <a:rPr lang="en-US" dirty="0" err="1" smtClean="0"/>
              <a:t>obyčejný</a:t>
            </a:r>
            <a:r>
              <a:rPr lang="en-US" dirty="0" smtClean="0"/>
              <a:t> </a:t>
            </a:r>
            <a:r>
              <a:rPr lang="en-US" dirty="0" err="1" smtClean="0"/>
              <a:t>člověk</a:t>
            </a:r>
            <a:endParaRPr lang="en-US" dirty="0" smtClean="0"/>
          </a:p>
          <a:p>
            <a:r>
              <a:rPr lang="en-US" dirty="0" smtClean="0"/>
              <a:t>4/40 (20 %) </a:t>
            </a:r>
            <a:r>
              <a:rPr lang="en-US" dirty="0" err="1" smtClean="0"/>
              <a:t>vydrželi</a:t>
            </a:r>
            <a:r>
              <a:rPr lang="en-US" dirty="0" smtClean="0"/>
              <a:t> do maxima 45 V</a:t>
            </a:r>
          </a:p>
          <a:p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nejvyšší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240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9278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#14</a:t>
            </a:r>
            <a:endParaRPr lang="en-US" dirty="0"/>
          </a:p>
        </p:txBody>
      </p:sp>
      <p:pic>
        <p:nvPicPr>
          <p:cNvPr id="4" name="Image 1" descr="Jul03&amp;07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62" b="17462"/>
          <a:stretch>
            <a:fillRect/>
          </a:stretch>
        </p:blipFill>
        <p:spPr bwMode="auto">
          <a:xfrm>
            <a:off x="895558" y="1790813"/>
            <a:ext cx="7172551" cy="3944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412694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 #14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Experimentátor</a:t>
            </a:r>
            <a:r>
              <a:rPr lang="en-US" dirty="0" smtClean="0"/>
              <a:t> v </a:t>
            </a:r>
            <a:r>
              <a:rPr lang="en-US" dirty="0" err="1" smtClean="0"/>
              <a:t>roli</a:t>
            </a:r>
            <a:r>
              <a:rPr lang="en-US" dirty="0" smtClean="0"/>
              <a:t> </a:t>
            </a:r>
            <a:r>
              <a:rPr lang="en-US" dirty="0" err="1" smtClean="0"/>
              <a:t>Learnera</a:t>
            </a:r>
            <a:r>
              <a:rPr lang="en-US" dirty="0" smtClean="0"/>
              <a:t>, </a:t>
            </a:r>
            <a:r>
              <a:rPr lang="en-US" dirty="0" err="1" smtClean="0"/>
              <a:t>výměna</a:t>
            </a:r>
            <a:r>
              <a:rPr lang="en-US" dirty="0" smtClean="0"/>
              <a:t> </a:t>
            </a:r>
            <a:r>
              <a:rPr lang="en-US" dirty="0" err="1" smtClean="0"/>
              <a:t>rolí</a:t>
            </a:r>
            <a:endParaRPr lang="en-US" dirty="0" smtClean="0"/>
          </a:p>
          <a:p>
            <a:r>
              <a:rPr lang="en-US" dirty="0" smtClean="0"/>
              <a:t>0/40 </a:t>
            </a:r>
            <a:r>
              <a:rPr lang="en-US" dirty="0" err="1" smtClean="0"/>
              <a:t>ochotno</a:t>
            </a:r>
            <a:r>
              <a:rPr lang="en-US" dirty="0" smtClean="0"/>
              <a:t> </a:t>
            </a:r>
            <a:r>
              <a:rPr lang="en-US" dirty="0" err="1" smtClean="0"/>
              <a:t>dát</a:t>
            </a:r>
            <a:r>
              <a:rPr lang="en-US" dirty="0" smtClean="0"/>
              <a:t> 450 V</a:t>
            </a:r>
          </a:p>
          <a:p>
            <a:r>
              <a:rPr lang="en-US" dirty="0" err="1" smtClean="0"/>
              <a:t>Průměrný</a:t>
            </a:r>
            <a:r>
              <a:rPr lang="en-US" dirty="0" smtClean="0"/>
              <a:t> </a:t>
            </a:r>
            <a:r>
              <a:rPr lang="en-US" dirty="0" err="1" smtClean="0"/>
              <a:t>nejvyšší</a:t>
            </a:r>
            <a:r>
              <a:rPr lang="en-US" dirty="0" smtClean="0"/>
              <a:t> </a:t>
            </a:r>
            <a:r>
              <a:rPr lang="en-US" dirty="0" err="1" smtClean="0"/>
              <a:t>šok</a:t>
            </a:r>
            <a:r>
              <a:rPr lang="en-US" dirty="0" smtClean="0"/>
              <a:t> = 150 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715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Člověk je schopen se podřídit autoritě, i když je to proti jeho nejlepšímu úsudku</a:t>
            </a:r>
          </a:p>
          <a:p>
            <a:r>
              <a:rPr lang="cs-CZ" dirty="0" smtClean="0"/>
              <a:t>Není to rys osobnosti</a:t>
            </a:r>
          </a:p>
          <a:p>
            <a:r>
              <a:rPr lang="cs-CZ" dirty="0" smtClean="0"/>
              <a:t>Je to dáno situací, ve které se člověk ocitne</a:t>
            </a:r>
          </a:p>
          <a:p>
            <a:r>
              <a:rPr lang="cs-CZ" dirty="0" err="1" smtClean="0"/>
              <a:t>Adorno</a:t>
            </a:r>
            <a:r>
              <a:rPr lang="cs-CZ" dirty="0" smtClean="0"/>
              <a:t> a ostatní se mýlí</a:t>
            </a:r>
          </a:p>
          <a:p>
            <a:r>
              <a:rPr lang="cs-CZ" b="1" dirty="0" smtClean="0"/>
              <a:t>Člověk poslouchající autoritu necítí odpovědnost za své činy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319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Milgram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Jaká</a:t>
            </a:r>
            <a:r>
              <a:rPr lang="en-US" dirty="0" smtClean="0"/>
              <a:t> je role </a:t>
            </a:r>
            <a:r>
              <a:rPr lang="en-US" dirty="0" err="1" smtClean="0"/>
              <a:t>prostředí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 </a:t>
            </a:r>
            <a:r>
              <a:rPr lang="en-US" dirty="0" err="1" smtClean="0"/>
              <a:t>tedy</a:t>
            </a:r>
            <a:r>
              <a:rPr lang="en-US" dirty="0" smtClean="0"/>
              <a:t> </a:t>
            </a:r>
            <a:r>
              <a:rPr lang="en-US" dirty="0" err="1" smtClean="0"/>
              <a:t>vede</a:t>
            </a:r>
            <a:r>
              <a:rPr lang="en-US" dirty="0" smtClean="0"/>
              <a:t> </a:t>
            </a:r>
            <a:r>
              <a:rPr lang="en-US" dirty="0" err="1" smtClean="0"/>
              <a:t>lidi</a:t>
            </a:r>
            <a:r>
              <a:rPr lang="en-US" dirty="0" smtClean="0"/>
              <a:t> k </a:t>
            </a:r>
            <a:r>
              <a:rPr lang="en-US" dirty="0" err="1" smtClean="0"/>
              <a:t>poslušnosti</a:t>
            </a:r>
            <a:r>
              <a:rPr lang="en-US" dirty="0" smtClean="0"/>
              <a:t>?</a:t>
            </a:r>
          </a:p>
          <a:p>
            <a:r>
              <a:rPr lang="en-US" dirty="0" smtClean="0"/>
              <a:t>Co je </a:t>
            </a:r>
            <a:r>
              <a:rPr lang="en-US" dirty="0" err="1" smtClean="0"/>
              <a:t>atributem</a:t>
            </a:r>
            <a:r>
              <a:rPr lang="en-US" dirty="0" smtClean="0"/>
              <a:t> </a:t>
            </a:r>
            <a:r>
              <a:rPr lang="en-US" dirty="0" err="1" smtClean="0"/>
              <a:t>autority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Subjekty</a:t>
            </a:r>
            <a:r>
              <a:rPr lang="en-US" dirty="0" smtClean="0"/>
              <a:t> </a:t>
            </a:r>
            <a:r>
              <a:rPr lang="en-US" dirty="0" err="1" smtClean="0"/>
              <a:t>byly</a:t>
            </a:r>
            <a:r>
              <a:rPr lang="en-US" dirty="0" smtClean="0"/>
              <a:t> </a:t>
            </a:r>
            <a:r>
              <a:rPr lang="en-US" dirty="0" err="1" smtClean="0"/>
              <a:t>ujištěny</a:t>
            </a:r>
            <a:r>
              <a:rPr lang="en-US" dirty="0" smtClean="0"/>
              <a:t>, </a:t>
            </a:r>
            <a:r>
              <a:rPr lang="en-US" dirty="0" err="1" smtClean="0"/>
              <a:t>že</a:t>
            </a:r>
            <a:r>
              <a:rPr lang="en-US" dirty="0" smtClean="0"/>
              <a:t> to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nebezpečné</a:t>
            </a:r>
            <a:r>
              <a:rPr lang="en-US" dirty="0" smtClean="0"/>
              <a:t>. V </a:t>
            </a:r>
            <a:r>
              <a:rPr lang="en-US" dirty="0" err="1" smtClean="0"/>
              <a:t>genocidě</a:t>
            </a:r>
            <a:r>
              <a:rPr lang="en-US" dirty="0" smtClean="0"/>
              <a:t> je to </a:t>
            </a:r>
            <a:r>
              <a:rPr lang="en-US" dirty="0" err="1" smtClean="0"/>
              <a:t>naopak</a:t>
            </a:r>
            <a:r>
              <a:rPr lang="en-US" dirty="0" smtClean="0"/>
              <a:t>. </a:t>
            </a:r>
          </a:p>
          <a:p>
            <a:r>
              <a:rPr lang="en-US" dirty="0" smtClean="0"/>
              <a:t>O </a:t>
            </a:r>
            <a:r>
              <a:rPr lang="en-US" dirty="0" err="1" smtClean="0"/>
              <a:t>čem</a:t>
            </a:r>
            <a:r>
              <a:rPr lang="en-US" dirty="0" smtClean="0"/>
              <a:t> </a:t>
            </a:r>
            <a:r>
              <a:rPr lang="en-US" dirty="0" err="1" smtClean="0"/>
              <a:t>vypovídá</a:t>
            </a:r>
            <a:r>
              <a:rPr lang="en-US" dirty="0" smtClean="0"/>
              <a:t> </a:t>
            </a:r>
            <a:r>
              <a:rPr lang="en-US" dirty="0" err="1" smtClean="0"/>
              <a:t>těch</a:t>
            </a:r>
            <a:r>
              <a:rPr lang="en-US" dirty="0" smtClean="0"/>
              <a:t> 35 %, </a:t>
            </a:r>
            <a:r>
              <a:rPr lang="en-US" dirty="0" err="1" smtClean="0"/>
              <a:t>kteří</a:t>
            </a:r>
            <a:r>
              <a:rPr lang="en-US" dirty="0" smtClean="0"/>
              <a:t> </a:t>
            </a:r>
            <a:r>
              <a:rPr lang="en-US" dirty="0" err="1" smtClean="0"/>
              <a:t>neuposlechli</a:t>
            </a:r>
            <a:endParaRPr lang="en-US" dirty="0"/>
          </a:p>
          <a:p>
            <a:pPr lvl="1"/>
            <a:r>
              <a:rPr lang="en-US" dirty="0" err="1" smtClean="0"/>
              <a:t>Tomu</a:t>
            </a:r>
            <a:r>
              <a:rPr lang="en-US" dirty="0" smtClean="0"/>
              <a:t> se </a:t>
            </a:r>
            <a:r>
              <a:rPr lang="en-US" dirty="0" err="1" smtClean="0"/>
              <a:t>nevěnuje</a:t>
            </a:r>
            <a:endParaRPr lang="en-US" dirty="0" smtClean="0"/>
          </a:p>
          <a:p>
            <a:pPr lvl="1"/>
            <a:r>
              <a:rPr lang="en-US" dirty="0" err="1" smtClean="0"/>
              <a:t>Evidentně</a:t>
            </a:r>
            <a:r>
              <a:rPr lang="en-US" dirty="0" smtClean="0"/>
              <a:t> </a:t>
            </a:r>
            <a:r>
              <a:rPr lang="en-US" dirty="0" err="1" smtClean="0"/>
              <a:t>jejich</a:t>
            </a:r>
            <a:r>
              <a:rPr lang="en-US" dirty="0" smtClean="0"/>
              <a:t> </a:t>
            </a:r>
            <a:r>
              <a:rPr lang="en-US" dirty="0" err="1" smtClean="0"/>
              <a:t>predispozice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silnější</a:t>
            </a:r>
            <a:r>
              <a:rPr lang="en-US" dirty="0" smtClean="0"/>
              <a:t> </a:t>
            </a:r>
            <a:r>
              <a:rPr lang="en-US" dirty="0" err="1" smtClean="0"/>
              <a:t>než</a:t>
            </a:r>
            <a:r>
              <a:rPr lang="en-US" dirty="0" smtClean="0"/>
              <a:t> </a:t>
            </a:r>
            <a:r>
              <a:rPr lang="en-US" dirty="0" err="1" smtClean="0"/>
              <a:t>situace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563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Replikace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 replikací 1960s-1970s</a:t>
            </a:r>
          </a:p>
          <a:p>
            <a:r>
              <a:rPr lang="cs-CZ" dirty="0" smtClean="0"/>
              <a:t>Průměrná poslušnost = 61 % </a:t>
            </a:r>
          </a:p>
          <a:p>
            <a:r>
              <a:rPr lang="cs-CZ" dirty="0" smtClean="0"/>
              <a:t>2007 televizní </a:t>
            </a:r>
            <a:r>
              <a:rPr lang="cs-CZ" dirty="0" err="1" smtClean="0"/>
              <a:t>semi</a:t>
            </a:r>
            <a:r>
              <a:rPr lang="cs-CZ" dirty="0" smtClean="0"/>
              <a:t>-replikace, stejné výsledky jako </a:t>
            </a:r>
            <a:r>
              <a:rPr lang="cs-CZ" dirty="0" err="1" smtClean="0"/>
              <a:t>Milgram</a:t>
            </a:r>
            <a:endParaRPr lang="cs-CZ" dirty="0" smtClean="0"/>
          </a:p>
          <a:p>
            <a:r>
              <a:rPr lang="cs-CZ" dirty="0" smtClean="0"/>
              <a:t>Německo 1970: poslušnost = 85 %, jsou Němci více poslušní?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913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Adorno</a:t>
            </a:r>
            <a:r>
              <a:rPr lang="en-US" dirty="0" smtClean="0"/>
              <a:t>, </a:t>
            </a:r>
            <a:r>
              <a:rPr lang="en-US" dirty="0" err="1" smtClean="0"/>
              <a:t>Frenkel</a:t>
            </a:r>
            <a:r>
              <a:rPr lang="en-US" dirty="0" smtClean="0"/>
              <a:t>-Brunswick, Levinson, &amp; Stanford 1950 (Berkley)</a:t>
            </a:r>
          </a:p>
          <a:p>
            <a:r>
              <a:rPr lang="en-US" i="1" dirty="0" smtClean="0"/>
              <a:t>The Authoritarian Personality</a:t>
            </a:r>
          </a:p>
          <a:p>
            <a:r>
              <a:rPr lang="en-US" dirty="0" err="1" smtClean="0"/>
              <a:t>Psychoanalytický</a:t>
            </a:r>
            <a:r>
              <a:rPr lang="en-US" dirty="0" smtClean="0"/>
              <a:t> </a:t>
            </a:r>
            <a:r>
              <a:rPr lang="en-US" dirty="0" err="1" smtClean="0"/>
              <a:t>přístup</a:t>
            </a:r>
            <a:endParaRPr lang="en-US" dirty="0" smtClean="0"/>
          </a:p>
          <a:p>
            <a:r>
              <a:rPr lang="en-US" dirty="0" err="1" smtClean="0"/>
              <a:t>Existuje</a:t>
            </a:r>
            <a:r>
              <a:rPr lang="en-US" dirty="0" smtClean="0"/>
              <a:t> forma </a:t>
            </a:r>
            <a:r>
              <a:rPr lang="en-US" dirty="0" err="1" smtClean="0"/>
              <a:t>osobnosti</a:t>
            </a:r>
            <a:r>
              <a:rPr lang="en-US" dirty="0" smtClean="0"/>
              <a:t>, </a:t>
            </a:r>
            <a:r>
              <a:rPr lang="en-US" dirty="0" err="1" smtClean="0"/>
              <a:t>která</a:t>
            </a:r>
            <a:r>
              <a:rPr lang="en-US" dirty="0" smtClean="0"/>
              <a:t> je </a:t>
            </a:r>
            <a:r>
              <a:rPr lang="en-US" dirty="0" err="1" smtClean="0"/>
              <a:t>autoritářská</a:t>
            </a:r>
            <a:endParaRPr lang="en-US" dirty="0" smtClean="0"/>
          </a:p>
          <a:p>
            <a:r>
              <a:rPr lang="en-US" dirty="0" err="1" smtClean="0"/>
              <a:t>Jsou</a:t>
            </a:r>
            <a:r>
              <a:rPr lang="en-US" dirty="0" smtClean="0"/>
              <a:t> v USA </a:t>
            </a:r>
            <a:r>
              <a:rPr lang="en-US" dirty="0" err="1" smtClean="0"/>
              <a:t>lidé</a:t>
            </a:r>
            <a:r>
              <a:rPr lang="en-US" dirty="0" smtClean="0"/>
              <a:t> s </a:t>
            </a:r>
            <a:r>
              <a:rPr lang="en-US" dirty="0" err="1" smtClean="0"/>
              <a:t>fašistickými</a:t>
            </a:r>
            <a:r>
              <a:rPr lang="en-US" dirty="0" smtClean="0"/>
              <a:t> </a:t>
            </a:r>
            <a:r>
              <a:rPr lang="en-US" dirty="0" err="1" smtClean="0"/>
              <a:t>dispozicemi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3235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https://www.youtube.com/watch?v=1HcMWlnTtFQ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0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Autoritářství</a:t>
            </a:r>
            <a:r>
              <a:rPr lang="en-US" dirty="0" smtClean="0"/>
              <a:t> </a:t>
            </a:r>
            <a:r>
              <a:rPr lang="en-US" dirty="0" err="1" smtClean="0"/>
              <a:t>vychází</a:t>
            </a:r>
            <a:r>
              <a:rPr lang="en-US" dirty="0" smtClean="0"/>
              <a:t> z </a:t>
            </a:r>
            <a:r>
              <a:rPr lang="en-US" dirty="0" err="1" smtClean="0"/>
              <a:t>konfliktů</a:t>
            </a:r>
            <a:r>
              <a:rPr lang="en-US" dirty="0" smtClean="0"/>
              <a:t> v </a:t>
            </a:r>
            <a:r>
              <a:rPr lang="en-US" dirty="0" err="1" smtClean="0"/>
              <a:t>dětství</a:t>
            </a:r>
            <a:endParaRPr lang="en-US" dirty="0" smtClean="0"/>
          </a:p>
          <a:p>
            <a:r>
              <a:rPr lang="en-US" dirty="0" err="1" smtClean="0"/>
              <a:t>Přísná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r>
              <a:rPr lang="en-US" dirty="0" smtClean="0"/>
              <a:t> </a:t>
            </a:r>
            <a:r>
              <a:rPr lang="en-US" dirty="0" err="1" smtClean="0"/>
              <a:t>vede</a:t>
            </a:r>
            <a:r>
              <a:rPr lang="en-US" dirty="0" smtClean="0"/>
              <a:t> k </a:t>
            </a:r>
            <a:r>
              <a:rPr lang="en-US" dirty="0" err="1" smtClean="0"/>
              <a:t>potlačování</a:t>
            </a:r>
            <a:r>
              <a:rPr lang="en-US" dirty="0" smtClean="0"/>
              <a:t> </a:t>
            </a:r>
            <a:r>
              <a:rPr lang="en-US" dirty="0" err="1" smtClean="0"/>
              <a:t>pudů</a:t>
            </a:r>
            <a:endParaRPr lang="en-US" dirty="0" smtClean="0"/>
          </a:p>
          <a:p>
            <a:r>
              <a:rPr lang="en-US" dirty="0" smtClean="0"/>
              <a:t>V </a:t>
            </a:r>
            <a:r>
              <a:rPr lang="en-US" dirty="0" err="1" smtClean="0"/>
              <a:t>důsledků</a:t>
            </a:r>
            <a:r>
              <a:rPr lang="en-US" dirty="0" smtClean="0"/>
              <a:t> </a:t>
            </a:r>
            <a:r>
              <a:rPr lang="en-US" dirty="0" err="1" smtClean="0"/>
              <a:t>trestů</a:t>
            </a:r>
            <a:r>
              <a:rPr lang="en-US" dirty="0" smtClean="0"/>
              <a:t> se </a:t>
            </a:r>
            <a:r>
              <a:rPr lang="en-US" dirty="0" err="1" smtClean="0"/>
              <a:t>děti</a:t>
            </a:r>
            <a:r>
              <a:rPr lang="en-US" dirty="0" smtClean="0"/>
              <a:t> </a:t>
            </a:r>
            <a:r>
              <a:rPr lang="en-US" dirty="0" err="1" smtClean="0"/>
              <a:t>těmto</a:t>
            </a:r>
            <a:r>
              <a:rPr lang="en-US" dirty="0" smtClean="0"/>
              <a:t> </a:t>
            </a:r>
            <a:r>
              <a:rPr lang="en-US" dirty="0" err="1" smtClean="0"/>
              <a:t>pudům</a:t>
            </a:r>
            <a:r>
              <a:rPr lang="en-US" dirty="0" smtClean="0"/>
              <a:t> </a:t>
            </a:r>
            <a:r>
              <a:rPr lang="en-US" dirty="0" err="1" smtClean="0"/>
              <a:t>vyhýbají</a:t>
            </a:r>
            <a:endParaRPr lang="en-US" dirty="0" smtClean="0"/>
          </a:p>
          <a:p>
            <a:r>
              <a:rPr lang="en-US" dirty="0" err="1" smtClean="0"/>
              <a:t>Závislost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autoritě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672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Studie</a:t>
            </a:r>
            <a:r>
              <a:rPr lang="en-US" dirty="0" smtClean="0"/>
              <a:t> v </a:t>
            </a:r>
            <a:r>
              <a:rPr lang="en-US" dirty="0" err="1" smtClean="0"/>
              <a:t>Kalifornii</a:t>
            </a:r>
            <a:endParaRPr lang="en-US" dirty="0" smtClean="0"/>
          </a:p>
          <a:p>
            <a:r>
              <a:rPr lang="en-US" dirty="0" err="1" smtClean="0"/>
              <a:t>Kvantitativní</a:t>
            </a:r>
            <a:r>
              <a:rPr lang="en-US" dirty="0" smtClean="0"/>
              <a:t> </a:t>
            </a:r>
            <a:r>
              <a:rPr lang="en-US" dirty="0" err="1" smtClean="0"/>
              <a:t>ikvaliatativní</a:t>
            </a:r>
            <a:r>
              <a:rPr lang="en-US" dirty="0" smtClean="0"/>
              <a:t> data</a:t>
            </a:r>
          </a:p>
          <a:p>
            <a:r>
              <a:rPr lang="en-US" dirty="0" err="1" smtClean="0"/>
              <a:t>Rozhovory</a:t>
            </a:r>
            <a:r>
              <a:rPr lang="en-US" dirty="0" smtClean="0"/>
              <a:t> a </a:t>
            </a:r>
            <a:r>
              <a:rPr lang="en-US" dirty="0" err="1" smtClean="0"/>
              <a:t>klinické</a:t>
            </a:r>
            <a:r>
              <a:rPr lang="en-US" dirty="0" smtClean="0"/>
              <a:t> testy</a:t>
            </a:r>
          </a:p>
          <a:p>
            <a:r>
              <a:rPr lang="en-US" dirty="0" err="1" smtClean="0"/>
              <a:t>Konstrukce</a:t>
            </a:r>
            <a:r>
              <a:rPr lang="en-US" dirty="0" smtClean="0"/>
              <a:t> </a:t>
            </a:r>
            <a:r>
              <a:rPr lang="en-US" dirty="0" err="1" smtClean="0"/>
              <a:t>několika</a:t>
            </a:r>
            <a:r>
              <a:rPr lang="en-US" dirty="0" smtClean="0"/>
              <a:t> </a:t>
            </a:r>
            <a:r>
              <a:rPr lang="en-US" dirty="0" err="1" smtClean="0"/>
              <a:t>škál</a:t>
            </a:r>
            <a:endParaRPr lang="en-US" dirty="0"/>
          </a:p>
          <a:p>
            <a:r>
              <a:rPr lang="en-US" dirty="0" err="1" smtClean="0"/>
              <a:t>sklon</a:t>
            </a:r>
            <a:r>
              <a:rPr lang="en-US" dirty="0" smtClean="0"/>
              <a:t> k </a:t>
            </a:r>
            <a:r>
              <a:rPr lang="en-US" dirty="0" err="1" smtClean="0"/>
              <a:t>fašismu</a:t>
            </a:r>
            <a:r>
              <a:rPr lang="en-US" dirty="0" smtClean="0"/>
              <a:t> </a:t>
            </a:r>
            <a:r>
              <a:rPr lang="en-US" dirty="0" err="1" smtClean="0"/>
              <a:t>měří</a:t>
            </a:r>
            <a:r>
              <a:rPr lang="en-US" dirty="0" smtClean="0"/>
              <a:t> </a:t>
            </a:r>
            <a:r>
              <a:rPr lang="en-US" dirty="0" err="1" smtClean="0"/>
              <a:t>tzv</a:t>
            </a:r>
            <a:r>
              <a:rPr lang="en-US" dirty="0" smtClean="0"/>
              <a:t>. F-</a:t>
            </a:r>
            <a:r>
              <a:rPr lang="en-US" dirty="0" err="1" smtClean="0"/>
              <a:t>škála</a:t>
            </a:r>
            <a:endParaRPr lang="en-US" dirty="0" smtClean="0"/>
          </a:p>
          <a:p>
            <a:pPr lvl="1"/>
            <a:r>
              <a:rPr lang="en-US" dirty="0" err="1" smtClean="0"/>
              <a:t>Měření</a:t>
            </a:r>
            <a:r>
              <a:rPr lang="en-US" dirty="0" smtClean="0"/>
              <a:t> </a:t>
            </a:r>
            <a:r>
              <a:rPr lang="en-US" dirty="0" err="1" smtClean="0"/>
              <a:t>předsudků</a:t>
            </a:r>
            <a:r>
              <a:rPr lang="en-US" dirty="0" smtClean="0"/>
              <a:t> a </a:t>
            </a:r>
            <a:r>
              <a:rPr lang="en-US" dirty="0" err="1" smtClean="0"/>
              <a:t>sklonů</a:t>
            </a:r>
            <a:r>
              <a:rPr lang="en-US" dirty="0" smtClean="0"/>
              <a:t> k </a:t>
            </a:r>
            <a:r>
              <a:rPr lang="en-US" dirty="0" err="1" smtClean="0"/>
              <a:t>fašistickým</a:t>
            </a:r>
            <a:r>
              <a:rPr lang="en-US" dirty="0" smtClean="0"/>
              <a:t> </a:t>
            </a:r>
            <a:r>
              <a:rPr lang="en-US" dirty="0" err="1" smtClean="0"/>
              <a:t>myšlenkám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7903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Autoritářská</a:t>
            </a:r>
            <a:r>
              <a:rPr lang="en-US" dirty="0" smtClean="0"/>
              <a:t> </a:t>
            </a:r>
            <a:r>
              <a:rPr lang="en-US" dirty="0" err="1" smtClean="0"/>
              <a:t>osobnost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95567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Konvencionalismus</a:t>
            </a:r>
          </a:p>
          <a:p>
            <a:r>
              <a:rPr lang="cs-CZ" dirty="0" smtClean="0"/>
              <a:t>Autoritářská submise</a:t>
            </a:r>
          </a:p>
          <a:p>
            <a:r>
              <a:rPr lang="cs-CZ" dirty="0" smtClean="0"/>
              <a:t>Autoritářská agrese</a:t>
            </a:r>
          </a:p>
          <a:p>
            <a:r>
              <a:rPr lang="cs-CZ" dirty="0" err="1" smtClean="0"/>
              <a:t>Aniintracepce</a:t>
            </a:r>
            <a:endParaRPr lang="cs-CZ" dirty="0" smtClean="0"/>
          </a:p>
          <a:p>
            <a:r>
              <a:rPr lang="cs-CZ" smtClean="0"/>
              <a:t>Pověrčivost</a:t>
            </a:r>
            <a:endParaRPr lang="cs-CZ" dirty="0" smtClean="0"/>
          </a:p>
          <a:p>
            <a:r>
              <a:rPr lang="cs-CZ" dirty="0" smtClean="0"/>
              <a:t>Drsnost a síla</a:t>
            </a:r>
          </a:p>
          <a:p>
            <a:r>
              <a:rPr lang="cs-CZ" dirty="0" smtClean="0"/>
              <a:t>Destruktivita a cynismus</a:t>
            </a:r>
          </a:p>
          <a:p>
            <a:r>
              <a:rPr lang="cs-CZ" dirty="0" err="1" smtClean="0"/>
              <a:t>Projektivita</a:t>
            </a:r>
            <a:endParaRPr lang="cs-CZ" dirty="0" smtClean="0"/>
          </a:p>
          <a:p>
            <a:r>
              <a:rPr lang="cs-CZ" dirty="0" smtClean="0"/>
              <a:t>Sexualita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6903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Kritika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levicoví autoritáři?</a:t>
            </a:r>
          </a:p>
          <a:p>
            <a:r>
              <a:rPr lang="cs-CZ" dirty="0" smtClean="0"/>
              <a:t>Chybná konstrukce škály</a:t>
            </a:r>
          </a:p>
          <a:p>
            <a:r>
              <a:rPr lang="cs-CZ" dirty="0" smtClean="0"/>
              <a:t>Omezený vzorek</a:t>
            </a:r>
          </a:p>
          <a:p>
            <a:r>
              <a:rPr lang="cs-CZ" dirty="0" smtClean="0"/>
              <a:t>Nekontrolují možné intervenující proměnné</a:t>
            </a:r>
          </a:p>
          <a:p>
            <a:r>
              <a:rPr lang="cs-CZ" dirty="0" smtClean="0"/>
              <a:t>Martin 2001 – celý koncept je chybný, co lidé, kteří jsou uprostřed?</a:t>
            </a:r>
          </a:p>
          <a:p>
            <a:r>
              <a:rPr lang="cs-CZ" dirty="0" smtClean="0"/>
              <a:t>Problematická je psychoanalýza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782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Pravicové</a:t>
            </a:r>
            <a:r>
              <a:rPr lang="en-US" dirty="0" smtClean="0"/>
              <a:t> </a:t>
            </a:r>
            <a:r>
              <a:rPr lang="en-US" dirty="0" err="1" smtClean="0"/>
              <a:t>autoritářství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Bob </a:t>
            </a:r>
            <a:r>
              <a:rPr lang="en-US" dirty="0" err="1" smtClean="0"/>
              <a:t>Altemeyer</a:t>
            </a:r>
            <a:r>
              <a:rPr lang="en-US" dirty="0" smtClean="0"/>
              <a:t> (1981, 1988, 1996)</a:t>
            </a:r>
          </a:p>
          <a:p>
            <a:r>
              <a:rPr lang="en-US" i="1" dirty="0" smtClean="0"/>
              <a:t>Right-Wing </a:t>
            </a:r>
            <a:r>
              <a:rPr lang="en-US" i="1" dirty="0" err="1" smtClean="0"/>
              <a:t>Authoritatianism</a:t>
            </a:r>
            <a:r>
              <a:rPr lang="en-US" i="1" dirty="0" smtClean="0"/>
              <a:t> RWA</a:t>
            </a:r>
          </a:p>
          <a:p>
            <a:r>
              <a:rPr lang="en-US" dirty="0" err="1" smtClean="0"/>
              <a:t>Analýza</a:t>
            </a:r>
            <a:r>
              <a:rPr lang="en-US" dirty="0" smtClean="0"/>
              <a:t> </a:t>
            </a:r>
            <a:r>
              <a:rPr lang="en-US" dirty="0" err="1" smtClean="0"/>
              <a:t>postojů</a:t>
            </a:r>
            <a:endParaRPr lang="en-US" dirty="0" smtClean="0"/>
          </a:p>
          <a:p>
            <a:r>
              <a:rPr lang="en-US" dirty="0" err="1" smtClean="0"/>
              <a:t>Překonává</a:t>
            </a:r>
            <a:r>
              <a:rPr lang="en-US" dirty="0" smtClean="0"/>
              <a:t> </a:t>
            </a:r>
            <a:r>
              <a:rPr lang="en-US" dirty="0" err="1" smtClean="0"/>
              <a:t>psychoanalýzu</a:t>
            </a:r>
            <a:endParaRPr lang="en-US" dirty="0" smtClean="0"/>
          </a:p>
          <a:p>
            <a:r>
              <a:rPr lang="en-US" dirty="0" err="1" smtClean="0"/>
              <a:t>Snaha</a:t>
            </a:r>
            <a:r>
              <a:rPr lang="en-US" dirty="0" smtClean="0"/>
              <a:t> </a:t>
            </a:r>
            <a:r>
              <a:rPr lang="en-US" dirty="0" err="1" smtClean="0"/>
              <a:t>vyhnout</a:t>
            </a:r>
            <a:r>
              <a:rPr lang="en-US" dirty="0" smtClean="0"/>
              <a:t> se </a:t>
            </a:r>
            <a:r>
              <a:rPr lang="en-US" dirty="0" err="1" smtClean="0"/>
              <a:t>chybám</a:t>
            </a:r>
            <a:r>
              <a:rPr lang="en-US" dirty="0" smtClean="0"/>
              <a:t> </a:t>
            </a:r>
            <a:r>
              <a:rPr lang="en-US" dirty="0" err="1" smtClean="0"/>
              <a:t>Autoritářské</a:t>
            </a:r>
            <a:r>
              <a:rPr lang="en-US" dirty="0" smtClean="0"/>
              <a:t> </a:t>
            </a:r>
            <a:r>
              <a:rPr lang="en-US" dirty="0" err="1" smtClean="0"/>
              <a:t>osobnosti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281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1542</Words>
  <Application>Microsoft Office PowerPoint</Application>
  <PresentationFormat>Předvádění na obrazovce (4:3)</PresentationFormat>
  <Paragraphs>229</Paragraphs>
  <Slides>40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40</vt:i4>
      </vt:variant>
    </vt:vector>
  </HeadingPairs>
  <TitlesOfParts>
    <vt:vector size="43" baseType="lpstr">
      <vt:lpstr>Arial</vt:lpstr>
      <vt:lpstr>Calibri</vt:lpstr>
      <vt:lpstr>Office Theme</vt:lpstr>
      <vt:lpstr>Autoritářství &amp; poslušnost vůči autoritě</vt:lpstr>
      <vt:lpstr>Role osobnosti</vt:lpstr>
      <vt:lpstr>Osobnost</vt:lpstr>
      <vt:lpstr>Autoritářská osobnost</vt:lpstr>
      <vt:lpstr>Autoritářská osobnost</vt:lpstr>
      <vt:lpstr>Autoritářská osobnost</vt:lpstr>
      <vt:lpstr>Autoritářská osobnost</vt:lpstr>
      <vt:lpstr>Kritika</vt:lpstr>
      <vt:lpstr>Pravicové autoritářství</vt:lpstr>
      <vt:lpstr>Pravicové autoritářství</vt:lpstr>
      <vt:lpstr>RWA</vt:lpstr>
      <vt:lpstr>RWA</vt:lpstr>
      <vt:lpstr>RWA</vt:lpstr>
      <vt:lpstr>Stenner 2005</vt:lpstr>
      <vt:lpstr>Hetherington a Weiler</vt:lpstr>
      <vt:lpstr>Perrin 2005</vt:lpstr>
      <vt:lpstr>Oesterreich</vt:lpstr>
      <vt:lpstr>Prezentace aplikace PowerPoint</vt:lpstr>
      <vt:lpstr>Sociálně dominantní orientace SDO</vt:lpstr>
      <vt:lpstr>SDO</vt:lpstr>
      <vt:lpstr>Sociální dominance</vt:lpstr>
      <vt:lpstr>Duální model</vt:lpstr>
      <vt:lpstr>Postoje k imigraci</vt:lpstr>
      <vt:lpstr>POSLUŠNOST AUTORITĚ</vt:lpstr>
      <vt:lpstr>Milgram</vt:lpstr>
      <vt:lpstr>Milgramův experiment</vt:lpstr>
      <vt:lpstr>Milgramův experiment</vt:lpstr>
      <vt:lpstr>Milgramův experiment</vt:lpstr>
      <vt:lpstr>Experiment #11</vt:lpstr>
      <vt:lpstr>Experiment #8</vt:lpstr>
      <vt:lpstr>Experiment #3</vt:lpstr>
      <vt:lpstr>Experiment #4</vt:lpstr>
      <vt:lpstr>Experiment #13</vt:lpstr>
      <vt:lpstr>Experiment #13</vt:lpstr>
      <vt:lpstr>Experiment #14</vt:lpstr>
      <vt:lpstr>Experiment #14</vt:lpstr>
      <vt:lpstr>Milgram</vt:lpstr>
      <vt:lpstr>Milgram</vt:lpstr>
      <vt:lpstr>Replikace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Autoritářství &amp; poslušnost vůči autoritě</dc:title>
  <dc:creator>Lenka Hrbková</dc:creator>
  <cp:lastModifiedBy>Lenka Hrbková</cp:lastModifiedBy>
  <cp:revision>20</cp:revision>
  <dcterms:created xsi:type="dcterms:W3CDTF">2016-04-03T16:15:53Z</dcterms:created>
  <dcterms:modified xsi:type="dcterms:W3CDTF">2016-11-02T13:52:39Z</dcterms:modified>
</cp:coreProperties>
</file>