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57" r:id="rId12"/>
    <p:sldId id="258" r:id="rId13"/>
    <p:sldId id="259" r:id="rId14"/>
    <p:sldId id="260" r:id="rId15"/>
    <p:sldId id="261" r:id="rId16"/>
    <p:sldId id="264" r:id="rId17"/>
    <p:sldId id="262" r:id="rId18"/>
    <p:sldId id="263" r:id="rId19"/>
    <p:sldId id="265" r:id="rId20"/>
    <p:sldId id="266" r:id="rId21"/>
    <p:sldId id="271" r:id="rId22"/>
    <p:sldId id="268" r:id="rId23"/>
    <p:sldId id="269" r:id="rId24"/>
    <p:sldId id="272" r:id="rId25"/>
    <p:sldId id="273" r:id="rId26"/>
    <p:sldId id="274" r:id="rId27"/>
    <p:sldId id="275" r:id="rId28"/>
    <p:sldId id="276" r:id="rId29"/>
    <p:sldId id="282" r:id="rId30"/>
    <p:sldId id="277" r:id="rId31"/>
    <p:sldId id="283" r:id="rId32"/>
    <p:sldId id="284" r:id="rId33"/>
    <p:sldId id="278" r:id="rId34"/>
    <p:sldId id="279" r:id="rId35"/>
    <p:sldId id="285" r:id="rId36"/>
    <p:sldId id="280" r:id="rId37"/>
    <p:sldId id="286" r:id="rId38"/>
    <p:sldId id="287" r:id="rId39"/>
    <p:sldId id="288" r:id="rId40"/>
    <p:sldId id="281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20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0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4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2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6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7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1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27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50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3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11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37AF-2FCB-46BE-A1A5-77214F0D69AF}" type="datetimeFigureOut">
              <a:rPr lang="cs-CZ" smtClean="0"/>
              <a:t>12/10/16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6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POL363 </a:t>
            </a:r>
            <a:r>
              <a:rPr lang="cs-CZ" dirty="0" smtClean="0"/>
              <a:t>12. 10.. 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5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Magnetická</a:t>
            </a:r>
            <a:r>
              <a:rPr lang="en-US" dirty="0" smtClean="0"/>
              <a:t> </a:t>
            </a:r>
            <a:r>
              <a:rPr lang="en-US" dirty="0" err="1" smtClean="0"/>
              <a:t>rezonance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49646"/>
          </a:xfrm>
        </p:spPr>
        <p:txBody>
          <a:bodyPr>
            <a:normAutofit/>
          </a:bodyPr>
          <a:lstStyle/>
          <a:p>
            <a:r>
              <a:rPr lang="cs-CZ" dirty="0" smtClean="0"/>
              <a:t>Nejprominentnější metoda</a:t>
            </a:r>
          </a:p>
          <a:p>
            <a:r>
              <a:rPr lang="cs-CZ" dirty="0" smtClean="0"/>
              <a:t>Neinvazivní zobrazování lidského mozku</a:t>
            </a:r>
          </a:p>
          <a:p>
            <a:r>
              <a:rPr lang="cs-CZ" dirty="0" smtClean="0"/>
              <a:t>Měří BOLD (</a:t>
            </a:r>
            <a:r>
              <a:rPr lang="cs-CZ" dirty="0" err="1" smtClean="0"/>
              <a:t>Blood</a:t>
            </a:r>
            <a:r>
              <a:rPr lang="cs-CZ" dirty="0" smtClean="0"/>
              <a:t> oxygen-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dependet</a:t>
            </a:r>
            <a:r>
              <a:rPr lang="cs-CZ" dirty="0" smtClean="0"/>
              <a:t>) signál ve sledované části mozku</a:t>
            </a:r>
          </a:p>
          <a:p>
            <a:r>
              <a:rPr lang="cs-CZ" dirty="0" smtClean="0"/>
              <a:t>Finančně náročné</a:t>
            </a:r>
          </a:p>
          <a:p>
            <a:r>
              <a:rPr lang="cs-CZ" dirty="0" smtClean="0"/>
              <a:t>Obtíže s interpretací</a:t>
            </a:r>
          </a:p>
          <a:p>
            <a:pPr lvl="1"/>
            <a:r>
              <a:rPr lang="cs-CZ" dirty="0" smtClean="0"/>
              <a:t>Aktivace může být důsledek chyby</a:t>
            </a:r>
          </a:p>
          <a:p>
            <a:pPr lvl="1"/>
            <a:r>
              <a:rPr lang="cs-CZ" dirty="0" smtClean="0"/>
              <a:t>Chyby v záznamech neurální aktivity v důsledku aktivit v různých částech mozku</a:t>
            </a:r>
          </a:p>
          <a:p>
            <a:pPr lvl="1"/>
            <a:r>
              <a:rPr lang="cs-CZ" dirty="0" smtClean="0"/>
              <a:t>Interpretace </a:t>
            </a:r>
            <a:r>
              <a:rPr lang="cs-CZ" dirty="0" err="1" smtClean="0"/>
              <a:t>fMRI</a:t>
            </a:r>
            <a:r>
              <a:rPr lang="cs-CZ" dirty="0" smtClean="0"/>
              <a:t> experimentů, hypotetické vazby mezi neurální aktivitou a zpracováním informace, nutné další replikace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54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EXPERIMENT: Sociálně </a:t>
            </a:r>
            <a:r>
              <a:rPr lang="cs-CZ" dirty="0" smtClean="0">
                <a:latin typeface="Arial"/>
                <a:cs typeface="Arial"/>
              </a:rPr>
              <a:t>vědní metoda?</a:t>
            </a:r>
            <a:endParaRPr lang="cs-CZ" dirty="0">
              <a:latin typeface="Arial"/>
              <a:cs typeface="Arial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44361"/>
            <a:ext cx="7479903" cy="4986602"/>
          </a:xfrm>
        </p:spPr>
      </p:pic>
    </p:spTree>
    <p:extLst>
      <p:ext uri="{BB962C8B-B14F-4D97-AF65-F5344CB8AC3E}">
        <p14:creationId xmlns:p14="http://schemas.microsoft.com/office/powerpoint/2010/main" val="3356033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Co je experiment?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„</a:t>
            </a:r>
            <a:r>
              <a:rPr lang="cs-CZ" i="1" dirty="0" smtClean="0">
                <a:latin typeface="Arial"/>
                <a:cs typeface="Arial"/>
              </a:rPr>
              <a:t>To </a:t>
            </a:r>
            <a:r>
              <a:rPr lang="cs-CZ" i="1" dirty="0" err="1" smtClean="0">
                <a:latin typeface="Arial"/>
                <a:cs typeface="Arial"/>
              </a:rPr>
              <a:t>find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out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what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happens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if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you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change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something</a:t>
            </a:r>
            <a:r>
              <a:rPr lang="cs-CZ" i="1" dirty="0" smtClean="0">
                <a:latin typeface="Arial"/>
                <a:cs typeface="Arial"/>
              </a:rPr>
              <a:t>, </a:t>
            </a:r>
            <a:r>
              <a:rPr lang="cs-CZ" i="1" dirty="0" err="1" smtClean="0">
                <a:latin typeface="Arial"/>
                <a:cs typeface="Arial"/>
              </a:rPr>
              <a:t>it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is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necessary</a:t>
            </a:r>
            <a:r>
              <a:rPr lang="cs-CZ" i="1" dirty="0" smtClean="0">
                <a:latin typeface="Arial"/>
                <a:cs typeface="Arial"/>
              </a:rPr>
              <a:t> to </a:t>
            </a:r>
            <a:r>
              <a:rPr lang="cs-CZ" i="1" dirty="0" err="1" smtClean="0">
                <a:latin typeface="Arial"/>
                <a:cs typeface="Arial"/>
              </a:rPr>
              <a:t>change</a:t>
            </a:r>
            <a:r>
              <a:rPr lang="cs-CZ" i="1" dirty="0" smtClean="0">
                <a:latin typeface="Arial"/>
                <a:cs typeface="Arial"/>
              </a:rPr>
              <a:t> </a:t>
            </a:r>
            <a:r>
              <a:rPr lang="cs-CZ" i="1" dirty="0" err="1" smtClean="0">
                <a:latin typeface="Arial"/>
                <a:cs typeface="Arial"/>
              </a:rPr>
              <a:t>it</a:t>
            </a:r>
            <a:r>
              <a:rPr lang="cs-CZ" dirty="0" smtClean="0">
                <a:latin typeface="Arial"/>
                <a:cs typeface="Arial"/>
              </a:rPr>
              <a:t>“ (Box, Hunter, and Hunter 1978).</a:t>
            </a:r>
          </a:p>
          <a:p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Vědomá intervence do procesu generujícího data</a:t>
            </a:r>
          </a:p>
          <a:p>
            <a:r>
              <a:rPr lang="cs-CZ" dirty="0" smtClean="0">
                <a:latin typeface="Arial"/>
                <a:cs typeface="Arial"/>
              </a:rPr>
              <a:t>Manipulace s určitými prvky prostředí procesu generujícího data</a:t>
            </a:r>
          </a:p>
          <a:p>
            <a:r>
              <a:rPr lang="cs-CZ" dirty="0" smtClean="0">
                <a:latin typeface="Arial"/>
                <a:cs typeface="Arial"/>
              </a:rPr>
              <a:t>Vytváření nepřirozených situací</a:t>
            </a:r>
          </a:p>
          <a:p>
            <a:r>
              <a:rPr lang="cs-CZ" dirty="0" smtClean="0">
                <a:latin typeface="Arial"/>
                <a:cs typeface="Arial"/>
              </a:rPr>
              <a:t>Snaha aproximovat situaci, kdy se sledovaný subjekt nachází ve dvou různých stavech světa</a:t>
            </a:r>
          </a:p>
          <a:p>
            <a:r>
              <a:rPr lang="cs-CZ" dirty="0" smtClean="0">
                <a:latin typeface="Arial"/>
                <a:cs typeface="Arial"/>
              </a:rPr>
              <a:t>Náhodné přiřazení a kontrola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5644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Experimentální kontrola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Izolace nezávislé proměnné</a:t>
            </a:r>
          </a:p>
          <a:p>
            <a:r>
              <a:rPr lang="cs-CZ" dirty="0" smtClean="0">
                <a:latin typeface="Arial"/>
                <a:cs typeface="Arial"/>
              </a:rPr>
              <a:t>Manipulace nezávislé proměnné</a:t>
            </a:r>
          </a:p>
          <a:p>
            <a:r>
              <a:rPr lang="cs-CZ" dirty="0" smtClean="0">
                <a:latin typeface="Arial"/>
                <a:cs typeface="Arial"/>
              </a:rPr>
              <a:t>Vše ostatní držíme konstantní</a:t>
            </a:r>
          </a:p>
          <a:p>
            <a:r>
              <a:rPr lang="cs-CZ" dirty="0" smtClean="0">
                <a:latin typeface="Arial"/>
                <a:cs typeface="Arial"/>
              </a:rPr>
              <a:t>Kontrola </a:t>
            </a:r>
            <a:r>
              <a:rPr lang="cs-CZ" dirty="0" err="1" smtClean="0">
                <a:latin typeface="Arial"/>
                <a:cs typeface="Arial"/>
              </a:rPr>
              <a:t>treatmentu</a:t>
            </a:r>
            <a:r>
              <a:rPr lang="cs-CZ" dirty="0" smtClean="0">
                <a:latin typeface="Arial"/>
                <a:cs typeface="Arial"/>
              </a:rPr>
              <a:t> </a:t>
            </a:r>
          </a:p>
          <a:p>
            <a:r>
              <a:rPr lang="cs-CZ" dirty="0" smtClean="0">
                <a:latin typeface="Arial"/>
                <a:cs typeface="Arial"/>
              </a:rPr>
              <a:t>Kontrola prostředí</a:t>
            </a:r>
          </a:p>
          <a:p>
            <a:r>
              <a:rPr lang="cs-CZ" dirty="0" smtClean="0">
                <a:latin typeface="Arial"/>
                <a:cs typeface="Arial"/>
              </a:rPr>
              <a:t>Eliminace efektu intervenujících proměnných</a:t>
            </a:r>
          </a:p>
        </p:txBody>
      </p:sp>
    </p:spTree>
    <p:extLst>
      <p:ext uri="{BB962C8B-B14F-4D97-AF65-F5344CB8AC3E}">
        <p14:creationId xmlns:p14="http://schemas.microsoft.com/office/powerpoint/2010/main" val="126472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Náhodné přiřazení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7458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latin typeface="Arial"/>
                <a:cs typeface="Arial"/>
              </a:rPr>
              <a:t>Subjekty jsou k různým typům manipulace přiřazeni náhodně</a:t>
            </a:r>
          </a:p>
          <a:p>
            <a:r>
              <a:rPr lang="cs-CZ" dirty="0" smtClean="0">
                <a:latin typeface="Arial"/>
                <a:cs typeface="Arial"/>
              </a:rPr>
              <a:t>Nejde o náhodný výběr</a:t>
            </a:r>
          </a:p>
          <a:p>
            <a:r>
              <a:rPr lang="cs-CZ" dirty="0" smtClean="0">
                <a:latin typeface="Arial"/>
                <a:cs typeface="Arial"/>
              </a:rPr>
              <a:t>Často náhodné přiřazení na nenáhodném vzorku</a:t>
            </a:r>
          </a:p>
          <a:p>
            <a:r>
              <a:rPr lang="cs-CZ" dirty="0" smtClean="0">
                <a:latin typeface="Arial"/>
                <a:cs typeface="Arial"/>
              </a:rPr>
              <a:t>Náhodný výběr může být u </a:t>
            </a:r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 smtClean="0">
                <a:latin typeface="Arial"/>
                <a:cs typeface="Arial"/>
              </a:rPr>
              <a:t> experimentů</a:t>
            </a:r>
          </a:p>
          <a:p>
            <a:r>
              <a:rPr lang="cs-CZ" dirty="0" smtClean="0">
                <a:latin typeface="Arial"/>
                <a:cs typeface="Arial"/>
              </a:rPr>
              <a:t>Každý subjekt má stejnou šanci, že bude přiřazen do určité podmínky</a:t>
            </a:r>
          </a:p>
          <a:p>
            <a:r>
              <a:rPr lang="cs-CZ" dirty="0" smtClean="0">
                <a:latin typeface="Arial"/>
                <a:cs typeface="Arial"/>
              </a:rPr>
              <a:t>Eliminace zkreslení v jednotlivých experimentálních podmínkách</a:t>
            </a:r>
          </a:p>
          <a:p>
            <a:r>
              <a:rPr lang="cs-CZ" dirty="0" smtClean="0">
                <a:latin typeface="Arial"/>
                <a:cs typeface="Arial"/>
              </a:rPr>
              <a:t>Předpoklad, že kontrolní skupina a experimentální skupina se neliší a budou se chovat stejně (pokud by žádná z nich nedostala manipulaci)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746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Výhoda experimentu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Sledování kauzálních vztahů</a:t>
            </a:r>
          </a:p>
          <a:p>
            <a:r>
              <a:rPr lang="cs-CZ" dirty="0" smtClean="0">
                <a:latin typeface="Arial"/>
                <a:cs typeface="Arial"/>
              </a:rPr>
              <a:t>A -&gt; B</a:t>
            </a:r>
          </a:p>
          <a:p>
            <a:r>
              <a:rPr lang="cs-CZ" dirty="0" smtClean="0">
                <a:latin typeface="Arial"/>
                <a:cs typeface="Arial"/>
              </a:rPr>
              <a:t>Výhoda oproti observačním metodám, neodhalují kauzální vztahy</a:t>
            </a:r>
          </a:p>
          <a:p>
            <a:r>
              <a:rPr lang="cs-CZ" dirty="0" smtClean="0">
                <a:latin typeface="Arial"/>
                <a:cs typeface="Arial"/>
              </a:rPr>
              <a:t>Sledování situací, které jsou těžko sledovatelné v reálném světě</a:t>
            </a:r>
          </a:p>
          <a:p>
            <a:r>
              <a:rPr lang="cs-CZ" dirty="0" smtClean="0">
                <a:latin typeface="Arial"/>
                <a:cs typeface="Arial"/>
              </a:rPr>
              <a:t>Sledování proměnných, které jsou těžko sledovatelné v reálném světě</a:t>
            </a:r>
          </a:p>
          <a:p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2373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Psychologická vs. Ekonomická tradice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Psychologové: většinou laboratoř a </a:t>
            </a:r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 smtClean="0">
                <a:latin typeface="Arial"/>
                <a:cs typeface="Arial"/>
              </a:rPr>
              <a:t>, subjekty dostanou show-up </a:t>
            </a:r>
            <a:r>
              <a:rPr lang="cs-CZ" dirty="0" err="1" smtClean="0">
                <a:latin typeface="Arial"/>
                <a:cs typeface="Arial"/>
              </a:rPr>
              <a:t>fee</a:t>
            </a:r>
            <a:r>
              <a:rPr lang="cs-CZ" dirty="0" smtClean="0">
                <a:latin typeface="Arial"/>
                <a:cs typeface="Arial"/>
              </a:rPr>
              <a:t>, individuální rozhodování (spíše), studentské vzorky,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, vyšší míra věcného realismu</a:t>
            </a:r>
          </a:p>
          <a:p>
            <a:r>
              <a:rPr lang="cs-CZ" dirty="0" smtClean="0">
                <a:latin typeface="Arial"/>
                <a:cs typeface="Arial"/>
              </a:rPr>
              <a:t>Ekonomové: laboratoř, odměna za výkon v experimentu, míň práce se studenty, více interaktivní, testování formálních modelů, nízká míra realismu, opakované volby,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 se nepřipouští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2606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Experimentální </a:t>
            </a:r>
            <a:r>
              <a:rPr lang="cs-CZ" dirty="0" smtClean="0">
                <a:latin typeface="Arial"/>
                <a:cs typeface="Arial"/>
              </a:rPr>
              <a:t>design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/>
                <a:cs typeface="Arial"/>
              </a:rPr>
              <a:t>Between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subject</a:t>
            </a:r>
            <a:r>
              <a:rPr lang="cs-CZ" dirty="0" smtClean="0">
                <a:latin typeface="Arial"/>
                <a:cs typeface="Arial"/>
              </a:rPr>
              <a:t> (</a:t>
            </a:r>
            <a:r>
              <a:rPr lang="cs-CZ" dirty="0" err="1" smtClean="0">
                <a:latin typeface="Arial"/>
                <a:cs typeface="Arial"/>
              </a:rPr>
              <a:t>mezisubjektový</a:t>
            </a:r>
            <a:r>
              <a:rPr lang="cs-CZ" dirty="0" smtClean="0">
                <a:latin typeface="Arial"/>
                <a:cs typeface="Arial"/>
              </a:rPr>
              <a:t> experimentální design)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Řešíme náhodné přiřazení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Více skupin, kontrolní skupina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r>
              <a:rPr lang="cs-CZ" dirty="0" err="1" smtClean="0">
                <a:latin typeface="Arial"/>
                <a:cs typeface="Arial"/>
              </a:rPr>
              <a:t>Within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subject</a:t>
            </a:r>
            <a:r>
              <a:rPr lang="cs-CZ" dirty="0" smtClean="0">
                <a:latin typeface="Arial"/>
                <a:cs typeface="Arial"/>
              </a:rPr>
              <a:t> (</a:t>
            </a:r>
            <a:r>
              <a:rPr lang="cs-CZ" dirty="0" err="1" smtClean="0">
                <a:latin typeface="Arial"/>
                <a:cs typeface="Arial"/>
              </a:rPr>
              <a:t>vnitrosubjektový</a:t>
            </a:r>
            <a:r>
              <a:rPr lang="cs-CZ" dirty="0" smtClean="0">
                <a:latin typeface="Arial"/>
                <a:cs typeface="Arial"/>
              </a:rPr>
              <a:t> experimentální design)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Neřešíme náhodné přiřazení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Jedna skupina, všichni stejný </a:t>
            </a:r>
            <a:r>
              <a:rPr lang="cs-CZ" dirty="0" err="1" smtClean="0">
                <a:latin typeface="Arial"/>
                <a:cs typeface="Arial"/>
              </a:rPr>
              <a:t>treatment</a:t>
            </a:r>
            <a:r>
              <a:rPr lang="cs-CZ" dirty="0" smtClean="0">
                <a:latin typeface="Arial"/>
                <a:cs typeface="Arial"/>
              </a:rPr>
              <a:t> 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Subjekt činí rozhodnutí v různých stavech světa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Nehrozí zkreslení individuálními rozdíly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Může dojít k ovlivnění subjektů mezi </a:t>
            </a:r>
            <a:r>
              <a:rPr lang="cs-CZ" dirty="0" err="1" smtClean="0">
                <a:latin typeface="Arial"/>
                <a:cs typeface="Arial"/>
              </a:rPr>
              <a:t>treatmenty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2472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Diana </a:t>
            </a:r>
            <a:r>
              <a:rPr lang="cs-CZ" dirty="0" err="1" smtClean="0">
                <a:latin typeface="Arial"/>
                <a:cs typeface="Arial"/>
              </a:rPr>
              <a:t>Mutz</a:t>
            </a:r>
            <a:r>
              <a:rPr lang="cs-CZ" dirty="0" smtClean="0">
                <a:latin typeface="Arial"/>
                <a:cs typeface="Arial"/>
              </a:rPr>
              <a:t>, Byron </a:t>
            </a:r>
            <a:r>
              <a:rPr lang="cs-CZ" dirty="0" err="1" smtClean="0">
                <a:latin typeface="Arial"/>
                <a:cs typeface="Arial"/>
              </a:rPr>
              <a:t>Reeves</a:t>
            </a:r>
            <a:r>
              <a:rPr lang="cs-CZ" dirty="0" smtClean="0">
                <a:latin typeface="Arial"/>
                <a:cs typeface="Arial"/>
              </a:rPr>
              <a:t> 2005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2920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Vliv neslušnosti politiků v TV na důvěru v politiku, </a:t>
            </a:r>
            <a:r>
              <a:rPr lang="cs-CZ" dirty="0" err="1" smtClean="0">
                <a:latin typeface="Arial"/>
                <a:cs typeface="Arial"/>
              </a:rPr>
              <a:t>videomalaise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err="1" smtClean="0">
                <a:latin typeface="Arial"/>
                <a:cs typeface="Arial"/>
              </a:rPr>
              <a:t>Between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subject</a:t>
            </a:r>
            <a:r>
              <a:rPr lang="cs-CZ" dirty="0" smtClean="0">
                <a:latin typeface="Arial"/>
                <a:cs typeface="Arial"/>
              </a:rPr>
              <a:t> experimenty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Politická debata dvou fiktivních kandidátů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Subjekty v různých skupinách mají buď zdvořilou nebo nezdvořilou verzi politické debaty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Manipulation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check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pretest</a:t>
            </a:r>
            <a:r>
              <a:rPr lang="cs-CZ" dirty="0" smtClean="0">
                <a:latin typeface="Arial"/>
                <a:cs typeface="Arial"/>
              </a:rPr>
              <a:t> sympatií ke kandidátům (v experimentu 2)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Zdvořilá verze x Nezdvořilá verze (x Kontrolní skupina)</a:t>
            </a:r>
          </a:p>
          <a:p>
            <a:r>
              <a:rPr lang="cs-CZ" dirty="0" err="1" smtClean="0">
                <a:latin typeface="Arial"/>
                <a:cs typeface="Arial"/>
              </a:rPr>
              <a:t>Within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subject</a:t>
            </a:r>
            <a:r>
              <a:rPr lang="cs-CZ" dirty="0" smtClean="0">
                <a:latin typeface="Arial"/>
                <a:cs typeface="Arial"/>
              </a:rPr>
              <a:t> experiment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Všichni sledují obě verze (náhodné pořadí)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Měření SCR během sledování TV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Fyziologická reakce na necivilní diskurz, jako by se nás to týkalo osobně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139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Lokace experimentu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Laboratorní experiment</a:t>
            </a:r>
          </a:p>
          <a:p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smtClean="0">
                <a:latin typeface="Arial"/>
                <a:cs typeface="Arial"/>
              </a:rPr>
              <a:t>experiment (</a:t>
            </a:r>
            <a:r>
              <a:rPr lang="cs-CZ" dirty="0" err="1" smtClean="0">
                <a:latin typeface="Arial"/>
                <a:cs typeface="Arial"/>
              </a:rPr>
              <a:t>offline</a:t>
            </a:r>
            <a:r>
              <a:rPr lang="cs-CZ" dirty="0" smtClean="0">
                <a:latin typeface="Arial"/>
                <a:cs typeface="Arial"/>
              </a:rPr>
              <a:t>/online)</a:t>
            </a:r>
          </a:p>
          <a:p>
            <a:r>
              <a:rPr lang="cs-CZ" dirty="0" err="1" smtClean="0">
                <a:latin typeface="Arial"/>
                <a:cs typeface="Arial"/>
              </a:rPr>
              <a:t>Field</a:t>
            </a:r>
            <a:r>
              <a:rPr lang="cs-CZ" dirty="0" smtClean="0">
                <a:latin typeface="Arial"/>
                <a:cs typeface="Arial"/>
              </a:rPr>
              <a:t> experiment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690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jsme</a:t>
            </a:r>
            <a:r>
              <a:rPr lang="en-US" dirty="0" smtClean="0"/>
              <a:t> </a:t>
            </a:r>
            <a:r>
              <a:rPr lang="en-US" dirty="0" err="1" smtClean="0"/>
              <a:t>nestihli</a:t>
            </a:r>
            <a:r>
              <a:rPr lang="en-US" dirty="0" smtClean="0"/>
              <a:t>: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určitého</a:t>
            </a:r>
            <a:r>
              <a:rPr lang="en-US" dirty="0" smtClean="0"/>
              <a:t> </a:t>
            </a:r>
            <a:r>
              <a:rPr lang="en-US" dirty="0" err="1" smtClean="0"/>
              <a:t>počtu</a:t>
            </a:r>
            <a:r>
              <a:rPr lang="en-US" dirty="0" smtClean="0"/>
              <a:t> </a:t>
            </a:r>
            <a:r>
              <a:rPr lang="en-US" dirty="0" err="1" smtClean="0"/>
              <a:t>případů</a:t>
            </a:r>
            <a:r>
              <a:rPr lang="en-US" dirty="0" smtClean="0"/>
              <a:t> z </a:t>
            </a:r>
            <a:r>
              <a:rPr lang="en-US" dirty="0" err="1" smtClean="0"/>
              <a:t>celkové</a:t>
            </a:r>
            <a:r>
              <a:rPr lang="en-US" dirty="0" smtClean="0"/>
              <a:t> populace</a:t>
            </a:r>
          </a:p>
          <a:p>
            <a:pPr lvl="1"/>
            <a:r>
              <a:rPr lang="en-US" dirty="0" err="1" smtClean="0"/>
              <a:t>Snížené</a:t>
            </a:r>
            <a:r>
              <a:rPr lang="en-US" dirty="0" smtClean="0"/>
              <a:t> </a:t>
            </a:r>
            <a:r>
              <a:rPr lang="en-US" dirty="0" err="1" smtClean="0"/>
              <a:t>náklady</a:t>
            </a:r>
            <a:endParaRPr lang="en-US" dirty="0" smtClean="0"/>
          </a:p>
          <a:p>
            <a:pPr lvl="1"/>
            <a:r>
              <a:rPr lang="en-US" dirty="0" err="1" smtClean="0"/>
              <a:t>Umožňuje</a:t>
            </a:r>
            <a:r>
              <a:rPr lang="en-US" dirty="0" smtClean="0"/>
              <a:t> </a:t>
            </a:r>
            <a:r>
              <a:rPr lang="en-US" dirty="0" err="1" smtClean="0"/>
              <a:t>infernci</a:t>
            </a:r>
            <a:r>
              <a:rPr lang="en-US" dirty="0" smtClean="0"/>
              <a:t> o </a:t>
            </a:r>
            <a:r>
              <a:rPr lang="en-US" dirty="0" err="1" smtClean="0"/>
              <a:t>celé</a:t>
            </a:r>
            <a:r>
              <a:rPr lang="en-US" dirty="0" smtClean="0"/>
              <a:t> </a:t>
            </a:r>
            <a:r>
              <a:rPr lang="en-US" dirty="0" err="1" smtClean="0"/>
              <a:t>populaci</a:t>
            </a:r>
            <a:endParaRPr lang="en-US" dirty="0" smtClean="0"/>
          </a:p>
          <a:p>
            <a:r>
              <a:rPr lang="en-US" dirty="0" err="1" smtClean="0"/>
              <a:t>Musí</a:t>
            </a:r>
            <a:r>
              <a:rPr lang="en-US" dirty="0" smtClean="0"/>
              <a:t> se </a:t>
            </a:r>
            <a:r>
              <a:rPr lang="en-US" dirty="0" err="1" smtClean="0"/>
              <a:t>dodržet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</a:t>
            </a:r>
            <a:r>
              <a:rPr lang="en-US" dirty="0" err="1" smtClean="0"/>
              <a:t>náhodného</a:t>
            </a:r>
            <a:r>
              <a:rPr lang="en-US" dirty="0" smtClean="0"/>
              <a:t> </a:t>
            </a:r>
            <a:r>
              <a:rPr lang="en-US" dirty="0" err="1" smtClean="0"/>
              <a:t>výběru</a:t>
            </a:r>
            <a:endParaRPr lang="en-US" dirty="0" smtClean="0"/>
          </a:p>
          <a:p>
            <a:pPr lvl="1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jednotka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šanci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vybrána</a:t>
            </a:r>
            <a:endParaRPr lang="en-US" dirty="0" smtClean="0"/>
          </a:p>
          <a:p>
            <a:pPr lvl="1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jednotek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stejnou</a:t>
            </a:r>
            <a:r>
              <a:rPr lang="en-US" dirty="0" smtClean="0"/>
              <a:t> </a:t>
            </a:r>
            <a:r>
              <a:rPr lang="en-US" dirty="0" err="1" smtClean="0"/>
              <a:t>šanci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vybrána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5696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Laboratorní experiment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327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Standardním postupem v 1980s</a:t>
            </a:r>
          </a:p>
          <a:p>
            <a:r>
              <a:rPr lang="cs-CZ" dirty="0" smtClean="0">
                <a:latin typeface="Arial"/>
                <a:cs typeface="Arial"/>
              </a:rPr>
              <a:t>Důležitá práce </a:t>
            </a:r>
            <a:r>
              <a:rPr lang="cs-CZ" dirty="0" err="1" smtClean="0">
                <a:latin typeface="Arial"/>
                <a:cs typeface="Arial"/>
              </a:rPr>
              <a:t>News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That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Matter</a:t>
            </a:r>
            <a:r>
              <a:rPr lang="cs-CZ" dirty="0" smtClean="0">
                <a:latin typeface="Arial"/>
                <a:cs typeface="Arial"/>
              </a:rPr>
              <a:t>: </a:t>
            </a:r>
            <a:r>
              <a:rPr lang="cs-CZ" dirty="0" err="1" smtClean="0">
                <a:latin typeface="Arial"/>
                <a:cs typeface="Arial"/>
              </a:rPr>
              <a:t>Iyengar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Kinder</a:t>
            </a:r>
            <a:r>
              <a:rPr lang="cs-CZ" dirty="0" smtClean="0">
                <a:latin typeface="Arial"/>
                <a:cs typeface="Arial"/>
              </a:rPr>
              <a:t> 1987, první kniha v politologii založená pouze na laboratorních experimentech</a:t>
            </a:r>
          </a:p>
          <a:p>
            <a:r>
              <a:rPr lang="cs-CZ" dirty="0" smtClean="0">
                <a:latin typeface="Arial"/>
                <a:cs typeface="Arial"/>
              </a:rPr>
              <a:t>Nejvyšší stupeň kontroly</a:t>
            </a:r>
          </a:p>
          <a:p>
            <a:r>
              <a:rPr lang="cs-CZ" dirty="0" smtClean="0">
                <a:latin typeface="Arial"/>
                <a:cs typeface="Arial"/>
              </a:rPr>
              <a:t>Umožňuje vytvářet prostředí, která jinde neexistují</a:t>
            </a:r>
          </a:p>
          <a:p>
            <a:r>
              <a:rPr lang="cs-CZ" dirty="0" smtClean="0">
                <a:latin typeface="Arial"/>
                <a:cs typeface="Arial"/>
              </a:rPr>
              <a:t>Umožňuje manipulaci více proměnných</a:t>
            </a:r>
          </a:p>
          <a:p>
            <a:r>
              <a:rPr lang="cs-CZ" dirty="0" smtClean="0">
                <a:latin typeface="Arial"/>
                <a:cs typeface="Arial"/>
              </a:rPr>
              <a:t>Některé technologie vyžadují přítomnost subjektu v laboratoři</a:t>
            </a:r>
          </a:p>
          <a:p>
            <a:r>
              <a:rPr lang="cs-CZ" dirty="0" smtClean="0">
                <a:latin typeface="Arial"/>
                <a:cs typeface="Arial"/>
              </a:rPr>
              <a:t>Nižší úroveň realismu (většinou)</a:t>
            </a:r>
          </a:p>
          <a:p>
            <a:r>
              <a:rPr lang="cs-CZ" dirty="0" err="1" smtClean="0">
                <a:latin typeface="Arial"/>
                <a:cs typeface="Arial"/>
              </a:rPr>
              <a:t>Ansolabehere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Iyengar</a:t>
            </a:r>
            <a:r>
              <a:rPr lang="cs-CZ" dirty="0" smtClean="0">
                <a:latin typeface="Arial"/>
                <a:cs typeface="Arial"/>
              </a:rPr>
              <a:t> 1994: efekty negativity politické reklamy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Reklama mezi zprávami (30 sekund)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Různé verze textu a hudby, vizuální pozadí reklamy a hlas mluvčího konstantní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Manipulace: integrita/kompetence kandidáta, postoje k politickým tématům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Replikace během různých volebních kampaní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Efektem negativity je demobilizace voličů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061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901"/>
            <a:ext cx="10515600" cy="990600"/>
          </a:xfrm>
        </p:spPr>
        <p:txBody>
          <a:bodyPr/>
          <a:lstStyle/>
          <a:p>
            <a:pPr algn="ctr"/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 smtClean="0">
                <a:latin typeface="Arial"/>
                <a:cs typeface="Arial"/>
              </a:rPr>
              <a:t> experiment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501"/>
            <a:ext cx="10515600" cy="53340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Součástí dotazníkového šetření, větší vzorky, více reprezentativní (?)</a:t>
            </a:r>
          </a:p>
          <a:p>
            <a:r>
              <a:rPr lang="cs-CZ" dirty="0" smtClean="0">
                <a:latin typeface="Arial"/>
                <a:cs typeface="Arial"/>
              </a:rPr>
              <a:t>Online/</a:t>
            </a:r>
            <a:r>
              <a:rPr lang="cs-CZ" dirty="0" err="1" smtClean="0">
                <a:latin typeface="Arial"/>
                <a:cs typeface="Arial"/>
              </a:rPr>
              <a:t>offline</a:t>
            </a:r>
            <a:r>
              <a:rPr lang="cs-CZ" dirty="0" smtClean="0">
                <a:latin typeface="Arial"/>
                <a:cs typeface="Arial"/>
              </a:rPr>
              <a:t>/telefon</a:t>
            </a:r>
          </a:p>
          <a:p>
            <a:r>
              <a:rPr lang="cs-CZ" dirty="0" smtClean="0">
                <a:latin typeface="Arial"/>
                <a:cs typeface="Arial"/>
              </a:rPr>
              <a:t>Manipulace je součástí dotazníku </a:t>
            </a:r>
          </a:p>
          <a:p>
            <a:r>
              <a:rPr lang="cs-CZ" dirty="0" smtClean="0">
                <a:latin typeface="Arial"/>
                <a:cs typeface="Arial"/>
              </a:rPr>
              <a:t>Dotazníky se liší se v jednom aspektu, náhodně přiřazeny</a:t>
            </a:r>
          </a:p>
          <a:p>
            <a:r>
              <a:rPr lang="cs-CZ" dirty="0" err="1" smtClean="0">
                <a:latin typeface="Arial"/>
                <a:cs typeface="Arial"/>
              </a:rPr>
              <a:t>Clinon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Lapinski</a:t>
            </a:r>
            <a:r>
              <a:rPr lang="cs-CZ" dirty="0" smtClean="0">
                <a:latin typeface="Arial"/>
                <a:cs typeface="Arial"/>
              </a:rPr>
              <a:t> 2004: vliv politické reklamy na volební chování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Reprezentativní online vzorek, subjekty dostaly internetové připojení a internetovou TV, musely jednou týdně vyplňovat </a:t>
            </a:r>
            <a:r>
              <a:rPr lang="cs-CZ" dirty="0" err="1" smtClean="0">
                <a:latin typeface="Arial"/>
                <a:cs typeface="Arial"/>
              </a:rPr>
              <a:t>survey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Během kampaně 2000 použili reklamy Bushe a Gora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Přiřazení do skupin podle toho, jaké reklamy měli vidět (Gore negativní a pozitivní, Gore negativní, Gore negativní a kontrolní) (Gore negativní a Bush pozitivní, Gore negativní a Bush negativní, Kontrolní)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Intention</a:t>
            </a:r>
            <a:r>
              <a:rPr lang="cs-CZ" dirty="0" smtClean="0">
                <a:latin typeface="Arial"/>
                <a:cs typeface="Arial"/>
              </a:rPr>
              <a:t> to </a:t>
            </a:r>
            <a:r>
              <a:rPr lang="cs-CZ" dirty="0" err="1" smtClean="0">
                <a:latin typeface="Arial"/>
                <a:cs typeface="Arial"/>
              </a:rPr>
              <a:t>vote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Po volbách nový </a:t>
            </a:r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 smtClean="0">
                <a:latin typeface="Arial"/>
                <a:cs typeface="Arial"/>
              </a:rPr>
              <a:t> – ptali se zda subjekty byly volit a koho volily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Jaké mohou být PROBLÉMY?????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4036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Arial"/>
                <a:cs typeface="Arial"/>
              </a:rPr>
              <a:t>Field</a:t>
            </a:r>
            <a:r>
              <a:rPr lang="cs-CZ" dirty="0" smtClean="0">
                <a:latin typeface="Arial"/>
                <a:cs typeface="Arial"/>
              </a:rPr>
              <a:t> experiment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Náhodné přiřazení a kontrola </a:t>
            </a:r>
            <a:r>
              <a:rPr lang="cs-CZ" dirty="0" err="1" smtClean="0">
                <a:latin typeface="Arial"/>
                <a:cs typeface="Arial"/>
              </a:rPr>
              <a:t>treatmentu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Ale neprobíhá v laboratoři</a:t>
            </a:r>
          </a:p>
          <a:p>
            <a:r>
              <a:rPr lang="cs-CZ" dirty="0" smtClean="0">
                <a:latin typeface="Arial"/>
                <a:cs typeface="Arial"/>
              </a:rPr>
              <a:t>V přirozeném prostředí</a:t>
            </a:r>
          </a:p>
          <a:p>
            <a:r>
              <a:rPr lang="cs-CZ" dirty="0" smtClean="0">
                <a:latin typeface="Arial"/>
                <a:cs typeface="Arial"/>
              </a:rPr>
              <a:t>Ve srovnání s </a:t>
            </a:r>
            <a:r>
              <a:rPr lang="cs-CZ" dirty="0" err="1" smtClean="0">
                <a:latin typeface="Arial"/>
                <a:cs typeface="Arial"/>
              </a:rPr>
              <a:t>lab</a:t>
            </a:r>
            <a:r>
              <a:rPr lang="cs-CZ" dirty="0" smtClean="0">
                <a:latin typeface="Arial"/>
                <a:cs typeface="Arial"/>
              </a:rPr>
              <a:t> experimentem je zde nižší úroveň kontroly (</a:t>
            </a:r>
            <a:r>
              <a:rPr lang="cs-CZ" dirty="0" err="1" smtClean="0">
                <a:latin typeface="Arial"/>
                <a:cs typeface="Arial"/>
              </a:rPr>
              <a:t>treatmentu</a:t>
            </a:r>
            <a:r>
              <a:rPr lang="cs-CZ" dirty="0" smtClean="0">
                <a:latin typeface="Arial"/>
                <a:cs typeface="Arial"/>
              </a:rPr>
              <a:t> i prostředí)</a:t>
            </a:r>
          </a:p>
          <a:p>
            <a:r>
              <a:rPr lang="cs-CZ" dirty="0" smtClean="0">
                <a:latin typeface="Arial"/>
                <a:cs typeface="Arial"/>
              </a:rPr>
              <a:t>Nízká umělost </a:t>
            </a:r>
          </a:p>
          <a:p>
            <a:pPr marL="0" indent="0">
              <a:buNone/>
            </a:pPr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  <a:p>
            <a:pPr marL="0" indent="0">
              <a:buNone/>
            </a:pP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1085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Gerber, </a:t>
            </a:r>
            <a:r>
              <a:rPr lang="cs-CZ" dirty="0" err="1" smtClean="0"/>
              <a:t>Karlan</a:t>
            </a:r>
            <a:r>
              <a:rPr lang="cs-CZ" dirty="0" smtClean="0"/>
              <a:t> and </a:t>
            </a:r>
            <a:r>
              <a:rPr lang="cs-CZ" dirty="0" err="1" smtClean="0"/>
              <a:t>Bergan</a:t>
            </a:r>
            <a:r>
              <a:rPr lang="cs-CZ" dirty="0" smtClean="0"/>
              <a:t>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Vliv čtení nevyvážených zdrojů informací na volební chování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Ve Virginii, USA, seznam registrovaných voličů a spotřebitelská databáze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Vybraní jedinci kontaktováni, dotaz, zda mají předplatné novin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Otázky na konzumaci médií, čtení novin, politické postoje, záměr jít k volbám 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Lidé, kteří neodebírali noviny – 3 skupiny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Treatment</a:t>
            </a:r>
            <a:r>
              <a:rPr lang="cs-CZ" dirty="0" smtClean="0">
                <a:latin typeface="Arial"/>
                <a:cs typeface="Arial"/>
              </a:rPr>
              <a:t>: měsíční předplatné Washington Post, Washington </a:t>
            </a:r>
            <a:r>
              <a:rPr lang="cs-CZ" dirty="0" err="1" smtClean="0">
                <a:latin typeface="Arial"/>
                <a:cs typeface="Arial"/>
              </a:rPr>
              <a:t>Times</a:t>
            </a:r>
            <a:r>
              <a:rPr lang="cs-CZ" dirty="0" smtClean="0">
                <a:latin typeface="Arial"/>
                <a:cs typeface="Arial"/>
              </a:rPr>
              <a:t>, žádné noviny (náhodné přiřazení!), možnost předplatné zrušit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Kontrola, zda domácnosti obdržely noviny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Dotazování po volbách – předplatitelé W. P. volili demokratického kandidáta, efekt v politických tématech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Co je tady PROBLÉM?????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pPr lvl="1"/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253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Přírodní experiment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Jedná se o experiment?</a:t>
            </a:r>
          </a:p>
          <a:p>
            <a:r>
              <a:rPr lang="cs-CZ" dirty="0" smtClean="0">
                <a:latin typeface="Arial"/>
                <a:cs typeface="Arial"/>
              </a:rPr>
              <a:t>Výzkumník využívá přirozeně se dějící události</a:t>
            </a:r>
          </a:p>
          <a:p>
            <a:r>
              <a:rPr lang="cs-CZ" dirty="0" smtClean="0">
                <a:latin typeface="Arial"/>
                <a:cs typeface="Arial"/>
              </a:rPr>
              <a:t>Nedochází k umělé intervenci</a:t>
            </a:r>
          </a:p>
          <a:p>
            <a:r>
              <a:rPr lang="cs-CZ" dirty="0" smtClean="0">
                <a:latin typeface="Arial"/>
                <a:cs typeface="Arial"/>
              </a:rPr>
              <a:t>Chybí randomizace</a:t>
            </a:r>
          </a:p>
          <a:p>
            <a:r>
              <a:rPr lang="cs-CZ" dirty="0" smtClean="0">
                <a:latin typeface="Arial"/>
                <a:cs typeface="Arial"/>
              </a:rPr>
              <a:t>Chybí kontrola nad </a:t>
            </a:r>
            <a:r>
              <a:rPr lang="cs-CZ" dirty="0" err="1" smtClean="0">
                <a:latin typeface="Arial"/>
                <a:cs typeface="Arial"/>
              </a:rPr>
              <a:t>treatmentem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Nesplňuje kritéria experimentu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358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Přírodní </a:t>
            </a:r>
            <a:r>
              <a:rPr lang="cs-CZ" dirty="0" err="1" smtClean="0"/>
              <a:t>expeirment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5143500"/>
          </a:xfrm>
        </p:spPr>
        <p:txBody>
          <a:bodyPr>
            <a:normAutofit lnSpcReduction="10000"/>
          </a:bodyPr>
          <a:lstStyle/>
          <a:p>
            <a:r>
              <a:rPr lang="cs-CZ" dirty="0" err="1" smtClean="0">
                <a:latin typeface="Arial"/>
                <a:cs typeface="Arial"/>
              </a:rPr>
              <a:t>Lassen</a:t>
            </a:r>
            <a:r>
              <a:rPr lang="cs-CZ" dirty="0" smtClean="0">
                <a:latin typeface="Arial"/>
                <a:cs typeface="Arial"/>
              </a:rPr>
              <a:t> 2005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Místní referendum v Kodani v roce 2000 týkající se decentralizace městské správy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Ve 4 částech města tato reforma proběhla v roce 1996, hlasování o tom, zda by to mělo platit všude, nebo se to úplně zrušit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Zjišťoval, zda informovaní voliči  (operacionalizace, lidé žijí v decentralizovaných distriktech jsou více informovaní) mají vyšší účast v referendu</a:t>
            </a:r>
          </a:p>
          <a:p>
            <a:r>
              <a:rPr lang="cs-CZ" dirty="0" err="1" smtClean="0">
                <a:latin typeface="Arial"/>
                <a:cs typeface="Arial"/>
              </a:rPr>
              <a:t>Posner</a:t>
            </a:r>
            <a:r>
              <a:rPr lang="cs-CZ" dirty="0" smtClean="0">
                <a:latin typeface="Arial"/>
                <a:cs typeface="Arial"/>
              </a:rPr>
              <a:t> 2004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Kulturní </a:t>
            </a:r>
            <a:r>
              <a:rPr lang="cs-CZ" dirty="0" err="1" smtClean="0">
                <a:latin typeface="Arial"/>
                <a:cs typeface="Arial"/>
              </a:rPr>
              <a:t>cleavage</a:t>
            </a:r>
            <a:r>
              <a:rPr lang="cs-CZ" dirty="0" smtClean="0">
                <a:latin typeface="Arial"/>
                <a:cs typeface="Arial"/>
              </a:rPr>
              <a:t> mezi etniky </a:t>
            </a:r>
            <a:r>
              <a:rPr lang="cs-CZ" dirty="0" err="1" smtClean="0">
                <a:latin typeface="Arial"/>
                <a:cs typeface="Arial"/>
              </a:rPr>
              <a:t>Chewa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Tumbuka</a:t>
            </a:r>
            <a:r>
              <a:rPr lang="cs-CZ" dirty="0" smtClean="0">
                <a:latin typeface="Arial"/>
                <a:cs typeface="Arial"/>
              </a:rPr>
              <a:t> má jinou palčivost v Zambii a v Malawi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Hranice mezi státy umělá, prochází oběma etniky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 Malawi je konfliktní vztah, v Zambii nikoliv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Survey</a:t>
            </a:r>
            <a:r>
              <a:rPr lang="cs-CZ" dirty="0" smtClean="0">
                <a:latin typeface="Arial"/>
                <a:cs typeface="Arial"/>
              </a:rPr>
              <a:t> ve dvou vesnicích v každé zemi 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9818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Subjekty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Odvíjí se od lokace</a:t>
            </a:r>
          </a:p>
          <a:p>
            <a:r>
              <a:rPr lang="cs-CZ" dirty="0" smtClean="0">
                <a:latin typeface="Arial"/>
                <a:cs typeface="Arial"/>
              </a:rPr>
              <a:t>Často studenti</a:t>
            </a:r>
          </a:p>
          <a:p>
            <a:r>
              <a:rPr lang="cs-CZ" dirty="0" smtClean="0">
                <a:latin typeface="Arial"/>
                <a:cs typeface="Arial"/>
              </a:rPr>
              <a:t>Problém se studentskou populací?</a:t>
            </a:r>
          </a:p>
          <a:p>
            <a:r>
              <a:rPr lang="cs-CZ" dirty="0" smtClean="0">
                <a:latin typeface="Arial"/>
                <a:cs typeface="Arial"/>
              </a:rPr>
              <a:t>Dobrovolníci?</a:t>
            </a:r>
          </a:p>
          <a:p>
            <a:r>
              <a:rPr lang="cs-CZ" dirty="0" smtClean="0">
                <a:latin typeface="Arial"/>
                <a:cs typeface="Arial"/>
              </a:rPr>
              <a:t>Reprezentativní vzorek?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9776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Validita výzkumu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U každého výzkumu je důležitá validita a </a:t>
            </a:r>
            <a:r>
              <a:rPr lang="cs-CZ" dirty="0" err="1" smtClean="0">
                <a:latin typeface="Arial"/>
                <a:cs typeface="Arial"/>
              </a:rPr>
              <a:t>zobecnitelnost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Validita: Co nám říkají data z tohoto výzkumu?</a:t>
            </a:r>
          </a:p>
          <a:p>
            <a:r>
              <a:rPr lang="cs-CZ" dirty="0" smtClean="0">
                <a:latin typeface="Arial"/>
                <a:cs typeface="Arial"/>
              </a:rPr>
              <a:t>Přibližná pravdivost závěrů a znalosti vyvozené z výzkumu.</a:t>
            </a:r>
          </a:p>
          <a:p>
            <a:r>
              <a:rPr lang="cs-CZ" dirty="0" smtClean="0">
                <a:latin typeface="Arial"/>
                <a:cs typeface="Arial"/>
              </a:rPr>
              <a:t>Klasické rozlišení na interní a externí validitu.</a:t>
            </a:r>
          </a:p>
          <a:p>
            <a:r>
              <a:rPr lang="cs-CZ" i="1" dirty="0" smtClean="0">
                <a:latin typeface="Arial"/>
                <a:cs typeface="Arial"/>
              </a:rPr>
              <a:t>Interní validita</a:t>
            </a:r>
            <a:r>
              <a:rPr lang="cs-CZ" dirty="0" smtClean="0">
                <a:latin typeface="Arial"/>
                <a:cs typeface="Arial"/>
              </a:rPr>
              <a:t>: jaká je pravdivost výsledků vzhledem ke sledované populaci.</a:t>
            </a:r>
          </a:p>
          <a:p>
            <a:r>
              <a:rPr lang="cs-CZ" i="1" dirty="0" smtClean="0">
                <a:latin typeface="Arial"/>
                <a:cs typeface="Arial"/>
              </a:rPr>
              <a:t>Externí validita</a:t>
            </a:r>
            <a:r>
              <a:rPr lang="cs-CZ" dirty="0" smtClean="0">
                <a:latin typeface="Arial"/>
                <a:cs typeface="Arial"/>
              </a:rPr>
              <a:t>: jaká je pravdivost výsledků mimo sledovanou populaci?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8443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Interní validita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08600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Arial"/>
                <a:cs typeface="Arial"/>
              </a:rPr>
              <a:t>Konstruktová</a:t>
            </a:r>
            <a:r>
              <a:rPr lang="cs-CZ" dirty="0" smtClean="0">
                <a:latin typeface="Arial"/>
                <a:cs typeface="Arial"/>
              </a:rPr>
              <a:t> validita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Jak jsou výsledky validní pro teorii a konstrukty, které používá?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Odpovídají proměnné sledované v experimentu proměnným v teorii?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 to, co by mělo být podle teorie konstantní v experimentu opravdu konstantní?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Jsou skutečně měřeny ty proměnné odpovídající konstruktům teorie?</a:t>
            </a:r>
          </a:p>
          <a:p>
            <a:r>
              <a:rPr lang="cs-CZ" dirty="0" smtClean="0">
                <a:latin typeface="Arial"/>
                <a:cs typeface="Arial"/>
              </a:rPr>
              <a:t>Statistická validita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 kovariance mezi proměnnými statisticky významná?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Je-li naměřen efekt – je dostatečně velký a je významný?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Pokud je na hranici statistické významnosti, co to znamená?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Statistická replikace: replikace výsledků ze stejných dat, nebo ze stejné populace pomocí stejné analytické metody. Někdy vede ke kontroverzím. </a:t>
            </a:r>
          </a:p>
        </p:txBody>
      </p:sp>
    </p:spTree>
    <p:extLst>
      <p:ext uri="{BB962C8B-B14F-4D97-AF65-F5344CB8AC3E}">
        <p14:creationId xmlns:p14="http://schemas.microsoft.com/office/powerpoint/2010/main" val="42389308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Interní validita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Kauzální validita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Zda jsou vztahy, které výzkumník identifikuje, kauzální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Zda změna v nezávislé proměnné způsobuje změnu v závislé proměnné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Klíčová je experimentální manipulace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422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SURVEY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Techniky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nenáhodného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výběru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dirty="0" err="1" smtClean="0">
                <a:latin typeface="Arial"/>
                <a:cs typeface="Arial"/>
              </a:rPr>
              <a:t>Kvótní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výběr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sněhová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koule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anketa</a:t>
            </a:r>
            <a:r>
              <a:rPr lang="en-US" dirty="0" smtClean="0">
                <a:latin typeface="Arial"/>
                <a:cs typeface="Arial"/>
              </a:rPr>
              <a:t>, </a:t>
            </a:r>
          </a:p>
          <a:p>
            <a:pPr marL="457200" lvl="1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Náhodný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výběr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může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také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produkovat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chybu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riziko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chyby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lze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odhadnout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pomocí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statistických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metod</a:t>
            </a:r>
            <a:r>
              <a:rPr lang="en-US" dirty="0" smtClean="0">
                <a:latin typeface="Arial"/>
                <a:cs typeface="Arial"/>
              </a:rPr>
              <a:t> (</a:t>
            </a:r>
            <a:r>
              <a:rPr lang="en-US" dirty="0" err="1" smtClean="0">
                <a:latin typeface="Arial"/>
                <a:cs typeface="Arial"/>
              </a:rPr>
              <a:t>riziko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toho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 err="1" smtClean="0">
                <a:latin typeface="Arial"/>
                <a:cs typeface="Arial"/>
              </a:rPr>
              <a:t>že</a:t>
            </a:r>
            <a:r>
              <a:rPr lang="en-US" dirty="0" smtClean="0">
                <a:latin typeface="Arial"/>
                <a:cs typeface="Arial"/>
              </a:rPr>
              <a:t> se </a:t>
            </a:r>
            <a:r>
              <a:rPr lang="en-US" dirty="0" err="1" smtClean="0">
                <a:latin typeface="Arial"/>
                <a:cs typeface="Arial"/>
              </a:rPr>
              <a:t>výsledky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liší</a:t>
            </a:r>
            <a:r>
              <a:rPr lang="en-US" dirty="0" smtClean="0">
                <a:latin typeface="Arial"/>
                <a:cs typeface="Arial"/>
              </a:rPr>
              <a:t> od </a:t>
            </a:r>
            <a:r>
              <a:rPr lang="en-US" dirty="0" err="1" smtClean="0">
                <a:latin typeface="Arial"/>
                <a:cs typeface="Arial"/>
              </a:rPr>
              <a:t>celé</a:t>
            </a:r>
            <a:r>
              <a:rPr lang="en-US" dirty="0" smtClean="0">
                <a:latin typeface="Arial"/>
                <a:cs typeface="Arial"/>
              </a:rPr>
              <a:t> populace)</a:t>
            </a:r>
          </a:p>
        </p:txBody>
      </p:sp>
    </p:spTree>
    <p:extLst>
      <p:ext uri="{BB962C8B-B14F-4D97-AF65-F5344CB8AC3E}">
        <p14:creationId xmlns:p14="http://schemas.microsoft.com/office/powerpoint/2010/main" val="613923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Externí validita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Většinou problém zobecnění závěrů mimo experiment</a:t>
            </a:r>
          </a:p>
          <a:p>
            <a:r>
              <a:rPr lang="cs-CZ" dirty="0" smtClean="0">
                <a:latin typeface="Arial"/>
                <a:cs typeface="Arial"/>
              </a:rPr>
              <a:t>Tradičně se experimenty považují za metodu s nízkou externí validitou</a:t>
            </a:r>
          </a:p>
          <a:p>
            <a:r>
              <a:rPr lang="cs-CZ" dirty="0" smtClean="0">
                <a:latin typeface="Arial"/>
                <a:cs typeface="Arial"/>
              </a:rPr>
              <a:t>PROČ?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Umělost prostředí a nízký realismus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Nereprezentativní vzorky zkreslující výsledky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8641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Realismus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965699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/>
                <a:cs typeface="Arial"/>
              </a:rPr>
              <a:t>Věcný realismus (ekologická validita –součást </a:t>
            </a:r>
            <a:r>
              <a:rPr lang="cs-CZ" dirty="0" err="1" smtClean="0">
                <a:latin typeface="Arial"/>
                <a:cs typeface="Arial"/>
              </a:rPr>
              <a:t>poblému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zobecnitelnosti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Jak prostředí experimentu připomíná reálný svět?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 umělém prostředí se chovají subjekty jinak než normálně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Můžeme zobecňovat??</a:t>
            </a:r>
          </a:p>
          <a:p>
            <a:r>
              <a:rPr lang="cs-CZ" dirty="0" smtClean="0">
                <a:latin typeface="Arial"/>
                <a:cs typeface="Arial"/>
              </a:rPr>
              <a:t>Experimentální realismus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Nejde o prostředí jako takové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Klíčová je psychologická zkušenost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 </a:t>
            </a:r>
            <a:r>
              <a:rPr lang="cs-CZ" dirty="0" err="1" smtClean="0">
                <a:latin typeface="Arial"/>
                <a:cs typeface="Arial"/>
              </a:rPr>
              <a:t>treatment</a:t>
            </a:r>
            <a:r>
              <a:rPr lang="cs-CZ" dirty="0" smtClean="0">
                <a:latin typeface="Arial"/>
                <a:cs typeface="Arial"/>
              </a:rPr>
              <a:t> dostatečný, vyvolává to, co chceme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Berou to subjekty vážně?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Různé úrovně věcného a experimentálního realismu v různých experimentech? Jaké to může mít důsledky pro validitu??</a:t>
            </a:r>
          </a:p>
          <a:p>
            <a:pPr lvl="1"/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538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Studentské vzorky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>
                <a:latin typeface="Arial"/>
                <a:cs typeface="Arial"/>
              </a:rPr>
              <a:t>Sears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smtClean="0">
                <a:latin typeface="Arial"/>
                <a:cs typeface="Arial"/>
              </a:rPr>
              <a:t>1986: Studenti jsou skupina odlišná od zbytku populace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Slabě vyvinutá identita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Nekonsistentní postoje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Více egocentričtí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Více ovlivnitelní vnějšími faktory</a:t>
            </a:r>
          </a:p>
          <a:p>
            <a:r>
              <a:rPr lang="cs-CZ" dirty="0" smtClean="0">
                <a:latin typeface="Arial"/>
                <a:cs typeface="Arial"/>
              </a:rPr>
              <a:t>Výhody: časově flexibilní. Méně nákladní, schopni sledovat instrukce, homogenní vzorky v čase, jednodušší </a:t>
            </a:r>
            <a:r>
              <a:rPr lang="cs-CZ" dirty="0" err="1" smtClean="0">
                <a:latin typeface="Arial"/>
                <a:cs typeface="Arial"/>
              </a:rPr>
              <a:t>rekrutace</a:t>
            </a:r>
            <a:r>
              <a:rPr lang="cs-CZ" dirty="0" smtClean="0">
                <a:latin typeface="Arial"/>
                <a:cs typeface="Arial"/>
              </a:rPr>
              <a:t>, někdy lze brát jako  silnější test (když to funguje na studentech, tak na </a:t>
            </a:r>
            <a:r>
              <a:rPr lang="cs-CZ" dirty="0" err="1" smtClean="0">
                <a:latin typeface="Arial"/>
                <a:cs typeface="Arial"/>
              </a:rPr>
              <a:t>nestudentech</a:t>
            </a:r>
            <a:r>
              <a:rPr lang="cs-CZ" dirty="0" smtClean="0">
                <a:latin typeface="Arial"/>
                <a:cs typeface="Arial"/>
              </a:rPr>
              <a:t> by to mělo fungovat o to víc)</a:t>
            </a:r>
          </a:p>
          <a:p>
            <a:r>
              <a:rPr lang="cs-CZ" dirty="0" smtClean="0">
                <a:latin typeface="Arial"/>
                <a:cs typeface="Arial"/>
              </a:rPr>
              <a:t>Někdy se projevují rozdíly (v herně teoretických experimentech)</a:t>
            </a:r>
          </a:p>
          <a:p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Proč používat studenty? Protože cílem experimentu není zobecnění na celou populaci!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pPr lvl="1"/>
            <a:endParaRPr lang="cs-CZ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38349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Co je víc? 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/>
                <a:cs typeface="Arial"/>
              </a:rPr>
              <a:t>Je vztah mezi interní a externí validitou </a:t>
            </a:r>
            <a:r>
              <a:rPr lang="cs-CZ" dirty="0" err="1" smtClean="0">
                <a:latin typeface="Arial"/>
                <a:cs typeface="Arial"/>
              </a:rPr>
              <a:t>zero</a:t>
            </a:r>
            <a:r>
              <a:rPr lang="cs-CZ" dirty="0" smtClean="0">
                <a:latin typeface="Arial"/>
                <a:cs typeface="Arial"/>
              </a:rPr>
              <a:t>-sum game?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Pokud máme vysokou interní validitu (dobrá </a:t>
            </a:r>
            <a:r>
              <a:rPr lang="cs-CZ" dirty="0" err="1" smtClean="0">
                <a:latin typeface="Arial"/>
                <a:cs typeface="Arial"/>
              </a:rPr>
              <a:t>konstruktová</a:t>
            </a:r>
            <a:r>
              <a:rPr lang="cs-CZ" dirty="0" smtClean="0">
                <a:latin typeface="Arial"/>
                <a:cs typeface="Arial"/>
              </a:rPr>
              <a:t>, statistická a kauzální validita) je to za cenu toho, že neleze zobecnit výsledek na celou populaci.</a:t>
            </a:r>
          </a:p>
          <a:p>
            <a:r>
              <a:rPr lang="cs-CZ" dirty="0" smtClean="0">
                <a:latin typeface="Arial"/>
                <a:cs typeface="Arial"/>
              </a:rPr>
              <a:t>Co je důležitější?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Je ok, když můžu zobecnit výsledek, který neodpovídá teorii nebo desinterpretuje kauzální vztah?</a:t>
            </a:r>
          </a:p>
          <a:p>
            <a:r>
              <a:rPr lang="cs-CZ" dirty="0" smtClean="0">
                <a:latin typeface="Arial"/>
                <a:cs typeface="Arial"/>
              </a:rPr>
              <a:t>Co je řešení?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Replikace. Vědecká replikace: replikace výsledků za použití stejných konstruktů a jiné populace nebo jiného vzorku. 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Teorie v sociálních vědách je KUMULATIVNÍ PROCES</a:t>
            </a:r>
          </a:p>
        </p:txBody>
      </p:sp>
    </p:spTree>
    <p:extLst>
      <p:ext uri="{BB962C8B-B14F-4D97-AF65-F5344CB8AC3E}">
        <p14:creationId xmlns:p14="http://schemas.microsoft.com/office/powerpoint/2010/main" val="3106707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Motivace subjektů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dosáhnout toho, aby subjekty braly experiment vážně?</a:t>
            </a:r>
          </a:p>
          <a:p>
            <a:r>
              <a:rPr lang="cs-CZ" dirty="0" smtClean="0"/>
              <a:t>Peníze: show-up </a:t>
            </a:r>
            <a:r>
              <a:rPr lang="cs-CZ" dirty="0" err="1" smtClean="0"/>
              <a:t>fee</a:t>
            </a:r>
            <a:r>
              <a:rPr lang="cs-CZ" dirty="0" smtClean="0"/>
              <a:t>, nebo výdělek během experimentu?</a:t>
            </a:r>
          </a:p>
          <a:p>
            <a:r>
              <a:rPr lang="cs-CZ" dirty="0" smtClean="0"/>
              <a:t>Důkazy, že peníze vedou k horšímu výkonu (ve srovnání s bonbony a experimentem bez odměny)</a:t>
            </a:r>
          </a:p>
          <a:p>
            <a:r>
              <a:rPr lang="cs-CZ" dirty="0" smtClean="0"/>
              <a:t>Peníze mohou vést k </a:t>
            </a:r>
            <a:r>
              <a:rPr lang="cs-CZ" dirty="0" err="1" smtClean="0"/>
              <a:t>přemotivovanému</a:t>
            </a:r>
            <a:r>
              <a:rPr lang="cs-CZ" dirty="0" smtClean="0"/>
              <a:t> chování, ovlivnění kognitivního úsilí, můžou vést k různým náladám zkreslujícím výsledek, subjekty se považují za zaměstnance experimentátora</a:t>
            </a:r>
          </a:p>
          <a:p>
            <a:r>
              <a:rPr lang="cs-CZ" dirty="0" smtClean="0"/>
              <a:t>Role peněz není vyřešená (různé výsledky v experimentech)</a:t>
            </a:r>
          </a:p>
          <a:p>
            <a:r>
              <a:rPr lang="cs-CZ" dirty="0" err="1" smtClean="0"/>
              <a:t>Vernon</a:t>
            </a:r>
            <a:r>
              <a:rPr lang="cs-CZ" dirty="0" smtClean="0"/>
              <a:t> Smith: </a:t>
            </a:r>
            <a:r>
              <a:rPr lang="cs-CZ" dirty="0" err="1" smtClean="0"/>
              <a:t>Induced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: Chceme mít kontrolu nad motivací, peníze jsou hlavní motivace a proto již nejsou důležité jiné alternativní motivy, které by mohly zkreslovat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17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Motivace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97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/>
                <a:cs typeface="Arial"/>
              </a:rPr>
              <a:t>Známky a kredity. Je to dobrá praxe?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Nemáme problém s </a:t>
            </a:r>
            <a:r>
              <a:rPr lang="cs-CZ" dirty="0" err="1" smtClean="0">
                <a:latin typeface="Arial"/>
                <a:cs typeface="Arial"/>
              </a:rPr>
              <a:t>rekrutací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Ale subjekty mohou být příliš motivované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Nedůvěra v anonymitu, problém </a:t>
            </a:r>
            <a:r>
              <a:rPr lang="cs-CZ" dirty="0" err="1" smtClean="0">
                <a:latin typeface="Arial"/>
                <a:cs typeface="Arial"/>
              </a:rPr>
              <a:t>desirability</a:t>
            </a:r>
            <a:endParaRPr lang="cs-CZ" dirty="0" smtClean="0">
              <a:latin typeface="Arial"/>
              <a:cs typeface="Arial"/>
            </a:endParaRPr>
          </a:p>
          <a:p>
            <a:pPr lvl="1"/>
            <a:r>
              <a:rPr lang="cs-CZ" dirty="0" smtClean="0">
                <a:latin typeface="Arial"/>
                <a:cs typeface="Arial"/>
              </a:rPr>
              <a:t>Je to etické??</a:t>
            </a:r>
          </a:p>
          <a:p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Co nejvyšší ekologická validita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>
                <a:latin typeface="Arial"/>
                <a:cs typeface="Arial"/>
              </a:rPr>
              <a:t>Aby experiment připomínal běžné situace a subjekty se snažily chovat tak, jako by se chovali v reálním světě</a:t>
            </a:r>
          </a:p>
          <a:p>
            <a:r>
              <a:rPr lang="cs-CZ" dirty="0" smtClean="0">
                <a:latin typeface="Arial"/>
                <a:cs typeface="Arial"/>
              </a:rPr>
              <a:t>Motivace v instrukci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26063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Etika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Při práci s lidskými subjekty musíme zvažovat etiku výzkumu</a:t>
            </a:r>
          </a:p>
          <a:p>
            <a:r>
              <a:rPr lang="cs-CZ" dirty="0" smtClean="0">
                <a:latin typeface="Arial"/>
                <a:cs typeface="Arial"/>
              </a:rPr>
              <a:t>Přebírání praxe z medicínských experimentů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Norimberský proces odhalil problém chybějících standardů etiky ve výzkumu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Norimberský kodex, po něm vznikají nové moderní kodexy, praxe přechází i do sociálních věd</a:t>
            </a:r>
          </a:p>
          <a:p>
            <a:r>
              <a:rPr lang="cs-CZ" dirty="0" smtClean="0">
                <a:latin typeface="Arial"/>
                <a:cs typeface="Arial"/>
              </a:rPr>
              <a:t>Problém s etikou se v soc. vědách ještě v 70. letech neřešil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Milgaram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Humphries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smtClean="0">
                <a:latin typeface="Arial"/>
                <a:cs typeface="Arial"/>
              </a:rPr>
              <a:t>(nešlo o experiment) – neetické postupy akceptovány</a:t>
            </a:r>
          </a:p>
          <a:p>
            <a:pPr lvl="1"/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666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Etika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Riziko pro subjekty musí být minimální (riziko </a:t>
            </a:r>
            <a:r>
              <a:rPr lang="cs-CZ" dirty="0" err="1" smtClean="0">
                <a:latin typeface="Arial"/>
                <a:cs typeface="Arial"/>
              </a:rPr>
              <a:t>nekomfortu</a:t>
            </a:r>
            <a:r>
              <a:rPr lang="cs-CZ" dirty="0" smtClean="0">
                <a:latin typeface="Arial"/>
                <a:cs typeface="Arial"/>
              </a:rPr>
              <a:t> nebo škody nesmí výrazně převyšovat riziko spojené s každodenním životem)</a:t>
            </a:r>
          </a:p>
          <a:p>
            <a:r>
              <a:rPr lang="cs-CZ" dirty="0" smtClean="0">
                <a:latin typeface="Arial"/>
                <a:cs typeface="Arial"/>
              </a:rPr>
              <a:t>Rizika musí být vyvážena benefity</a:t>
            </a:r>
          </a:p>
          <a:p>
            <a:r>
              <a:rPr lang="cs-CZ" dirty="0" smtClean="0">
                <a:latin typeface="Arial"/>
                <a:cs typeface="Arial"/>
              </a:rPr>
              <a:t>Zaručena bezpečnost subjektů</a:t>
            </a:r>
          </a:p>
          <a:p>
            <a:r>
              <a:rPr lang="cs-CZ" dirty="0" smtClean="0">
                <a:latin typeface="Arial"/>
                <a:cs typeface="Arial"/>
              </a:rPr>
              <a:t>Zaručena ochrana soukromí</a:t>
            </a:r>
          </a:p>
          <a:p>
            <a:endParaRPr lang="cs-CZ" dirty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Posuzujeme </a:t>
            </a:r>
            <a:r>
              <a:rPr lang="cs-CZ" dirty="0" err="1" smtClean="0">
                <a:latin typeface="Arial"/>
                <a:cs typeface="Arial"/>
              </a:rPr>
              <a:t>cost</a:t>
            </a:r>
            <a:r>
              <a:rPr lang="cs-CZ" dirty="0" smtClean="0">
                <a:latin typeface="Arial"/>
                <a:cs typeface="Arial"/>
              </a:rPr>
              <a:t>/benefit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80284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Etika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latin typeface="Arial"/>
                <a:cs typeface="Arial"/>
              </a:rPr>
              <a:t>Benfity</a:t>
            </a:r>
            <a:r>
              <a:rPr lang="cs-CZ" dirty="0" smtClean="0">
                <a:latin typeface="Arial"/>
                <a:cs typeface="Arial"/>
              </a:rPr>
              <a:t>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Sociální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Terapeutické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Kolaterální (např. ekonomické, altruistický dobrý pocit, edukační)</a:t>
            </a:r>
          </a:p>
          <a:p>
            <a:pPr marL="0" indent="0">
              <a:buNone/>
            </a:pP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Náklady: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Fyzické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Psychologické (některé změny mohou být dlouhodobé, narušení soukromí)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Ekonomické a sociální (časové náklady, ostrakizace, vyvolání nelegálního chování</a:t>
            </a:r>
          </a:p>
          <a:p>
            <a:pPr lvl="1"/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4403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/>
                <a:cs typeface="Arial"/>
              </a:rPr>
              <a:t>Problémy s etikou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/>
                <a:cs typeface="Arial"/>
              </a:rPr>
              <a:t>Fried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Lagunes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Venkatarami</a:t>
            </a:r>
            <a:r>
              <a:rPr lang="cs-CZ" dirty="0" smtClean="0">
                <a:latin typeface="Arial"/>
                <a:cs typeface="Arial"/>
              </a:rPr>
              <a:t> 2008: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Konfederáti</a:t>
            </a:r>
            <a:r>
              <a:rPr lang="cs-CZ" dirty="0" smtClean="0">
                <a:latin typeface="Arial"/>
                <a:cs typeface="Arial"/>
              </a:rPr>
              <a:t> činí dopravní přestupky v </a:t>
            </a:r>
            <a:r>
              <a:rPr lang="cs-CZ" dirty="0" err="1" smtClean="0">
                <a:latin typeface="Arial"/>
                <a:cs typeface="Arial"/>
              </a:rPr>
              <a:t>Mexico</a:t>
            </a:r>
            <a:r>
              <a:rPr lang="cs-CZ" dirty="0" smtClean="0">
                <a:latin typeface="Arial"/>
                <a:cs typeface="Arial"/>
              </a:rPr>
              <a:t> City s cílem být zastaven policistou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Sledují, zda jim policisté řeknou o úplatek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Experimentátor vyvolává situaci, ve které subjekty (policisté) porušují zákon</a:t>
            </a:r>
          </a:p>
          <a:p>
            <a:pPr lvl="1"/>
            <a:endParaRPr lang="cs-CZ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922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SURVEY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Cross - section survey</a:t>
            </a:r>
          </a:p>
          <a:p>
            <a:pPr lvl="1"/>
            <a:r>
              <a:rPr lang="en-US" dirty="0" err="1" smtClean="0">
                <a:latin typeface="Arial"/>
                <a:cs typeface="Arial"/>
              </a:rPr>
              <a:t>Jeden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časový</a:t>
            </a:r>
            <a:r>
              <a:rPr lang="en-US" dirty="0" smtClean="0">
                <a:latin typeface="Arial"/>
                <a:cs typeface="Arial"/>
              </a:rPr>
              <a:t> bod</a:t>
            </a:r>
          </a:p>
          <a:p>
            <a:r>
              <a:rPr lang="en-US" dirty="0" smtClean="0">
                <a:latin typeface="Arial"/>
                <a:cs typeface="Arial"/>
              </a:rPr>
              <a:t>Panel survey</a:t>
            </a:r>
          </a:p>
          <a:p>
            <a:pPr lvl="1"/>
            <a:r>
              <a:rPr lang="en-US" dirty="0" err="1" smtClean="0">
                <a:latin typeface="Arial"/>
                <a:cs typeface="Arial"/>
              </a:rPr>
              <a:t>Opakovaná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měření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7773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Arial"/>
                <a:cs typeface="Arial"/>
              </a:rPr>
              <a:t>Decepce</a:t>
            </a:r>
            <a:endParaRPr lang="cs-CZ" dirty="0">
              <a:latin typeface="Arial"/>
              <a:cs typeface="Arial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51943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/>
                <a:cs typeface="Arial"/>
              </a:rPr>
              <a:t>Když experimentátor záměrně desinterpretuje, co se v experimentu děje</a:t>
            </a:r>
          </a:p>
          <a:p>
            <a:r>
              <a:rPr lang="cs-CZ" dirty="0" smtClean="0">
                <a:latin typeface="Arial"/>
                <a:cs typeface="Arial"/>
              </a:rPr>
              <a:t>Subjektům lžeme, nebo neříkáme pravdu (úplnou)</a:t>
            </a:r>
          </a:p>
          <a:p>
            <a:r>
              <a:rPr lang="cs-CZ" dirty="0" smtClean="0">
                <a:latin typeface="Arial"/>
                <a:cs typeface="Arial"/>
              </a:rPr>
              <a:t>Běžná praxe v psychologických experimentech (pod podmínkou, že to je nutné) – nechceme, aby subjekty věděly, které psychologické aspekty zkoumáme</a:t>
            </a:r>
          </a:p>
          <a:p>
            <a:r>
              <a:rPr lang="cs-CZ" dirty="0" smtClean="0">
                <a:latin typeface="Arial"/>
                <a:cs typeface="Arial"/>
              </a:rPr>
              <a:t>Nutný </a:t>
            </a:r>
            <a:r>
              <a:rPr lang="cs-CZ" dirty="0" err="1" smtClean="0">
                <a:latin typeface="Arial"/>
                <a:cs typeface="Arial"/>
              </a:rPr>
              <a:t>debriefing</a:t>
            </a:r>
            <a:r>
              <a:rPr lang="cs-CZ" dirty="0" smtClean="0">
                <a:latin typeface="Arial"/>
                <a:cs typeface="Arial"/>
              </a:rPr>
              <a:t> po konci, snaha odstranit negativní následky experimentu (Ale je to vždy OK? Viz. </a:t>
            </a:r>
            <a:r>
              <a:rPr lang="cs-CZ" dirty="0" err="1" smtClean="0">
                <a:latin typeface="Arial"/>
                <a:cs typeface="Arial"/>
              </a:rPr>
              <a:t>Milgram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r>
              <a:rPr lang="cs-CZ" dirty="0" smtClean="0">
                <a:latin typeface="Arial"/>
                <a:cs typeface="Arial"/>
              </a:rPr>
              <a:t>Proč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? Nepoužití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 by vedlo ke zkreslení výsledků (např. v experimentu s policisty v </a:t>
            </a:r>
            <a:r>
              <a:rPr lang="cs-CZ" dirty="0" err="1" smtClean="0">
                <a:latin typeface="Arial"/>
                <a:cs typeface="Arial"/>
              </a:rPr>
              <a:t>Mexico</a:t>
            </a:r>
            <a:r>
              <a:rPr lang="cs-CZ" dirty="0" smtClean="0">
                <a:latin typeface="Arial"/>
                <a:cs typeface="Arial"/>
              </a:rPr>
              <a:t> City)</a:t>
            </a:r>
          </a:p>
          <a:p>
            <a:r>
              <a:rPr lang="cs-CZ" dirty="0" smtClean="0">
                <a:latin typeface="Arial"/>
                <a:cs typeface="Arial"/>
              </a:rPr>
              <a:t>Proč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 NE? Je to neetické, negativní dopad na subjekty</a:t>
            </a:r>
          </a:p>
          <a:p>
            <a:r>
              <a:rPr lang="cs-CZ" dirty="0" err="1" smtClean="0">
                <a:latin typeface="Arial"/>
                <a:cs typeface="Arial"/>
              </a:rPr>
              <a:t>Mutz</a:t>
            </a:r>
            <a:r>
              <a:rPr lang="cs-CZ" dirty="0" smtClean="0">
                <a:latin typeface="Arial"/>
                <a:cs typeface="Arial"/>
              </a:rPr>
              <a:t>: měla fiktivní kandidáty</a:t>
            </a:r>
          </a:p>
          <a:p>
            <a:r>
              <a:rPr lang="cs-CZ" dirty="0" smtClean="0">
                <a:latin typeface="Arial"/>
                <a:cs typeface="Arial"/>
              </a:rPr>
              <a:t>Druckman: předstírá, že používá materiál z New York </a:t>
            </a:r>
            <a:r>
              <a:rPr lang="cs-CZ" dirty="0" err="1" smtClean="0">
                <a:latin typeface="Arial"/>
                <a:cs typeface="Arial"/>
              </a:rPr>
              <a:t>Times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Někdy podprahové signály (</a:t>
            </a:r>
            <a:r>
              <a:rPr lang="cs-CZ" dirty="0" err="1" smtClean="0">
                <a:latin typeface="Arial"/>
                <a:cs typeface="Arial"/>
              </a:rPr>
              <a:t>Lodge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dirty="0" err="1" smtClean="0">
                <a:latin typeface="Arial"/>
                <a:cs typeface="Arial"/>
              </a:rPr>
              <a:t>Taber</a:t>
            </a:r>
            <a:r>
              <a:rPr lang="cs-CZ" dirty="0" smtClean="0">
                <a:latin typeface="Arial"/>
                <a:cs typeface="Arial"/>
              </a:rPr>
              <a:t>)</a:t>
            </a:r>
          </a:p>
          <a:p>
            <a:r>
              <a:rPr lang="cs-CZ" dirty="0" smtClean="0">
                <a:latin typeface="Arial"/>
                <a:cs typeface="Arial"/>
              </a:rPr>
              <a:t>Snaha o </a:t>
            </a:r>
            <a:r>
              <a:rPr lang="cs-CZ" dirty="0" smtClean="0">
                <a:latin typeface="Arial"/>
                <a:cs typeface="Arial"/>
              </a:rPr>
              <a:t>co nejnižší </a:t>
            </a:r>
            <a:r>
              <a:rPr lang="cs-CZ" dirty="0" err="1" smtClean="0">
                <a:latin typeface="Arial"/>
                <a:cs typeface="Arial"/>
              </a:rPr>
              <a:t>level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dirty="0" err="1" smtClean="0">
                <a:latin typeface="Arial"/>
                <a:cs typeface="Arial"/>
              </a:rPr>
              <a:t>decepce</a:t>
            </a:r>
            <a:r>
              <a:rPr lang="cs-CZ" dirty="0" smtClean="0">
                <a:latin typeface="Arial"/>
                <a:cs typeface="Arial"/>
              </a:rPr>
              <a:t>!</a:t>
            </a:r>
          </a:p>
          <a:p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69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Problémy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dotazníkových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šetření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Formulace otázek</a:t>
            </a:r>
          </a:p>
          <a:p>
            <a:r>
              <a:rPr lang="cs-CZ" dirty="0" smtClean="0">
                <a:latin typeface="Arial"/>
                <a:cs typeface="Arial"/>
              </a:rPr>
              <a:t>Pořadí otázek</a:t>
            </a:r>
          </a:p>
          <a:p>
            <a:r>
              <a:rPr lang="cs-CZ" dirty="0" smtClean="0">
                <a:latin typeface="Arial"/>
                <a:cs typeface="Arial"/>
              </a:rPr>
              <a:t>Nejednoznačnost otázek</a:t>
            </a:r>
          </a:p>
          <a:p>
            <a:r>
              <a:rPr lang="cs-CZ" dirty="0" smtClean="0">
                <a:latin typeface="Arial"/>
                <a:cs typeface="Arial"/>
              </a:rPr>
              <a:t>Sociální </a:t>
            </a:r>
            <a:r>
              <a:rPr lang="cs-CZ" dirty="0" err="1" smtClean="0">
                <a:latin typeface="Arial"/>
                <a:cs typeface="Arial"/>
              </a:rPr>
              <a:t>desirabilita</a:t>
            </a:r>
            <a:endParaRPr lang="cs-CZ" dirty="0" smtClean="0">
              <a:latin typeface="Arial"/>
              <a:cs typeface="Arial"/>
            </a:endParaRPr>
          </a:p>
          <a:p>
            <a:r>
              <a:rPr lang="cs-CZ" dirty="0" smtClean="0">
                <a:latin typeface="Arial"/>
                <a:cs typeface="Arial"/>
              </a:rPr>
              <a:t>Co vlastně v dotazníku měříme?</a:t>
            </a:r>
          </a:p>
          <a:p>
            <a:pPr lvl="1"/>
            <a:r>
              <a:rPr lang="cs-CZ" dirty="0" err="1" smtClean="0">
                <a:latin typeface="Arial"/>
                <a:cs typeface="Arial"/>
              </a:rPr>
              <a:t>Zaller</a:t>
            </a:r>
            <a:r>
              <a:rPr lang="cs-CZ" dirty="0" smtClean="0">
                <a:latin typeface="Arial"/>
                <a:cs typeface="Arial"/>
              </a:rPr>
              <a:t> a </a:t>
            </a:r>
            <a:r>
              <a:rPr lang="cs-CZ" dirty="0" err="1" smtClean="0">
                <a:latin typeface="Arial"/>
                <a:cs typeface="Arial"/>
              </a:rPr>
              <a:t>Feldman</a:t>
            </a:r>
            <a:r>
              <a:rPr lang="cs-CZ" dirty="0" smtClean="0">
                <a:latin typeface="Arial"/>
                <a:cs typeface="Arial"/>
              </a:rPr>
              <a:t>: postoje lidí nejsou fixní, odpovídají podle toho, co je zrovna dostupné v paměti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753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6543"/>
            <a:ext cx="10972800" cy="5279621"/>
          </a:xfrm>
        </p:spPr>
        <p:txBody>
          <a:bodyPr/>
          <a:lstStyle/>
          <a:p>
            <a:r>
              <a:rPr lang="cs-CZ" dirty="0" smtClean="0">
                <a:latin typeface="Arial"/>
                <a:cs typeface="Arial"/>
              </a:rPr>
              <a:t>Silná stránka: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Možnost zobecnění na celou populaci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Mnoho proměnných </a:t>
            </a:r>
          </a:p>
          <a:p>
            <a:r>
              <a:rPr lang="cs-CZ" dirty="0" smtClean="0">
                <a:latin typeface="Arial"/>
                <a:cs typeface="Arial"/>
              </a:rPr>
              <a:t>Slabá stránka:</a:t>
            </a:r>
          </a:p>
          <a:p>
            <a:pPr lvl="1"/>
            <a:r>
              <a:rPr lang="cs-CZ" dirty="0" smtClean="0">
                <a:latin typeface="Arial"/>
                <a:cs typeface="Arial"/>
              </a:rPr>
              <a:t>Nedostatečná síla při testování kauzálních vztahů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141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Skin Conductance Response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69801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/>
                <a:cs typeface="Arial"/>
              </a:rPr>
              <a:t>Fyziologické reakce</a:t>
            </a:r>
          </a:p>
          <a:p>
            <a:r>
              <a:rPr lang="cs-CZ" dirty="0" smtClean="0">
                <a:latin typeface="Arial"/>
                <a:cs typeface="Arial"/>
              </a:rPr>
              <a:t>Změny elektrodermální aktivity</a:t>
            </a:r>
          </a:p>
          <a:p>
            <a:r>
              <a:rPr lang="cs-CZ" dirty="0" smtClean="0">
                <a:latin typeface="Arial"/>
                <a:cs typeface="Arial"/>
              </a:rPr>
              <a:t>Elektroda připevněná k nedominantní ruce</a:t>
            </a:r>
          </a:p>
          <a:p>
            <a:r>
              <a:rPr lang="cs-CZ" dirty="0" smtClean="0">
                <a:latin typeface="Arial"/>
                <a:cs typeface="Arial"/>
              </a:rPr>
              <a:t>Vodivost kůže, je propojená s autonomním nervovým systémem</a:t>
            </a:r>
          </a:p>
          <a:p>
            <a:r>
              <a:rPr lang="cs-CZ" dirty="0" smtClean="0">
                <a:latin typeface="Arial"/>
                <a:cs typeface="Arial"/>
              </a:rPr>
              <a:t>Přesvědčivější metoda měření např. afektivní aktivace subjektů</a:t>
            </a:r>
          </a:p>
          <a:p>
            <a:r>
              <a:rPr lang="cs-CZ" dirty="0" smtClean="0">
                <a:latin typeface="Arial"/>
                <a:cs typeface="Arial"/>
              </a:rPr>
              <a:t>Levná, neinvazivní metoda</a:t>
            </a:r>
          </a:p>
          <a:p>
            <a:r>
              <a:rPr lang="cs-CZ" dirty="0" smtClean="0">
                <a:latin typeface="Arial"/>
                <a:cs typeface="Arial"/>
              </a:rPr>
              <a:t>Problém s interpretací</a:t>
            </a:r>
            <a:endParaRPr lang="cs-CZ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398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2-29 08.27.4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11" r="3873"/>
          <a:stretch/>
        </p:blipFill>
        <p:spPr>
          <a:xfrm>
            <a:off x="1" y="403115"/>
            <a:ext cx="11906433" cy="6214874"/>
          </a:xfrm>
        </p:spPr>
      </p:pic>
    </p:spTree>
    <p:extLst>
      <p:ext uri="{BB962C8B-B14F-4D97-AF65-F5344CB8AC3E}">
        <p14:creationId xmlns:p14="http://schemas.microsoft.com/office/powerpoint/2010/main" val="66770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47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SCR </a:t>
            </a:r>
            <a:r>
              <a:rPr lang="en-US" dirty="0" err="1" smtClean="0">
                <a:latin typeface="Arial"/>
                <a:cs typeface="Arial"/>
              </a:rPr>
              <a:t>příklad</a:t>
            </a:r>
            <a:r>
              <a:rPr lang="en-US" dirty="0" smtClean="0">
                <a:latin typeface="Arial"/>
                <a:cs typeface="Arial"/>
              </a:rPr>
              <a:t>: Petersen, </a:t>
            </a:r>
            <a:r>
              <a:rPr lang="en-US" dirty="0" err="1" smtClean="0">
                <a:latin typeface="Arial"/>
                <a:cs typeface="Arial"/>
              </a:rPr>
              <a:t>Giessing</a:t>
            </a:r>
            <a:r>
              <a:rPr lang="en-US" dirty="0" smtClean="0">
                <a:latin typeface="Arial"/>
                <a:cs typeface="Arial"/>
              </a:rPr>
              <a:t>, Nielsen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31061"/>
            <a:ext cx="10972800" cy="5119565"/>
          </a:xfrm>
        </p:spPr>
        <p:txBody>
          <a:bodyPr>
            <a:normAutofit/>
          </a:bodyPr>
          <a:lstStyle/>
          <a:p>
            <a:r>
              <a:rPr lang="cs-CZ" dirty="0" smtClean="0"/>
              <a:t>Subjekty napojeny na elektrodu</a:t>
            </a:r>
          </a:p>
          <a:p>
            <a:r>
              <a:rPr lang="cs-CZ" dirty="0" smtClean="0"/>
              <a:t>Hodnocení politických stran</a:t>
            </a:r>
          </a:p>
          <a:p>
            <a:r>
              <a:rPr lang="cs-CZ" dirty="0" smtClean="0"/>
              <a:t>Sledování afektivních obrazů a neutrálních obrazů</a:t>
            </a:r>
          </a:p>
          <a:p>
            <a:r>
              <a:rPr lang="cs-CZ" dirty="0" smtClean="0"/>
              <a:t>Treatment: politické návrhy s logem politických stran – měření aktivity nervového systému</a:t>
            </a:r>
          </a:p>
          <a:p>
            <a:r>
              <a:rPr lang="cs-CZ" dirty="0" smtClean="0"/>
              <a:t>Fyziologické reakce zprostředkují efekt stranické heuristiky na evaluaci politických návrhů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087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2205</Words>
  <Application>Microsoft Macintosh PowerPoint</Application>
  <PresentationFormat>Custom</PresentationFormat>
  <Paragraphs>296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Motiv Office</vt:lpstr>
      <vt:lpstr>EXPERIMENTY</vt:lpstr>
      <vt:lpstr>Co jsme nestihli: SURVEY</vt:lpstr>
      <vt:lpstr>SURVEY</vt:lpstr>
      <vt:lpstr>SURVEY</vt:lpstr>
      <vt:lpstr>Problémy dotazníkových šetření</vt:lpstr>
      <vt:lpstr>PowerPoint Presentation</vt:lpstr>
      <vt:lpstr>Skin Conductance Response</vt:lpstr>
      <vt:lpstr>PowerPoint Presentation</vt:lpstr>
      <vt:lpstr>SCR příklad: Petersen, Giessing, Nielsen 2015</vt:lpstr>
      <vt:lpstr>Magnetická rezonance</vt:lpstr>
      <vt:lpstr>EXPERIMENT: Sociálně vědní metoda?</vt:lpstr>
      <vt:lpstr>Co je experiment?</vt:lpstr>
      <vt:lpstr>Experimentální kontrola</vt:lpstr>
      <vt:lpstr>Náhodné přiřazení</vt:lpstr>
      <vt:lpstr>Výhoda experimentu</vt:lpstr>
      <vt:lpstr>Psychologická vs. Ekonomická tradice</vt:lpstr>
      <vt:lpstr>Experimentální design</vt:lpstr>
      <vt:lpstr>Diana Mutz, Byron Reeves 2005</vt:lpstr>
      <vt:lpstr>Lokace experimentu</vt:lpstr>
      <vt:lpstr>Laboratorní experiment</vt:lpstr>
      <vt:lpstr>Survey experiment</vt:lpstr>
      <vt:lpstr>Field experiment</vt:lpstr>
      <vt:lpstr>Gerber, Karlan and Bergan 2007</vt:lpstr>
      <vt:lpstr>Přírodní experiment</vt:lpstr>
      <vt:lpstr>Přírodní expeirment</vt:lpstr>
      <vt:lpstr>Subjekty</vt:lpstr>
      <vt:lpstr>Validita výzkumu</vt:lpstr>
      <vt:lpstr>Interní validita</vt:lpstr>
      <vt:lpstr>Interní validita</vt:lpstr>
      <vt:lpstr>Externí validita</vt:lpstr>
      <vt:lpstr>Realismus</vt:lpstr>
      <vt:lpstr>Studentské vzorky</vt:lpstr>
      <vt:lpstr>Co je víc? </vt:lpstr>
      <vt:lpstr>Motivace subjektů</vt:lpstr>
      <vt:lpstr>Motivace</vt:lpstr>
      <vt:lpstr>Etika</vt:lpstr>
      <vt:lpstr>Etika</vt:lpstr>
      <vt:lpstr>Etika</vt:lpstr>
      <vt:lpstr>Problémy s etikou</vt:lpstr>
      <vt:lpstr>Decepce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EXPERIMENTY</dc:title>
  <dc:creator>Lenka Hrbková</dc:creator>
  <cp:lastModifiedBy>Lenka Hrbková</cp:lastModifiedBy>
  <cp:revision>42</cp:revision>
  <dcterms:created xsi:type="dcterms:W3CDTF">2016-03-07T09:57:33Z</dcterms:created>
  <dcterms:modified xsi:type="dcterms:W3CDTF">2016-10-12T12:54:43Z</dcterms:modified>
</cp:coreProperties>
</file>