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11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6709961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Název a 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Text názvu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á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–Josef Novák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„Sem napište citát.“ 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graf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grafie - na šíř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Text názvu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 - ve střed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grafie -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Text názvu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 - nahoř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 a 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, odrážky, fot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grafie - 3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 názvu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Socializace, politický vývoj</a:t>
            </a:r>
          </a:p>
        </p:txBody>
      </p:sp>
      <p:sp>
        <p:nvSpPr>
          <p:cNvPr id="120" name="Shape 120"/>
          <p:cNvSpPr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POL363 30. 11. </a:t>
            </a:r>
            <a:r>
              <a:rPr dirty="0" smtClean="0"/>
              <a:t>201</a:t>
            </a:r>
            <a:r>
              <a:rPr lang="cs-CZ" smtClean="0"/>
              <a:t>6</a:t>
            </a:r>
            <a:endParaRPr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>
            <a:spLocks noGrp="1"/>
          </p:cNvSpPr>
          <p:nvPr>
            <p:ph type="body" idx="1"/>
          </p:nvPr>
        </p:nvSpPr>
        <p:spPr>
          <a:xfrm>
            <a:off x="685800" y="1244600"/>
            <a:ext cx="10514956" cy="6822431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46" name="Snímek obrazovky 2016-11-28 v 20.41.49.png"/>
          <p:cNvPicPr>
            <a:picLocks noChangeAspect="1"/>
          </p:cNvPicPr>
          <p:nvPr/>
        </p:nvPicPr>
        <p:blipFill>
          <a:blip r:embed="rId2">
            <a:extLst/>
          </a:blip>
          <a:srcRect b="2695"/>
          <a:stretch>
            <a:fillRect/>
          </a:stretch>
        </p:blipFill>
        <p:spPr>
          <a:xfrm>
            <a:off x="640219" y="626188"/>
            <a:ext cx="7819532" cy="5153939"/>
          </a:xfrm>
          <a:prstGeom prst="rect">
            <a:avLst/>
          </a:prstGeom>
          <a:ln w="12700">
            <a:miter lim="400000"/>
          </a:ln>
        </p:spPr>
      </p:pic>
      <p:pic>
        <p:nvPicPr>
          <p:cNvPr id="147" name="Snímek obrazovky 2016-11-28 v 20.41.25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2061" y="5754712"/>
            <a:ext cx="7915945" cy="366226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90727">
              <a:defRPr sz="6719"/>
            </a:lvl1pPr>
          </a:lstStyle>
          <a:p>
            <a:r>
              <a:t>Co když spolu rodiče politicky nesouhlasí?</a:t>
            </a:r>
          </a:p>
        </p:txBody>
      </p:sp>
      <p:sp>
        <p:nvSpPr>
          <p:cNvPr id="150" name="Shape 15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60045" indent="-360045" defTabSz="473201">
              <a:spcBef>
                <a:spcPts val="3400"/>
              </a:spcBef>
              <a:defRPr sz="2916"/>
            </a:pPr>
            <a:r>
              <a:t>Posiluje politický nesouhlas v rodině politickou angažovanost potomků?</a:t>
            </a:r>
          </a:p>
          <a:p>
            <a:pPr marL="360045" indent="-360045" defTabSz="473201">
              <a:spcBef>
                <a:spcPts val="3400"/>
              </a:spcBef>
              <a:defRPr sz="2916"/>
            </a:pPr>
            <a:r>
              <a:t>Nebo ji naopak osabuje?</a:t>
            </a:r>
          </a:p>
          <a:p>
            <a:pPr marL="360045" indent="-360045" defTabSz="473201">
              <a:spcBef>
                <a:spcPts val="3400"/>
              </a:spcBef>
              <a:defRPr sz="2916"/>
            </a:pPr>
            <a:r>
              <a:t>Záleží na politickém prostředí, pokud je kompetitivní, tak nemá vliv. Pokud je více konsensuální, tak se zájem o politiku posiluje. </a:t>
            </a:r>
          </a:p>
          <a:p>
            <a:pPr marL="360045" indent="-360045" defTabSz="473201">
              <a:spcBef>
                <a:spcPts val="3400"/>
              </a:spcBef>
              <a:defRPr sz="2916"/>
            </a:pPr>
            <a:r>
              <a:t>Fitzgerald a Curtis 2012, komparativní studie (UK, Německo a Švýcarsko), efekt volebního systému</a:t>
            </a:r>
          </a:p>
          <a:p>
            <a:pPr marL="360045" indent="-360045" defTabSz="473201">
              <a:spcBef>
                <a:spcPts val="3400"/>
              </a:spcBef>
              <a:defRPr sz="2916"/>
            </a:pPr>
            <a:r>
              <a:t>Socializační mechanismus není stoprocentně platný, záleží na politickém prostředí, ale i na faktorech uvnitř rodiny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Individuální faktory</a:t>
            </a:r>
          </a:p>
        </p:txBody>
      </p:sp>
      <p:sp>
        <p:nvSpPr>
          <p:cNvPr id="153" name="Shape 15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Jakou roli hraje to, že se od sebe jednotlivci liší?</a:t>
            </a:r>
          </a:p>
          <a:p>
            <a:r>
              <a:t>Wolak 2009: děti se liší v tom, jak dobře přijímají politická sdělení, zda aktivně sami vyvolávají politické debaty, zda sledují zpravodajství, v toleranci/averzi vůči konfliktu.</a:t>
            </a:r>
          </a:p>
          <a:p>
            <a:r>
              <a:t>Panel v roce 2006 během kampaní na státních úrovních, stranická ID se nezměnila na agregované úrovni ale podle toho, jaké charakteristiky jednotlivci vykazují.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40 % respondentů mělo stabilní ID, 25 % nemělo žádnou, zbytek se měnil. </a:t>
            </a:r>
          </a:p>
          <a:p>
            <a:r>
              <a:t>Efekty menší než u prezidentských kampaní.</a:t>
            </a:r>
          </a:p>
          <a:p>
            <a:r>
              <a:t>Ke změně stranictví došlo u adolescentů, kteří se aktivně zajímají o politiku a mají nízkou roveň averze ke konfliktu. 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Socializace v rodině</a:t>
            </a:r>
          </a:p>
        </p:txBody>
      </p:sp>
      <p:sp>
        <p:nvSpPr>
          <p:cNvPr id="158" name="Shape 15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Debaty v rámci rodiny hrají roli</a:t>
            </a:r>
          </a:p>
          <a:p>
            <a:r>
              <a:t>U dívek se zvyšuje politická angažovanost a zájem o politiku, pokud jsou viditelné ženské kandidátky</a:t>
            </a:r>
          </a:p>
          <a:p>
            <a:r>
              <a:t>Nejde ale o přímý vztah, zprostředkujícím faktorem je to, že se o těch kandidátkách mluví doma 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Občanská aktivita</a:t>
            </a:r>
          </a:p>
        </p:txBody>
      </p:sp>
      <p:sp>
        <p:nvSpPr>
          <p:cNvPr id="161" name="Shape 16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Raná adolescence je obdobím formování postojů k občanskému zapojení se.</a:t>
            </a:r>
          </a:p>
          <a:p>
            <a:r>
              <a:t>Politická angažovanost v mládí predikuje volební účast v dospělém věku.</a:t>
            </a:r>
          </a:p>
          <a:p>
            <a:r>
              <a:t>Co je ale občanská angažovanost u lidí, kteří nemohou ještě volit?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90727">
              <a:defRPr sz="6719"/>
            </a:lvl1pPr>
          </a:lstStyle>
          <a:p>
            <a:r>
              <a:t>James-Dewey-Dunn hypotéza</a:t>
            </a:r>
          </a:p>
        </p:txBody>
      </p:sp>
      <p:sp>
        <p:nvSpPr>
          <p:cNvPr id="164" name="Shape 16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komunitní služba je prostředkem ke zvýšení sociální odpovědnosti a zvýšení sociální koheze</a:t>
            </a:r>
          </a:p>
          <a:p>
            <a:r>
              <a:t>Komunitní služba jako součást povinné školní docházky?</a:t>
            </a:r>
          </a:p>
          <a:p>
            <a:r>
              <a:t>Velké kontroverze (související s dobovým klimatem)</a:t>
            </a:r>
          </a:p>
          <a:p>
            <a:r>
              <a:t>V současnosti se o tom hovoří spíše jako o žádoucím prvku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Metz a Youniss 2005</a:t>
            </a:r>
          </a:p>
        </p:txBody>
      </p:sp>
      <p:sp>
        <p:nvSpPr>
          <p:cNvPr id="167" name="Shape 16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24485" indent="-324485" defTabSz="426466">
              <a:spcBef>
                <a:spcPts val="3000"/>
              </a:spcBef>
              <a:defRPr sz="2628"/>
            </a:pPr>
            <a:r>
              <a:t>Sledovali důsledky povinné komunitní služby ve škole</a:t>
            </a:r>
          </a:p>
          <a:p>
            <a:pPr marL="324485" indent="-324485" defTabSz="426466">
              <a:spcBef>
                <a:spcPts val="3000"/>
              </a:spcBef>
              <a:defRPr sz="2628"/>
            </a:pPr>
            <a:r>
              <a:t>“přírodní experiment”</a:t>
            </a:r>
          </a:p>
          <a:p>
            <a:pPr marL="324485" indent="-324485" defTabSz="426466">
              <a:spcBef>
                <a:spcPts val="3000"/>
              </a:spcBef>
              <a:defRPr sz="2628"/>
            </a:pPr>
            <a:r>
              <a:t>Typické formy zapojení: tutoring, trenérství, pomoc v centrech pro bezdomovce, organizace sbírek jídla a oblečení, asistence v církevních a jiných charitativních organizacích</a:t>
            </a:r>
          </a:p>
          <a:p>
            <a:pPr marL="324485" indent="-324485" defTabSz="426466">
              <a:spcBef>
                <a:spcPts val="3000"/>
              </a:spcBef>
              <a:defRPr sz="2628"/>
            </a:pPr>
            <a:r>
              <a:t>Kritérium sužby: alespoň jedna nepříbuzná osoba musí obdržet pomoc</a:t>
            </a:r>
          </a:p>
          <a:p>
            <a:pPr marL="324485" indent="-324485" defTabSz="426466">
              <a:spcBef>
                <a:spcPts val="3000"/>
              </a:spcBef>
              <a:defRPr sz="2628"/>
            </a:pPr>
            <a:r>
              <a:t>Někteří studenti byli aktivní sami od sebe (bez ohledu na školu), většinou mají sami aktivní rodiče a/nebo jsou členy církví.</a:t>
            </a:r>
          </a:p>
          <a:p>
            <a:pPr marL="324485" indent="-324485" defTabSz="426466">
              <a:spcBef>
                <a:spcPts val="3000"/>
              </a:spcBef>
              <a:defRPr sz="2628"/>
            </a:pPr>
            <a:r>
              <a:t>Ale u neaktivních se v důsledku povinné komunitní služby zvýšila dobrovolná aktivita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90727">
              <a:defRPr sz="6719"/>
            </a:lvl1pPr>
          </a:lstStyle>
          <a:p>
            <a:r>
              <a:t>Role politické angažovanosti rodičů </a:t>
            </a:r>
          </a:p>
        </p:txBody>
      </p:sp>
      <p:sp>
        <p:nvSpPr>
          <p:cNvPr id="170" name="Shape 17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V USA umí cca polovina adolecentů správně definovat demokracii</a:t>
            </a:r>
          </a:p>
          <a:p>
            <a:r>
              <a:t>Daří se to těm, v jejichž rodinách probíhají politické diskuse</a:t>
            </a:r>
          </a:p>
          <a:p>
            <a:r>
              <a:t>Schopnost správně definovat demokracii koreluje s věkem, vzděláním rodičů, diskusemi o politice, aktivitami v komunitě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Předsudky a stereotypy</a:t>
            </a:r>
          </a:p>
        </p:txBody>
      </p:sp>
      <p:sp>
        <p:nvSpPr>
          <p:cNvPr id="173" name="Shape 17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60045" indent="-360045" defTabSz="473201">
              <a:spcBef>
                <a:spcPts val="3400"/>
              </a:spcBef>
              <a:defRPr sz="2916"/>
            </a:pPr>
            <a:r>
              <a:t>Přijímání rasového biasu velmi brzo</a:t>
            </a:r>
          </a:p>
          <a:p>
            <a:pPr marL="360045" indent="-360045" defTabSz="473201">
              <a:spcBef>
                <a:spcPts val="3400"/>
              </a:spcBef>
              <a:defRPr sz="2916"/>
            </a:pPr>
            <a:r>
              <a:t>Fungují ještě před tím, než děti vůbec kognitivně vnímají rasu</a:t>
            </a:r>
          </a:p>
          <a:p>
            <a:pPr marL="360045" indent="-360045" defTabSz="473201">
              <a:spcBef>
                <a:spcPts val="3400"/>
              </a:spcBef>
              <a:defRPr sz="2916"/>
            </a:pPr>
            <a:r>
              <a:t>Katz a Kofkin 1997: děti 2 1/2 roku, preferují děti stejné rasy, ve věku 3 let preferují bílé děti. Tendence u afroameričanů pokračuje cca do 6 let věku.</a:t>
            </a:r>
          </a:p>
          <a:p>
            <a:pPr marL="360045" indent="-360045" defTabSz="473201">
              <a:spcBef>
                <a:spcPts val="3400"/>
              </a:spcBef>
              <a:defRPr sz="2916"/>
            </a:pPr>
            <a:r>
              <a:t>Podobné výsledky i v JAR (do 10 let)</a:t>
            </a:r>
          </a:p>
          <a:p>
            <a:pPr marL="360045" indent="-360045" defTabSz="473201">
              <a:spcBef>
                <a:spcPts val="3400"/>
              </a:spcBef>
              <a:defRPr sz="2916"/>
            </a:pPr>
            <a:r>
              <a:t>Důvod??</a:t>
            </a:r>
          </a:p>
          <a:p>
            <a:pPr marL="360045" indent="-360045" defTabSz="473201">
              <a:spcBef>
                <a:spcPts val="3400"/>
              </a:spcBef>
              <a:defRPr sz="2916"/>
            </a:pPr>
            <a:r>
              <a:t>Většinou však děti nevykazují negativní vztah k ostatním rasám/etnikům. Až na výjimky: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Vývoj politických postojů během života</a:t>
            </a:r>
          </a:p>
          <a:p>
            <a:r>
              <a:t>Vychází z vývojové psychologie</a:t>
            </a:r>
          </a:p>
          <a:p>
            <a:r>
              <a:t>“Ten, kdo nebyl revolucionářem ve dvaceti, nemá srdce. Ten, který je revolucionářem ve 40, nemá rozum.” (francouzské přísloví)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484886">
              <a:defRPr sz="6640"/>
            </a:lvl1pPr>
          </a:lstStyle>
          <a:p>
            <a:r>
              <a:t>Prostředí se silně negativními meziskupinovými vztahy</a:t>
            </a:r>
          </a:p>
        </p:txBody>
      </p:sp>
      <p:sp>
        <p:nvSpPr>
          <p:cNvPr id="176" name="Shape 17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55600" indent="-355600" defTabSz="467359">
              <a:spcBef>
                <a:spcPts val="3300"/>
              </a:spcBef>
              <a:defRPr sz="2880"/>
            </a:pPr>
            <a:r>
              <a:t>Výzkum na středním východe: Bernick et al. 2010</a:t>
            </a:r>
          </a:p>
          <a:p>
            <a:pPr marL="355600" indent="-355600" defTabSz="467359">
              <a:spcBef>
                <a:spcPts val="3300"/>
              </a:spcBef>
              <a:defRPr sz="2880"/>
            </a:pPr>
            <a:r>
              <a:t>4 skupiny: izraelští židé, izraelští Palestici, Palestinci, Jordánci</a:t>
            </a:r>
          </a:p>
          <a:p>
            <a:pPr marL="355600" indent="-355600" defTabSz="467359">
              <a:spcBef>
                <a:spcPts val="3300"/>
              </a:spcBef>
              <a:defRPr sz="2880"/>
            </a:pPr>
            <a:r>
              <a:t>Předškolní věk, cca 400 dětí</a:t>
            </a:r>
          </a:p>
          <a:p>
            <a:pPr marL="355600" indent="-355600" defTabSz="467359">
              <a:spcBef>
                <a:spcPts val="3300"/>
              </a:spcBef>
              <a:defRPr sz="2880"/>
            </a:pPr>
            <a:r>
              <a:t>Hodnocení dětí, sociální exkluze a přijetí sociální exkluze</a:t>
            </a:r>
          </a:p>
          <a:p>
            <a:pPr marL="355600" indent="-355600" defTabSz="467359">
              <a:spcBef>
                <a:spcPts val="3300"/>
              </a:spcBef>
              <a:defRPr sz="2880"/>
            </a:pPr>
            <a:r>
              <a:t>Vykazují rasové stereotypy (Židé vs. Arabové), negativní hodnocení</a:t>
            </a:r>
          </a:p>
          <a:p>
            <a:pPr marL="355600" indent="-355600" defTabSz="467359">
              <a:spcBef>
                <a:spcPts val="3300"/>
              </a:spcBef>
              <a:defRPr sz="2880"/>
            </a:pPr>
            <a:r>
              <a:t>Odmítání sociální exkluze na základě kultury a na základě jazyka</a:t>
            </a:r>
          </a:p>
          <a:p>
            <a:pPr marL="355600" indent="-355600" defTabSz="467359">
              <a:spcBef>
                <a:spcPts val="3300"/>
              </a:spcBef>
              <a:defRPr sz="2880"/>
            </a:pPr>
            <a:r>
              <a:t>Sociální exkluze Židů ze strany Palestinských dětí 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Sociální třída</a:t>
            </a:r>
          </a:p>
        </p:txBody>
      </p:sp>
      <p:sp>
        <p:nvSpPr>
          <p:cNvPr id="179" name="Shape 17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80034" indent="-280034" defTabSz="368045">
              <a:spcBef>
                <a:spcPts val="2600"/>
              </a:spcBef>
              <a:defRPr sz="2268"/>
            </a:pPr>
            <a:r>
              <a:t>Koncept mnohem abstraktnější</a:t>
            </a:r>
          </a:p>
          <a:p>
            <a:pPr marL="280034" indent="-280034" defTabSz="368045">
              <a:spcBef>
                <a:spcPts val="2600"/>
              </a:spcBef>
              <a:defRPr sz="2268"/>
            </a:pPr>
            <a:r>
              <a:t>Děti ho vnímají později</a:t>
            </a:r>
          </a:p>
          <a:p>
            <a:pPr marL="280034" indent="-280034" defTabSz="368045">
              <a:spcBef>
                <a:spcPts val="2600"/>
              </a:spcBef>
              <a:defRPr sz="2268"/>
            </a:pPr>
            <a:r>
              <a:t>Socioekonomický status důležitým faktorem ve vývoji</a:t>
            </a:r>
          </a:p>
          <a:p>
            <a:pPr marL="280034" indent="-280034" defTabSz="368045">
              <a:spcBef>
                <a:spcPts val="2600"/>
              </a:spcBef>
              <a:defRPr sz="2268"/>
            </a:pPr>
            <a:r>
              <a:t>Weiger 1998:</a:t>
            </a:r>
          </a:p>
          <a:p>
            <a:pPr marL="280034" indent="-280034" defTabSz="368045">
              <a:spcBef>
                <a:spcPts val="2600"/>
              </a:spcBef>
              <a:defRPr sz="2268"/>
            </a:pPr>
            <a:r>
              <a:t>Hloubkové rozhovory s dětmi z chudých rodin (5-12 let)</a:t>
            </a:r>
          </a:p>
          <a:p>
            <a:pPr marL="280034" indent="-280034" defTabSz="368045">
              <a:spcBef>
                <a:spcPts val="2600"/>
              </a:spcBef>
              <a:defRPr sz="2268"/>
            </a:pPr>
            <a:r>
              <a:t>Chudé děti vnímají stereotypy o chudých ve společnosti</a:t>
            </a:r>
          </a:p>
          <a:p>
            <a:pPr marL="280034" indent="-280034" defTabSz="368045">
              <a:spcBef>
                <a:spcPts val="2600"/>
              </a:spcBef>
              <a:defRPr sz="2268"/>
            </a:pPr>
            <a:r>
              <a:t>Chudí ve společnosti vnímaní jako: “hloupí”, “špinaví”, “problematiční”, “odporní”</a:t>
            </a:r>
          </a:p>
          <a:p>
            <a:pPr marL="280034" indent="-280034" defTabSz="368045">
              <a:spcBef>
                <a:spcPts val="2600"/>
              </a:spcBef>
              <a:defRPr sz="2268"/>
            </a:pPr>
            <a:r>
              <a:t>Odráží se v negativní sebepercepci</a:t>
            </a:r>
          </a:p>
          <a:p>
            <a:pPr marL="280034" indent="-280034" defTabSz="368045">
              <a:spcBef>
                <a:spcPts val="2600"/>
              </a:spcBef>
              <a:defRPr sz="2268"/>
            </a:pPr>
            <a:r>
              <a:t>Děti v 8 letech v USA: bohatí lidé jsou chytřejší, lepší ve sportu i v akademické oblasti i v hudbě.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“Ovlivnitelné roky”</a:t>
            </a:r>
          </a:p>
        </p:txBody>
      </p:sp>
      <p:sp>
        <p:nvSpPr>
          <p:cNvPr id="182" name="Shape 18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Hypotéza (Sears 1985): “Kritické období” je raná dospělost (cca 17-25 let), kdy jsou lidé obzvláště náchylní a otevření změnám v politické orientaci.</a:t>
            </a:r>
          </a:p>
          <a:p>
            <a:r>
              <a:t>Politické postoje nejsou krystalizované</a:t>
            </a:r>
          </a:p>
          <a:p>
            <a:r>
              <a:t>Mladí lidé si uvědomují více politický a sociální svět, zároveň dotváří svoji identitu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Henry a Sears 2009</a:t>
            </a:r>
          </a:p>
        </p:txBody>
      </p:sp>
      <p:sp>
        <p:nvSpPr>
          <p:cNvPr id="185" name="Shape 18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Sledují krystalizaci rasových předsudků</a:t>
            </a:r>
          </a:p>
          <a:p>
            <a:r>
              <a:t>Symbolický rasismus (moderní forma rasismu)</a:t>
            </a:r>
          </a:p>
          <a:p>
            <a:r>
              <a:t>Krystalizace: jistota postojů, těsnost vztahu mezi symbolickým rasismem, dalšími rasovými postoji, konzervatismem atd. </a:t>
            </a:r>
          </a:p>
          <a:p>
            <a:r>
              <a:t>Krystalizace postupně až do 39 let, od 50 let úpadek krystalizace, rozvolňování symbolického rasismu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88" name="Snímek obrazovky 2016-11-30 v 10.45.06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46410" y="2254250"/>
            <a:ext cx="8445501" cy="52451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Závěr</a:t>
            </a:r>
          </a:p>
        </p:txBody>
      </p:sp>
      <p:sp>
        <p:nvSpPr>
          <p:cNvPr id="191" name="Shape 19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60045" indent="-360045" defTabSz="473201">
              <a:spcBef>
                <a:spcPts val="3400"/>
              </a:spcBef>
              <a:defRPr sz="2916"/>
            </a:pPr>
            <a:r>
              <a:t>V debatě o politické povaze člověka dva argumenty: predispozice nebo socializace</a:t>
            </a:r>
          </a:p>
          <a:p>
            <a:pPr marL="360045" indent="-360045" defTabSz="473201">
              <a:spcBef>
                <a:spcPts val="3400"/>
              </a:spcBef>
              <a:defRPr sz="2916"/>
            </a:pPr>
            <a:r>
              <a:t>Tento směr výzkumu říká, že existují dispozice, které jsou formovány v rodině (jsou dány prostředím, které nás formuje, především rodinou)</a:t>
            </a:r>
          </a:p>
          <a:p>
            <a:pPr marL="360045" indent="-360045" defTabSz="473201">
              <a:spcBef>
                <a:spcPts val="3400"/>
              </a:spcBef>
              <a:defRPr sz="2916"/>
            </a:pPr>
            <a:r>
              <a:t>Spíše situační než dispoziční pohled</a:t>
            </a:r>
          </a:p>
          <a:p>
            <a:pPr marL="360045" indent="-360045" defTabSz="473201">
              <a:spcBef>
                <a:spcPts val="3400"/>
              </a:spcBef>
              <a:defRPr sz="2916"/>
            </a:pPr>
            <a:r>
              <a:t>Ovlivňuje nás politické nastavení rodiny, ale i vnější faktory (například kampaně, škola)</a:t>
            </a:r>
          </a:p>
          <a:p>
            <a:pPr marL="360045" indent="-360045" defTabSz="473201">
              <a:spcBef>
                <a:spcPts val="3400"/>
              </a:spcBef>
              <a:defRPr sz="2916"/>
            </a:pPr>
            <a:r>
              <a:t>Interakce s dispozicemi (např. Otevřenost informacím o politice a tolerance vůči konfliktu)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Politická socializace</a:t>
            </a:r>
          </a:p>
        </p:txBody>
      </p:sp>
      <p:sp>
        <p:nvSpPr>
          <p:cNvPr id="125" name="Shape 12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V 70. letech boom</a:t>
            </a:r>
          </a:p>
          <a:p>
            <a:r>
              <a:t>Důraz na socializaci v dětství</a:t>
            </a:r>
          </a:p>
          <a:p>
            <a:r>
              <a:t>Hypotézy: “Primacy principle”, Strukturující princip</a:t>
            </a:r>
          </a:p>
          <a:p>
            <a:r>
              <a:t>Ale politické postoje se vyvýjí celý život, i v dospělosti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Dětství a adolescence</a:t>
            </a:r>
          </a:p>
        </p:txBody>
      </p:sp>
      <p:sp>
        <p:nvSpPr>
          <p:cNvPr id="128" name="Shape 12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The American Voter 1960: socializace v dětství jako zákad tzv. Michiganského modelu</a:t>
            </a:r>
          </a:p>
          <a:p>
            <a:r>
              <a:t>Hlavní závislou proměnnou je stranická identifikace</a:t>
            </a:r>
          </a:p>
          <a:p>
            <a:r>
              <a:t>Krystalizace probíhá celý život</a:t>
            </a:r>
          </a:p>
          <a:p>
            <a:r>
              <a:t>Předpolitická zkušenost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t>Jakou roli hraje kontext?</a:t>
            </a:r>
          </a:p>
        </p:txBody>
      </p:sp>
      <p:sp>
        <p:nvSpPr>
          <p:cNvPr id="131" name="Shape 13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93370" indent="-293370" defTabSz="385572">
              <a:spcBef>
                <a:spcPts val="2700"/>
              </a:spcBef>
              <a:defRPr sz="2376"/>
            </a:pPr>
            <a:r>
              <a:t>Sears a Valentino 1997</a:t>
            </a:r>
          </a:p>
          <a:p>
            <a:pPr marL="293370" indent="-293370" defTabSz="385572">
              <a:spcBef>
                <a:spcPts val="2700"/>
              </a:spcBef>
              <a:defRPr sz="2376"/>
            </a:pPr>
            <a:r>
              <a:t>Sledují i jiné politické predispozice (rasové předsudky, nacionalismus, etnickou nevraživost, loyalitu k lídrům, postoje k symbolům státu etc.)</a:t>
            </a:r>
          </a:p>
          <a:p>
            <a:pPr marL="293370" indent="-293370" defTabSz="385572">
              <a:spcBef>
                <a:spcPts val="2700"/>
              </a:spcBef>
              <a:defRPr sz="2376"/>
            </a:pPr>
            <a:r>
              <a:t>Jedná se o zisk politických posotjů (konsistentnost, krystalizace, ideové omezení).</a:t>
            </a:r>
          </a:p>
          <a:p>
            <a:pPr marL="293370" indent="-293370" defTabSz="385572">
              <a:spcBef>
                <a:spcPts val="2700"/>
              </a:spcBef>
              <a:defRPr sz="2376"/>
            </a:pPr>
            <a:r>
              <a:t>Panel, Wisconsin, něhem primárek, adolescenti 10-17 let a jejich rodiče.</a:t>
            </a:r>
          </a:p>
          <a:p>
            <a:pPr marL="293370" indent="-293370" defTabSz="385572">
              <a:spcBef>
                <a:spcPts val="2700"/>
              </a:spcBef>
              <a:defRPr sz="2376"/>
            </a:pPr>
            <a:r>
              <a:t>Adolescenti - mají afektivní vazby na strany, ale nejsou podloženy fakticky, nízká úroveň krstalizace názorů.</a:t>
            </a:r>
          </a:p>
          <a:p>
            <a:pPr marL="293370" indent="-293370" defTabSz="385572">
              <a:spcBef>
                <a:spcPts val="2700"/>
              </a:spcBef>
              <a:defRPr sz="2376"/>
            </a:pPr>
            <a:r>
              <a:t>Během kampaně dochází k politické socializaci, pouze ve vstahu ke kandidátů a stranám (nikoliv témata). Rok poté viditelný pokles.</a:t>
            </a:r>
          </a:p>
          <a:p>
            <a:pPr marL="293370" indent="-293370" defTabSz="385572">
              <a:spcBef>
                <a:spcPts val="2700"/>
              </a:spcBef>
              <a:defRPr sz="2376"/>
            </a:pPr>
            <a:r>
              <a:t>Socializece, krystalizace u mladých lidí probíhá ve vlnách, kontextuální faktory.  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Sociální učení v dětství</a:t>
            </a:r>
          </a:p>
        </p:txBody>
      </p:sp>
      <p:sp>
        <p:nvSpPr>
          <p:cNvPr id="134" name="Shape 13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Test hypotézy: Jennigs a Niemi 1974, 1981:</a:t>
            </a:r>
          </a:p>
          <a:p>
            <a:r>
              <a:t>Panel, středoškoláci 1968, 1973, 1982, 1997</a:t>
            </a:r>
          </a:p>
          <a:p>
            <a:r>
              <a:t>Středoškoláci, rodiče a děti původních středoškoláků (v roce 1997)</a:t>
            </a:r>
          </a:p>
          <a:p>
            <a:r>
              <a:t>Stranická ID se do značné míry přenáší v rodině</a:t>
            </a:r>
          </a:p>
          <a:p>
            <a:r>
              <a:t>U témat je efekt socializace slabší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Socializace mimo USA</a:t>
            </a:r>
          </a:p>
        </p:txBody>
      </p:sp>
      <p:sp>
        <p:nvSpPr>
          <p:cNvPr id="137" name="Shape 13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44475" indent="-244475" defTabSz="321310">
              <a:spcBef>
                <a:spcPts val="2300"/>
              </a:spcBef>
              <a:defRPr sz="1980"/>
            </a:pPr>
            <a:r>
              <a:t>Kroh a Selb 2009:</a:t>
            </a:r>
          </a:p>
          <a:p>
            <a:pPr marL="244475" indent="-244475" defTabSz="321310">
              <a:spcBef>
                <a:spcPts val="2300"/>
              </a:spcBef>
              <a:defRPr sz="1980"/>
            </a:pPr>
            <a:r>
              <a:t>Sledují vývoj stranické ID v Německu</a:t>
            </a:r>
          </a:p>
          <a:p>
            <a:pPr marL="244475" indent="-244475" defTabSz="321310">
              <a:spcBef>
                <a:spcPts val="2300"/>
              </a:spcBef>
              <a:defRPr sz="1980"/>
            </a:pPr>
            <a:r>
              <a:t>Vývoj (stabilita) ID se liší podle toho, zda je identifikace 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symbolický</a:t>
            </a:r>
            <a:r>
              <a:t> nebo 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nesymbolický</a:t>
            </a:r>
            <a:r>
              <a:t> politický postoj (Sears 1983)</a:t>
            </a:r>
          </a:p>
          <a:p>
            <a:pPr marL="244475" indent="-244475" defTabSz="321310">
              <a:spcBef>
                <a:spcPts val="2300"/>
              </a:spcBef>
              <a:defRPr sz="1980"/>
            </a:pPr>
            <a:r>
              <a:t>Panel, mladí lidé a jejich rodiče, hledali domácnosti s inklinací k jedné politické straně</a:t>
            </a:r>
          </a:p>
          <a:p>
            <a:pPr marL="244475" indent="-244475" defTabSz="321310">
              <a:spcBef>
                <a:spcPts val="2300"/>
              </a:spcBef>
              <a:defRPr sz="1980"/>
            </a:pPr>
            <a:r>
              <a:t>58 % adolescentů (“dědí” stranickou ID)</a:t>
            </a:r>
          </a:p>
          <a:p>
            <a:pPr marL="244475" indent="-244475" defTabSz="321310">
              <a:spcBef>
                <a:spcPts val="2300"/>
              </a:spcBef>
              <a:defRPr sz="1980"/>
            </a:pPr>
            <a:r>
              <a:t>Jediněc ze sociálně demokratické rodinu má 14 krát větší šanci, že bude volit SPD než člověk vyrůstající v rodině, která podporuje CDU-CSU</a:t>
            </a:r>
          </a:p>
          <a:p>
            <a:pPr marL="244475" indent="-244475" defTabSz="321310">
              <a:spcBef>
                <a:spcPts val="2300"/>
              </a:spcBef>
              <a:defRPr sz="1980"/>
            </a:pPr>
            <a:r>
              <a:t>Sleduje ID lidí do 30 let věku</a:t>
            </a:r>
          </a:p>
          <a:p>
            <a:pPr marL="244475" indent="-244475" defTabSz="321310">
              <a:spcBef>
                <a:spcPts val="2300"/>
              </a:spcBef>
              <a:defRPr sz="1980"/>
            </a:pPr>
            <a:r>
              <a:t>ID buď jako predispozice nebo jako získaný rys. Pokud dojde k výkyvu (např. v důsledku nějaké události) a vrátí se zpět - jedná se o predispozici, symobolický postoj, vykazuje stabilitu.</a:t>
            </a:r>
          </a:p>
          <a:p>
            <a:pPr marL="244475" indent="-244475" defTabSz="321310">
              <a:spcBef>
                <a:spcPts val="2300"/>
              </a:spcBef>
              <a:defRPr sz="1980"/>
            </a:pPr>
            <a:r>
              <a:t>Ne každá rodina má stejný socializační potenciál.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25779">
              <a:defRPr sz="7200"/>
            </a:lvl1pPr>
          </a:lstStyle>
          <a:p>
            <a:r>
              <a:t>Politics across generations</a:t>
            </a:r>
          </a:p>
        </p:txBody>
      </p:sp>
      <p:sp>
        <p:nvSpPr>
          <p:cNvPr id="140" name="Shape 14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11150" indent="-311150" defTabSz="408940">
              <a:spcBef>
                <a:spcPts val="2900"/>
              </a:spcBef>
              <a:defRPr sz="2520"/>
            </a:pPr>
            <a:r>
              <a:t>Existují specifika v mezigeneračním přenosu politických postojů?</a:t>
            </a:r>
          </a:p>
          <a:p>
            <a:pPr marL="311150" indent="-311150" defTabSz="408940">
              <a:spcBef>
                <a:spcPts val="2900"/>
              </a:spcBef>
              <a:defRPr sz="2520"/>
            </a:pPr>
            <a:r>
              <a:t>Jakou roli hraje síla politických vodítek, které rodiče dětem předávají?</a:t>
            </a:r>
          </a:p>
          <a:p>
            <a:pPr marL="311150" indent="-311150" defTabSz="408940">
              <a:spcBef>
                <a:spcPts val="2900"/>
              </a:spcBef>
              <a:defRPr sz="2520"/>
            </a:pPr>
            <a:r>
              <a:t>Míra politizace rodiny hraje roli</a:t>
            </a:r>
          </a:p>
          <a:p>
            <a:pPr marL="311150" indent="-311150" defTabSz="408940">
              <a:spcBef>
                <a:spcPts val="2900"/>
              </a:spcBef>
              <a:defRPr sz="2520"/>
            </a:pPr>
            <a:r>
              <a:t>Jaká je role dalších faktorů, které rodiče s dětmi sdílejí (např. třída)?</a:t>
            </a:r>
          </a:p>
          <a:p>
            <a:pPr marL="311150" indent="-311150" defTabSz="408940">
              <a:spcBef>
                <a:spcPts val="2900"/>
              </a:spcBef>
              <a:defRPr sz="2520"/>
            </a:pPr>
            <a:r>
              <a:t>Jaký je dlouhodobý dopad socializace?</a:t>
            </a:r>
          </a:p>
          <a:p>
            <a:pPr marL="311150" indent="-311150" defTabSz="408940">
              <a:spcBef>
                <a:spcPts val="2900"/>
              </a:spcBef>
              <a:defRPr sz="2520"/>
            </a:pPr>
            <a:r>
              <a:t>4 vlny (1965, 1973, 1982, 1997)</a:t>
            </a:r>
          </a:p>
          <a:p>
            <a:pPr marL="311150" indent="-311150" defTabSz="408940">
              <a:spcBef>
                <a:spcPts val="2900"/>
              </a:spcBef>
              <a:defRPr sz="2520"/>
            </a:pPr>
            <a:r>
              <a:t>Efekty nejsinější pro ID a afektivní témata</a:t>
            </a:r>
          </a:p>
          <a:p>
            <a:pPr marL="311150" indent="-311150" defTabSz="408940">
              <a:spcBef>
                <a:spcPts val="2900"/>
              </a:spcBef>
              <a:defRPr sz="2520"/>
            </a:pPr>
            <a:r>
              <a:t>Efekty silnější u politicky aktivních rodin (angažovanost rodičů a jejich zájem o politiku)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43" name="Snímek obrazovky 2016-11-28 v 20.42.0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60908" y="1343505"/>
            <a:ext cx="9006793" cy="57151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1345</Words>
  <Application>Microsoft Office PowerPoint</Application>
  <PresentationFormat>Vlastní</PresentationFormat>
  <Paragraphs>125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Helvetica</vt:lpstr>
      <vt:lpstr>Helvetica Light</vt:lpstr>
      <vt:lpstr>Helvetica Neue</vt:lpstr>
      <vt:lpstr>White</vt:lpstr>
      <vt:lpstr>Socializace, politický vývoj</vt:lpstr>
      <vt:lpstr>Prezentace aplikace PowerPoint</vt:lpstr>
      <vt:lpstr>Politická socializace</vt:lpstr>
      <vt:lpstr>Dětství a adolescence</vt:lpstr>
      <vt:lpstr>Jakou roli hraje kontext?</vt:lpstr>
      <vt:lpstr>Sociální učení v dětství</vt:lpstr>
      <vt:lpstr>Socializace mimo USA</vt:lpstr>
      <vt:lpstr>Politics across generations</vt:lpstr>
      <vt:lpstr>Prezentace aplikace PowerPoint</vt:lpstr>
      <vt:lpstr>Prezentace aplikace PowerPoint</vt:lpstr>
      <vt:lpstr>Co když spolu rodiče politicky nesouhlasí?</vt:lpstr>
      <vt:lpstr>Individuální faktory</vt:lpstr>
      <vt:lpstr>Prezentace aplikace PowerPoint</vt:lpstr>
      <vt:lpstr>Socializace v rodině</vt:lpstr>
      <vt:lpstr>Občanská aktivita</vt:lpstr>
      <vt:lpstr>James-Dewey-Dunn hypotéza</vt:lpstr>
      <vt:lpstr>Metz a Youniss 2005</vt:lpstr>
      <vt:lpstr>Role politické angažovanosti rodičů </vt:lpstr>
      <vt:lpstr>Předsudky a stereotypy</vt:lpstr>
      <vt:lpstr>Prostředí se silně negativními meziskupinovými vztahy</vt:lpstr>
      <vt:lpstr>Sociální třída</vt:lpstr>
      <vt:lpstr>“Ovlivnitelné roky”</vt:lpstr>
      <vt:lpstr>Henry a Sears 2009</vt:lpstr>
      <vt:lpstr>Prezentace aplikace PowerPoint</vt:lpstr>
      <vt:lpstr>Závěr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Socializace, politický vývoj</dc:title>
  <cp:lastModifiedBy>Ucitel</cp:lastModifiedBy>
  <cp:revision>1</cp:revision>
  <dcterms:modified xsi:type="dcterms:W3CDTF">2016-11-30T14:18:26Z</dcterms:modified>
</cp:coreProperties>
</file>