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780" r:id="rId1"/>
  </p:sldMasterIdLst>
  <p:notesMasterIdLst>
    <p:notesMasterId r:id="rId45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97" r:id="rId30"/>
    <p:sldId id="298" r:id="rId31"/>
    <p:sldId id="299" r:id="rId32"/>
    <p:sldId id="300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376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3A0B1E0-58D7-DF40-A876-04C637FBE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87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sk-SK" sz="2400">
                <a:latin typeface="Times New Roman" charset="0"/>
                <a:cs typeface="+mn-cs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sk-SK" sz="2400">
                <a:latin typeface="Times New Roman" charset="0"/>
                <a:cs typeface="+mn-cs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833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sk-SK" noProof="0" smtClean="0"/>
              <a:t>Click to edit Master subtitle style</a:t>
            </a:r>
          </a:p>
        </p:txBody>
      </p:sp>
      <p:sp>
        <p:nvSpPr>
          <p:cNvPr id="18330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k-SK" noProof="0" smtClean="0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2E995EDE-29DB-EF49-9BF6-F593789F6F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9571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7B1C7-9B8A-E043-9130-CDF1C8C1578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060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46E4B-E063-FD44-93F4-A1FD2E2AC0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842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4F8B5-5607-BD49-AF15-30A4C902F7A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5554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A3DD4-3332-5D42-A62B-740D8D0C25B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30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2156C-4CEA-DA4B-9333-8045F6661FD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644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554CC-5800-9342-A3DA-B068C8CEA67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094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D8AAD-25A2-4045-BCF4-E299B3BB48D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5231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E0FEF-D7F5-3D42-B86C-1EF79D6386F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3585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1403E-D8FA-4145-BAA8-5B52C852323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9326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D6C35-3FE8-F04B-8036-27BB016B88C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2891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8227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27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82279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2280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182281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title style</a:t>
            </a:r>
          </a:p>
        </p:txBody>
      </p:sp>
      <p:sp>
        <p:nvSpPr>
          <p:cNvPr id="1822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Click to edit Master text styles</a:t>
            </a:r>
          </a:p>
          <a:p>
            <a:pPr lvl="1"/>
            <a:r>
              <a:rPr lang="sk-SK"/>
              <a:t>Second level</a:t>
            </a:r>
          </a:p>
          <a:p>
            <a:pPr lvl="2"/>
            <a:r>
              <a:rPr lang="sk-SK"/>
              <a:t>Third level</a:t>
            </a:r>
          </a:p>
          <a:p>
            <a:pPr lvl="3"/>
            <a:r>
              <a:rPr lang="sk-SK"/>
              <a:t>Fourth level</a:t>
            </a:r>
          </a:p>
          <a:p>
            <a:pPr lvl="4"/>
            <a:r>
              <a:rPr lang="sk-SK"/>
              <a:t>Fifth level</a:t>
            </a:r>
          </a:p>
        </p:txBody>
      </p:sp>
      <p:sp>
        <p:nvSpPr>
          <p:cNvPr id="1822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822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822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6B8B0A06-0A61-2449-93C6-19C0B24931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79450" y="990600"/>
            <a:ext cx="8229600" cy="19050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dirty="0" smtClean="0">
                <a:cs typeface="+mj-cs"/>
              </a:rPr>
              <a:t>Vznik </a:t>
            </a:r>
            <a:r>
              <a:rPr lang="cs-CZ" sz="4000" dirty="0" err="1" smtClean="0">
                <a:cs typeface="+mj-cs"/>
              </a:rPr>
              <a:t>národov</a:t>
            </a:r>
            <a:r>
              <a:rPr lang="cs-CZ" sz="4000" dirty="0" smtClean="0">
                <a:cs typeface="+mj-cs"/>
              </a:rPr>
              <a:t> a </a:t>
            </a:r>
            <a:r>
              <a:rPr lang="cs-CZ" sz="4000" dirty="0" err="1" smtClean="0">
                <a:cs typeface="+mj-cs"/>
              </a:rPr>
              <a:t>štátov</a:t>
            </a:r>
            <a:endParaRPr lang="cs-CZ" sz="4000" dirty="0" smtClean="0">
              <a:cs typeface="+mj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886200"/>
            <a:ext cx="6800850" cy="1752600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smtClean="0">
                <a:cs typeface="+mn-cs"/>
              </a:rPr>
              <a:t>Komparatistika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D</a:t>
            </a:r>
            <a:r>
              <a:rPr lang="sk-SK" dirty="0" smtClean="0">
                <a:cs typeface="+mn-cs"/>
              </a:rPr>
              <a:t>oc. Marek Rybář, PhD.</a:t>
            </a: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Centeno</a:t>
            </a:r>
            <a:r>
              <a:rPr lang="en-US" dirty="0" smtClean="0"/>
              <a:t>: </a:t>
            </a:r>
            <a:r>
              <a:rPr lang="en-US" dirty="0" err="1" smtClean="0"/>
              <a:t>iná</a:t>
            </a:r>
            <a:r>
              <a:rPr lang="en-US" dirty="0" smtClean="0"/>
              <a:t> </a:t>
            </a:r>
            <a:r>
              <a:rPr lang="en-US" dirty="0" err="1" smtClean="0"/>
              <a:t>Latinská</a:t>
            </a:r>
            <a:r>
              <a:rPr lang="en-US" dirty="0" smtClean="0"/>
              <a:t> </a:t>
            </a:r>
            <a:r>
              <a:rPr lang="en-US" dirty="0" err="1" smtClean="0"/>
              <a:t>Amerika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379913"/>
          </a:xfrm>
        </p:spPr>
        <p:txBody>
          <a:bodyPr/>
          <a:lstStyle/>
          <a:p>
            <a:pPr>
              <a:defRPr/>
            </a:pPr>
            <a:r>
              <a:rPr lang="en-US" sz="2600" dirty="0" err="1" smtClean="0"/>
              <a:t>tieto</a:t>
            </a:r>
            <a:r>
              <a:rPr lang="en-US" sz="2600" dirty="0" smtClean="0"/>
              <a:t> </a:t>
            </a:r>
            <a:r>
              <a:rPr lang="en-US" sz="2600" dirty="0" err="1" smtClean="0"/>
              <a:t>podmienky</a:t>
            </a:r>
            <a:r>
              <a:rPr lang="en-US" sz="2600" dirty="0" smtClean="0"/>
              <a:t> </a:t>
            </a:r>
            <a:r>
              <a:rPr lang="en-US" sz="2600" dirty="0" err="1" smtClean="0"/>
              <a:t>neboli</a:t>
            </a:r>
            <a:r>
              <a:rPr lang="en-US" sz="2600" dirty="0" smtClean="0"/>
              <a:t> v </a:t>
            </a:r>
            <a:r>
              <a:rPr lang="en-US" sz="2600" dirty="0" err="1" smtClean="0"/>
              <a:t>Latinskej</a:t>
            </a:r>
            <a:r>
              <a:rPr lang="en-US" sz="2600" dirty="0" smtClean="0"/>
              <a:t> </a:t>
            </a:r>
            <a:r>
              <a:rPr lang="en-US" sz="2600" dirty="0" err="1" smtClean="0"/>
              <a:t>Amerike</a:t>
            </a:r>
            <a:r>
              <a:rPr lang="en-US" sz="2600" dirty="0" smtClean="0"/>
              <a:t> 19. </a:t>
            </a:r>
            <a:r>
              <a:rPr lang="en-US" sz="2600" dirty="0" err="1" smtClean="0"/>
              <a:t>storočia</a:t>
            </a:r>
            <a:r>
              <a:rPr lang="en-US" sz="2600" dirty="0" smtClean="0"/>
              <a:t> </a:t>
            </a:r>
            <a:r>
              <a:rPr lang="en-US" sz="2600" dirty="0" err="1" smtClean="0"/>
              <a:t>vôbec</a:t>
            </a:r>
            <a:r>
              <a:rPr lang="en-US" sz="2600" dirty="0" smtClean="0"/>
              <a:t> </a:t>
            </a:r>
            <a:r>
              <a:rPr lang="en-US" sz="2600" dirty="0" err="1" smtClean="0"/>
              <a:t>splnené</a:t>
            </a:r>
            <a:r>
              <a:rPr lang="en-US" sz="2600" dirty="0" smtClean="0"/>
              <a:t>: </a:t>
            </a:r>
            <a:r>
              <a:rPr lang="en-US" sz="2600" dirty="0" err="1" smtClean="0"/>
              <a:t>faktická</a:t>
            </a:r>
            <a:r>
              <a:rPr lang="en-US" sz="2600" dirty="0" smtClean="0"/>
              <a:t> </a:t>
            </a:r>
            <a:r>
              <a:rPr lang="en-US" sz="2600" dirty="0" err="1" smtClean="0"/>
              <a:t>absencia</a:t>
            </a:r>
            <a:r>
              <a:rPr lang="en-US" sz="2600" dirty="0" smtClean="0"/>
              <a:t> </a:t>
            </a:r>
            <a:r>
              <a:rPr lang="en-US" sz="2600" dirty="0" err="1" smtClean="0"/>
              <a:t>vážnych</a:t>
            </a:r>
            <a:r>
              <a:rPr lang="en-US" sz="2600" dirty="0" smtClean="0"/>
              <a:t> </a:t>
            </a:r>
            <a:r>
              <a:rPr lang="en-US" sz="2600" dirty="0" err="1" smtClean="0"/>
              <a:t>vojnových</a:t>
            </a:r>
            <a:r>
              <a:rPr lang="en-US" sz="2600" dirty="0" smtClean="0"/>
              <a:t> </a:t>
            </a:r>
            <a:r>
              <a:rPr lang="en-US" sz="2600" dirty="0" err="1" smtClean="0"/>
              <a:t>konfliktov</a:t>
            </a:r>
            <a:endParaRPr lang="en-US" sz="2600" dirty="0" smtClean="0"/>
          </a:p>
          <a:p>
            <a:pPr>
              <a:defRPr/>
            </a:pPr>
            <a:r>
              <a:rPr lang="en-US" sz="2600" dirty="0" err="1" smtClean="0"/>
              <a:t>rozsiahle</a:t>
            </a:r>
            <a:r>
              <a:rPr lang="en-US" sz="2600" dirty="0" smtClean="0"/>
              <a:t> a </a:t>
            </a:r>
            <a:r>
              <a:rPr lang="en-US" sz="2600" dirty="0" err="1" smtClean="0"/>
              <a:t>riedko</a:t>
            </a:r>
            <a:r>
              <a:rPr lang="en-US" sz="2600" dirty="0" smtClean="0"/>
              <a:t> </a:t>
            </a:r>
            <a:r>
              <a:rPr lang="en-US" sz="2600" dirty="0" err="1" smtClean="0"/>
              <a:t>osídlené</a:t>
            </a:r>
            <a:r>
              <a:rPr lang="en-US" sz="2600" dirty="0" smtClean="0"/>
              <a:t> </a:t>
            </a:r>
            <a:r>
              <a:rPr lang="en-US" sz="2600" dirty="0" err="1" smtClean="0"/>
              <a:t>územia</a:t>
            </a:r>
            <a:endParaRPr lang="en-US" sz="2600" dirty="0" smtClean="0"/>
          </a:p>
          <a:p>
            <a:pPr>
              <a:defRPr/>
            </a:pPr>
            <a:r>
              <a:rPr lang="en-US" sz="2600" dirty="0" err="1" smtClean="0"/>
              <a:t>málo</a:t>
            </a:r>
            <a:r>
              <a:rPr lang="en-US" sz="2600" dirty="0" smtClean="0"/>
              <a:t> </a:t>
            </a:r>
            <a:r>
              <a:rPr lang="en-US" sz="2600" dirty="0" err="1" smtClean="0"/>
              <a:t>zdrojov</a:t>
            </a:r>
            <a:r>
              <a:rPr lang="en-US" sz="2600" dirty="0" smtClean="0"/>
              <a:t> </a:t>
            </a:r>
            <a:r>
              <a:rPr lang="en-US" sz="2600" dirty="0" err="1" smtClean="0"/>
              <a:t>na</a:t>
            </a:r>
            <a:r>
              <a:rPr lang="en-US" sz="2600" dirty="0" smtClean="0"/>
              <a:t> </a:t>
            </a:r>
            <a:r>
              <a:rPr lang="en-US" sz="2600" dirty="0" err="1" smtClean="0"/>
              <a:t>vybudovanie</a:t>
            </a:r>
            <a:r>
              <a:rPr lang="en-US" sz="2600" dirty="0" smtClean="0"/>
              <a:t> </a:t>
            </a:r>
            <a:r>
              <a:rPr lang="en-US" sz="2600" dirty="0" err="1" smtClean="0"/>
              <a:t>vojnových</a:t>
            </a:r>
            <a:r>
              <a:rPr lang="en-US" sz="2600" dirty="0" smtClean="0"/>
              <a:t> </a:t>
            </a:r>
            <a:r>
              <a:rPr lang="en-US" sz="2600" dirty="0" err="1" smtClean="0"/>
              <a:t>mašinérií</a:t>
            </a:r>
            <a:endParaRPr lang="en-US" sz="2600" dirty="0" smtClean="0"/>
          </a:p>
          <a:p>
            <a:pPr>
              <a:defRPr/>
            </a:pPr>
            <a:r>
              <a:rPr lang="en-US" sz="2600" dirty="0" err="1" smtClean="0"/>
              <a:t>vládnuce</a:t>
            </a:r>
            <a:r>
              <a:rPr lang="en-US" sz="2600" dirty="0" smtClean="0"/>
              <a:t> </a:t>
            </a:r>
            <a:r>
              <a:rPr lang="en-US" sz="2600" dirty="0" err="1" smtClean="0"/>
              <a:t>elity</a:t>
            </a:r>
            <a:r>
              <a:rPr lang="en-US" sz="2600" dirty="0" smtClean="0"/>
              <a:t> </a:t>
            </a:r>
            <a:r>
              <a:rPr lang="en-US" sz="2600" dirty="0" err="1" smtClean="0"/>
              <a:t>relatívne</a:t>
            </a:r>
            <a:r>
              <a:rPr lang="en-US" sz="2600" dirty="0" smtClean="0"/>
              <a:t> </a:t>
            </a:r>
            <a:r>
              <a:rPr lang="en-US" sz="2600" dirty="0" err="1" smtClean="0"/>
              <a:t>málo</a:t>
            </a:r>
            <a:r>
              <a:rPr lang="en-US" sz="2600" dirty="0" smtClean="0"/>
              <a:t> </a:t>
            </a:r>
            <a:r>
              <a:rPr lang="en-US" sz="2600" dirty="0" err="1" smtClean="0"/>
              <a:t>ohrozené</a:t>
            </a:r>
            <a:r>
              <a:rPr lang="en-US" sz="2600" dirty="0" smtClean="0"/>
              <a:t> </a:t>
            </a:r>
          </a:p>
          <a:p>
            <a:pPr>
              <a:defRPr/>
            </a:pPr>
            <a:r>
              <a:rPr lang="en-US" sz="2600" dirty="0" err="1" smtClean="0"/>
              <a:t>dostupnosť</a:t>
            </a:r>
            <a:r>
              <a:rPr lang="en-US" sz="2600" dirty="0" smtClean="0"/>
              <a:t> fin. </a:t>
            </a:r>
            <a:r>
              <a:rPr lang="en-US" sz="2600" dirty="0" err="1" smtClean="0"/>
              <a:t>pôžičiek</a:t>
            </a:r>
            <a:r>
              <a:rPr lang="en-US" sz="2600" dirty="0" smtClean="0"/>
              <a:t> </a:t>
            </a:r>
            <a:r>
              <a:rPr lang="en-US" sz="2600" dirty="0" err="1" smtClean="0"/>
              <a:t>na</a:t>
            </a:r>
            <a:r>
              <a:rPr lang="en-US" sz="2600" dirty="0" smtClean="0"/>
              <a:t> </a:t>
            </a:r>
            <a:r>
              <a:rPr lang="en-US" sz="2600" dirty="0" err="1" smtClean="0"/>
              <a:t>vznikajúcich</a:t>
            </a:r>
            <a:r>
              <a:rPr lang="en-US" sz="2600" dirty="0" smtClean="0"/>
              <a:t> </a:t>
            </a:r>
            <a:r>
              <a:rPr lang="en-US" sz="2600" dirty="0" err="1" smtClean="0"/>
              <a:t>medz</a:t>
            </a:r>
            <a:r>
              <a:rPr lang="en-US" sz="2600" dirty="0" smtClean="0"/>
              <a:t>. </a:t>
            </a:r>
            <a:r>
              <a:rPr lang="en-US" sz="2600" dirty="0" err="1" smtClean="0"/>
              <a:t>trhoch</a:t>
            </a:r>
            <a:r>
              <a:rPr lang="en-US" sz="2600" dirty="0" smtClean="0"/>
              <a:t> – </a:t>
            </a:r>
            <a:r>
              <a:rPr lang="en-US" sz="2600" dirty="0" err="1" smtClean="0"/>
              <a:t>malá</a:t>
            </a:r>
            <a:r>
              <a:rPr lang="en-US" sz="2600" dirty="0" smtClean="0"/>
              <a:t> </a:t>
            </a:r>
            <a:r>
              <a:rPr lang="en-US" sz="2600" dirty="0" err="1" smtClean="0"/>
              <a:t>motivácia</a:t>
            </a:r>
            <a:r>
              <a:rPr lang="en-US" sz="2600" dirty="0" smtClean="0"/>
              <a:t> pre </a:t>
            </a:r>
            <a:r>
              <a:rPr lang="en-US" sz="2600" dirty="0" err="1" smtClean="0"/>
              <a:t>vznik</a:t>
            </a:r>
            <a:r>
              <a:rPr lang="en-US" sz="2600" dirty="0" smtClean="0"/>
              <a:t> </a:t>
            </a:r>
            <a:r>
              <a:rPr lang="en-US" sz="2600" dirty="0" err="1" smtClean="0"/>
              <a:t>centralizovaného</a:t>
            </a:r>
            <a:r>
              <a:rPr lang="en-US" sz="2600" dirty="0" smtClean="0"/>
              <a:t> </a:t>
            </a:r>
            <a:r>
              <a:rPr lang="en-US" sz="2600" dirty="0" err="1" smtClean="0"/>
              <a:t>štátu</a:t>
            </a:r>
            <a:r>
              <a:rPr lang="en-US" sz="2600" dirty="0" smtClean="0"/>
              <a:t>   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Kritika</a:t>
            </a:r>
            <a:r>
              <a:rPr lang="en-US" dirty="0" smtClean="0"/>
              <a:t> </a:t>
            </a:r>
            <a:r>
              <a:rPr lang="en-US" dirty="0" err="1" smtClean="0"/>
              <a:t>Tillyho</a:t>
            </a:r>
            <a:r>
              <a:rPr lang="en-US" dirty="0" smtClean="0"/>
              <a:t> </a:t>
            </a:r>
            <a:r>
              <a:rPr lang="en-US" dirty="0" err="1" smtClean="0"/>
              <a:t>koncepcie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16242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centralizovaná</a:t>
            </a:r>
            <a:r>
              <a:rPr lang="en-US" dirty="0" smtClean="0"/>
              <a:t> </a:t>
            </a:r>
            <a:r>
              <a:rPr lang="en-US" dirty="0" err="1" smtClean="0"/>
              <a:t>štátna</a:t>
            </a:r>
            <a:r>
              <a:rPr lang="en-US" dirty="0" smtClean="0"/>
              <a:t> </a:t>
            </a:r>
            <a:r>
              <a:rPr lang="en-US" dirty="0" err="1" smtClean="0"/>
              <a:t>byrokracia</a:t>
            </a:r>
            <a:r>
              <a:rPr lang="en-US" dirty="0" smtClean="0"/>
              <a:t> </a:t>
            </a:r>
            <a:r>
              <a:rPr lang="en-US" dirty="0" err="1" smtClean="0"/>
              <a:t>niekde</a:t>
            </a:r>
            <a:r>
              <a:rPr lang="en-US" dirty="0" smtClean="0"/>
              <a:t> </a:t>
            </a:r>
            <a:r>
              <a:rPr lang="en-US" dirty="0" err="1" smtClean="0"/>
              <a:t>vznikla</a:t>
            </a:r>
            <a:r>
              <a:rPr lang="en-US" dirty="0" smtClean="0"/>
              <a:t> </a:t>
            </a:r>
            <a:r>
              <a:rPr lang="en-US" dirty="0" err="1" smtClean="0"/>
              <a:t>ešte</a:t>
            </a:r>
            <a:r>
              <a:rPr lang="en-US" dirty="0" smtClean="0"/>
              <a:t> </a:t>
            </a:r>
            <a:r>
              <a:rPr lang="en-US" dirty="0" err="1" smtClean="0"/>
              <a:t>pred</a:t>
            </a:r>
            <a:r>
              <a:rPr lang="en-US" dirty="0" smtClean="0"/>
              <a:t> </a:t>
            </a:r>
            <a:r>
              <a:rPr lang="en-US" dirty="0" err="1" smtClean="0"/>
              <a:t>dlhodobými</a:t>
            </a:r>
            <a:r>
              <a:rPr lang="en-US" dirty="0" smtClean="0"/>
              <a:t> </a:t>
            </a:r>
            <a:r>
              <a:rPr lang="en-US" dirty="0" err="1" smtClean="0"/>
              <a:t>vojnovými</a:t>
            </a:r>
            <a:r>
              <a:rPr lang="en-US" dirty="0" smtClean="0"/>
              <a:t> </a:t>
            </a:r>
            <a:r>
              <a:rPr lang="en-US" dirty="0" err="1" smtClean="0"/>
              <a:t>konfliktmi</a:t>
            </a:r>
            <a:r>
              <a:rPr lang="en-US" dirty="0" smtClean="0"/>
              <a:t> v </a:t>
            </a:r>
            <a:r>
              <a:rPr lang="en-US" dirty="0" err="1" smtClean="0"/>
              <a:t>Európe</a:t>
            </a:r>
            <a:r>
              <a:rPr lang="en-US" dirty="0" smtClean="0"/>
              <a:t> (</a:t>
            </a:r>
            <a:r>
              <a:rPr lang="en-US" dirty="0" err="1" smtClean="0"/>
              <a:t>t.j.</a:t>
            </a:r>
            <a:r>
              <a:rPr lang="en-US" dirty="0" smtClean="0"/>
              <a:t> </a:t>
            </a:r>
            <a:r>
              <a:rPr lang="en-US" dirty="0" err="1" smtClean="0"/>
              <a:t>pred</a:t>
            </a:r>
            <a:r>
              <a:rPr lang="en-US" dirty="0" smtClean="0"/>
              <a:t> </a:t>
            </a:r>
            <a:r>
              <a:rPr lang="en-US" dirty="0" err="1" smtClean="0"/>
              <a:t>cca</a:t>
            </a:r>
            <a:r>
              <a:rPr lang="en-US" dirty="0" smtClean="0"/>
              <a:t> r. 1400)</a:t>
            </a:r>
          </a:p>
          <a:p>
            <a:pPr>
              <a:defRPr/>
            </a:pPr>
            <a:r>
              <a:rPr lang="en-US" dirty="0" err="1" smtClean="0"/>
              <a:t>Capetovské</a:t>
            </a:r>
            <a:r>
              <a:rPr lang="en-US" dirty="0" smtClean="0"/>
              <a:t> </a:t>
            </a:r>
            <a:r>
              <a:rPr lang="en-US" dirty="0" err="1" smtClean="0"/>
              <a:t>Francúzsko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ilustrácia</a:t>
            </a:r>
            <a:r>
              <a:rPr lang="en-US" dirty="0" smtClean="0"/>
              <a:t>, </a:t>
            </a:r>
            <a:r>
              <a:rPr lang="en-US" dirty="0" err="1" smtClean="0"/>
              <a:t>centralizácia</a:t>
            </a:r>
            <a:r>
              <a:rPr lang="en-US" dirty="0" smtClean="0"/>
              <a:t> o </a:t>
            </a:r>
            <a:r>
              <a:rPr lang="en-US" dirty="0" err="1" smtClean="0"/>
              <a:t>viac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storočie</a:t>
            </a:r>
            <a:r>
              <a:rPr lang="en-US" dirty="0" smtClean="0"/>
              <a:t> </a:t>
            </a:r>
            <a:r>
              <a:rPr lang="en-US" dirty="0" err="1" smtClean="0"/>
              <a:t>pred</a:t>
            </a:r>
            <a:r>
              <a:rPr lang="en-US" dirty="0" smtClean="0"/>
              <a:t> </a:t>
            </a:r>
            <a:r>
              <a:rPr lang="en-US" dirty="0" err="1" smtClean="0"/>
              <a:t>technologickou</a:t>
            </a:r>
            <a:r>
              <a:rPr lang="en-US" dirty="0" smtClean="0"/>
              <a:t> </a:t>
            </a:r>
            <a:r>
              <a:rPr lang="en-US" dirty="0" err="1" smtClean="0"/>
              <a:t>zmenou</a:t>
            </a:r>
            <a:r>
              <a:rPr lang="en-US" dirty="0" smtClean="0"/>
              <a:t> </a:t>
            </a:r>
            <a:r>
              <a:rPr lang="en-US" dirty="0" err="1" smtClean="0"/>
              <a:t>vojenstva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Spruyt</a:t>
            </a:r>
            <a:r>
              <a:rPr lang="en-US" dirty="0" smtClean="0"/>
              <a:t> (1994): </a:t>
            </a:r>
            <a:r>
              <a:rPr lang="en-US" dirty="0" err="1" smtClean="0"/>
              <a:t>tichý</a:t>
            </a:r>
            <a:r>
              <a:rPr lang="en-US" dirty="0" smtClean="0"/>
              <a:t> </a:t>
            </a:r>
            <a:r>
              <a:rPr lang="en-US" dirty="0" err="1" smtClean="0"/>
              <a:t>súhlas</a:t>
            </a:r>
            <a:r>
              <a:rPr lang="en-US" dirty="0" smtClean="0"/>
              <a:t> </a:t>
            </a:r>
            <a:r>
              <a:rPr lang="en-US" dirty="0" err="1" smtClean="0"/>
              <a:t>šľachty</a:t>
            </a:r>
            <a:r>
              <a:rPr lang="en-US" dirty="0" smtClean="0"/>
              <a:t> a </a:t>
            </a:r>
            <a:r>
              <a:rPr lang="en-US" dirty="0" err="1" smtClean="0"/>
              <a:t>podpora</a:t>
            </a:r>
            <a:r>
              <a:rPr lang="en-US" dirty="0" smtClean="0"/>
              <a:t> </a:t>
            </a:r>
            <a:r>
              <a:rPr lang="en-US" dirty="0" err="1" smtClean="0"/>
              <a:t>meštianstva</a:t>
            </a:r>
            <a:r>
              <a:rPr lang="en-US" dirty="0" smtClean="0"/>
              <a:t> </a:t>
            </a:r>
            <a:r>
              <a:rPr lang="en-US" dirty="0" err="1" smtClean="0"/>
              <a:t>boli</a:t>
            </a:r>
            <a:r>
              <a:rPr lang="en-US" dirty="0" smtClean="0"/>
              <a:t> </a:t>
            </a:r>
            <a:r>
              <a:rPr lang="en-US" dirty="0" err="1" smtClean="0"/>
              <a:t>kľúčom</a:t>
            </a:r>
            <a:r>
              <a:rPr lang="en-US" dirty="0" smtClean="0"/>
              <a:t> </a:t>
            </a:r>
            <a:r>
              <a:rPr lang="en-US" dirty="0" err="1" smtClean="0"/>
              <a:t>ku</a:t>
            </a:r>
            <a:r>
              <a:rPr lang="en-US" dirty="0" smtClean="0"/>
              <a:t> </a:t>
            </a:r>
            <a:r>
              <a:rPr lang="en-US" dirty="0" err="1" smtClean="0"/>
              <a:t>kráľovskej</a:t>
            </a:r>
            <a:r>
              <a:rPr lang="en-US" dirty="0" smtClean="0"/>
              <a:t> </a:t>
            </a:r>
            <a:r>
              <a:rPr lang="en-US" dirty="0" err="1" smtClean="0"/>
              <a:t>centralizácii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Spruyt</a:t>
            </a:r>
            <a:r>
              <a:rPr lang="en-US" dirty="0" smtClean="0"/>
              <a:t>: “</a:t>
            </a:r>
            <a:r>
              <a:rPr lang="en-US" dirty="0" err="1" smtClean="0"/>
              <a:t>koaličná</a:t>
            </a:r>
            <a:r>
              <a:rPr lang="en-US" dirty="0" smtClean="0"/>
              <a:t>” </a:t>
            </a:r>
            <a:r>
              <a:rPr lang="en-US" dirty="0" err="1" smtClean="0"/>
              <a:t>politika</a:t>
            </a:r>
            <a:r>
              <a:rPr lang="en-US" dirty="0" smtClean="0"/>
              <a:t> a </a:t>
            </a:r>
            <a:r>
              <a:rPr lang="en-US" dirty="0" err="1" smtClean="0"/>
              <a:t>štát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kráľ</a:t>
            </a:r>
            <a:r>
              <a:rPr lang="en-US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mešťania</a:t>
            </a:r>
            <a:r>
              <a:rPr lang="en-US" dirty="0" smtClean="0"/>
              <a:t> </a:t>
            </a:r>
            <a:r>
              <a:rPr lang="en-US" dirty="0" err="1" smtClean="0"/>
              <a:t>preferovali</a:t>
            </a:r>
            <a:r>
              <a:rPr lang="en-US" dirty="0" smtClean="0"/>
              <a:t> </a:t>
            </a:r>
            <a:r>
              <a:rPr lang="en-US" dirty="0" err="1" smtClean="0"/>
              <a:t>moc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teritoriálnom</a:t>
            </a:r>
            <a:r>
              <a:rPr lang="en-US" dirty="0" smtClean="0"/>
              <a:t> </a:t>
            </a:r>
            <a:r>
              <a:rPr lang="en-US" dirty="0" err="1" smtClean="0"/>
              <a:t>princípe</a:t>
            </a:r>
            <a:r>
              <a:rPr lang="en-US" dirty="0" smtClean="0"/>
              <a:t> (</a:t>
            </a:r>
            <a:r>
              <a:rPr lang="en-US" dirty="0" err="1" smtClean="0"/>
              <a:t>privilégiách</a:t>
            </a:r>
            <a:r>
              <a:rPr lang="en-US" dirty="0" smtClean="0"/>
              <a:t>), </a:t>
            </a:r>
            <a:r>
              <a:rPr lang="en-US" dirty="0" err="1" smtClean="0"/>
              <a:t>šlachta</a:t>
            </a:r>
            <a:r>
              <a:rPr lang="en-US" dirty="0" smtClean="0"/>
              <a:t> a </a:t>
            </a:r>
            <a:r>
              <a:rPr lang="en-US" dirty="0" err="1" smtClean="0"/>
              <a:t>duchovenstvo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osobných</a:t>
            </a:r>
            <a:r>
              <a:rPr lang="en-US" dirty="0" smtClean="0"/>
              <a:t> a </a:t>
            </a:r>
            <a:r>
              <a:rPr lang="en-US" dirty="0" err="1" smtClean="0"/>
              <a:t>rodových</a:t>
            </a:r>
            <a:r>
              <a:rPr lang="en-US" dirty="0" smtClean="0"/>
              <a:t> </a:t>
            </a:r>
            <a:r>
              <a:rPr lang="en-US" dirty="0" err="1" smtClean="0"/>
              <a:t>väzbách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panovník</a:t>
            </a:r>
            <a:r>
              <a:rPr lang="en-US" dirty="0" smtClean="0"/>
              <a:t> </a:t>
            </a:r>
            <a:r>
              <a:rPr lang="en-US" dirty="0" err="1" smtClean="0"/>
              <a:t>získal</a:t>
            </a:r>
            <a:r>
              <a:rPr lang="en-US" dirty="0" smtClean="0"/>
              <a:t> </a:t>
            </a:r>
            <a:r>
              <a:rPr lang="en-US" dirty="0" err="1" smtClean="0"/>
              <a:t>financie</a:t>
            </a:r>
            <a:r>
              <a:rPr lang="en-US" dirty="0" smtClean="0"/>
              <a:t> </a:t>
            </a:r>
            <a:r>
              <a:rPr lang="en-US" dirty="0" err="1" smtClean="0"/>
              <a:t>zdaňovaním</a:t>
            </a:r>
            <a:r>
              <a:rPr lang="en-US" dirty="0" smtClean="0"/>
              <a:t> </a:t>
            </a:r>
            <a:r>
              <a:rPr lang="en-US" dirty="0" err="1" smtClean="0"/>
              <a:t>mešťanov</a:t>
            </a:r>
            <a:r>
              <a:rPr lang="en-US" dirty="0" smtClean="0"/>
              <a:t> a </a:t>
            </a:r>
            <a:r>
              <a:rPr lang="en-US" dirty="0" err="1" smtClean="0"/>
              <a:t>súhlas</a:t>
            </a:r>
            <a:r>
              <a:rPr lang="en-US" dirty="0" smtClean="0"/>
              <a:t> od </a:t>
            </a:r>
            <a:r>
              <a:rPr lang="en-US" dirty="0" err="1" smtClean="0"/>
              <a:t>šlachty</a:t>
            </a:r>
            <a:r>
              <a:rPr lang="en-US" dirty="0" smtClean="0"/>
              <a:t> </a:t>
            </a:r>
            <a:r>
              <a:rPr lang="en-US" dirty="0" err="1" smtClean="0"/>
              <a:t>vďaka</a:t>
            </a:r>
            <a:r>
              <a:rPr lang="en-US" dirty="0" smtClean="0"/>
              <a:t> </a:t>
            </a:r>
            <a:r>
              <a:rPr lang="en-US" dirty="0" err="1" smtClean="0"/>
              <a:t>výnimkám</a:t>
            </a:r>
            <a:r>
              <a:rPr lang="en-US" dirty="0" smtClean="0"/>
              <a:t> a “</a:t>
            </a:r>
            <a:r>
              <a:rPr lang="en-US" dirty="0" err="1" smtClean="0"/>
              <a:t>úplatkom</a:t>
            </a:r>
            <a:r>
              <a:rPr lang="en-US" dirty="0" smtClean="0"/>
              <a:t>” (</a:t>
            </a:r>
            <a:r>
              <a:rPr lang="en-US" dirty="0" err="1" smtClean="0"/>
              <a:t>léno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err="1" smtClean="0"/>
              <a:t>štát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nevystupuje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predátor</a:t>
            </a:r>
            <a:r>
              <a:rPr lang="en-US" dirty="0" smtClean="0"/>
              <a:t>, ale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výsledok</a:t>
            </a:r>
            <a:r>
              <a:rPr lang="en-US" dirty="0" smtClean="0"/>
              <a:t> </a:t>
            </a:r>
            <a:r>
              <a:rPr lang="en-US" dirty="0" err="1" smtClean="0"/>
              <a:t>obojstranne</a:t>
            </a:r>
            <a:r>
              <a:rPr lang="en-US" dirty="0" smtClean="0"/>
              <a:t> </a:t>
            </a:r>
            <a:r>
              <a:rPr lang="en-US" dirty="0" err="1" smtClean="0"/>
              <a:t>výhodného</a:t>
            </a:r>
            <a:r>
              <a:rPr lang="en-US" dirty="0" smtClean="0"/>
              <a:t> </a:t>
            </a:r>
            <a:r>
              <a:rPr lang="en-US" dirty="0" err="1" smtClean="0"/>
              <a:t>obchodu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Spruyt</a:t>
            </a:r>
            <a:r>
              <a:rPr lang="en-US" dirty="0" smtClean="0"/>
              <a:t>: “</a:t>
            </a:r>
            <a:r>
              <a:rPr lang="en-US" dirty="0" err="1" smtClean="0"/>
              <a:t>koaličná</a:t>
            </a:r>
            <a:r>
              <a:rPr lang="en-US" dirty="0" smtClean="0"/>
              <a:t>” </a:t>
            </a:r>
            <a:r>
              <a:rPr lang="en-US" dirty="0" err="1" smtClean="0"/>
              <a:t>politika</a:t>
            </a:r>
            <a:r>
              <a:rPr lang="en-US" dirty="0" smtClean="0"/>
              <a:t> a </a:t>
            </a:r>
            <a:r>
              <a:rPr lang="en-US" dirty="0" err="1" smtClean="0"/>
              <a:t>štát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mešťania</a:t>
            </a:r>
            <a:r>
              <a:rPr lang="en-US" dirty="0" smtClean="0"/>
              <a:t> (</a:t>
            </a:r>
            <a:r>
              <a:rPr lang="en-US" dirty="0" err="1" smtClean="0"/>
              <a:t>obchodníci</a:t>
            </a:r>
            <a:r>
              <a:rPr lang="en-US" dirty="0" smtClean="0"/>
              <a:t>, burghers) </a:t>
            </a:r>
            <a:r>
              <a:rPr lang="en-US" dirty="0" err="1" smtClean="0"/>
              <a:t>preferovali</a:t>
            </a:r>
            <a:r>
              <a:rPr lang="en-US" dirty="0" smtClean="0"/>
              <a:t> </a:t>
            </a:r>
            <a:r>
              <a:rPr lang="en-US" dirty="0" err="1" smtClean="0"/>
              <a:t>štandardizáciu</a:t>
            </a:r>
            <a:r>
              <a:rPr lang="en-US" dirty="0" smtClean="0"/>
              <a:t> (</a:t>
            </a:r>
            <a:r>
              <a:rPr lang="en-US" dirty="0" err="1" smtClean="0"/>
              <a:t>mier</a:t>
            </a:r>
            <a:r>
              <a:rPr lang="en-US" dirty="0" smtClean="0"/>
              <a:t>, </a:t>
            </a:r>
            <a:r>
              <a:rPr lang="en-US" dirty="0" err="1" smtClean="0"/>
              <a:t>váh</a:t>
            </a:r>
            <a:r>
              <a:rPr lang="en-US" dirty="0" smtClean="0"/>
              <a:t>, </a:t>
            </a:r>
            <a:r>
              <a:rPr lang="en-US" dirty="0" err="1" smtClean="0"/>
              <a:t>peňazí</a:t>
            </a:r>
            <a:r>
              <a:rPr lang="en-US" dirty="0" smtClean="0"/>
              <a:t> a pod.), </a:t>
            </a:r>
            <a:r>
              <a:rPr lang="en-US" dirty="0" err="1" smtClean="0"/>
              <a:t>čo</a:t>
            </a:r>
            <a:r>
              <a:rPr lang="en-US" dirty="0" smtClean="0"/>
              <a:t> </a:t>
            </a:r>
            <a:r>
              <a:rPr lang="en-US" dirty="0" err="1" smtClean="0"/>
              <a:t>zabezpečil</a:t>
            </a:r>
            <a:r>
              <a:rPr lang="en-US" dirty="0" smtClean="0"/>
              <a:t> </a:t>
            </a:r>
            <a:r>
              <a:rPr lang="en-US" dirty="0" err="1" smtClean="0"/>
              <a:t>iba</a:t>
            </a:r>
            <a:r>
              <a:rPr lang="en-US" dirty="0" smtClean="0"/>
              <a:t> </a:t>
            </a:r>
            <a:r>
              <a:rPr lang="en-US" dirty="0" err="1" smtClean="0"/>
              <a:t>centralizovaný</a:t>
            </a:r>
            <a:r>
              <a:rPr lang="en-US" dirty="0" smtClean="0"/>
              <a:t> </a:t>
            </a:r>
            <a:r>
              <a:rPr lang="en-US" dirty="0" err="1" smtClean="0"/>
              <a:t>systém</a:t>
            </a:r>
            <a:r>
              <a:rPr lang="en-US" dirty="0" smtClean="0"/>
              <a:t> </a:t>
            </a:r>
            <a:r>
              <a:rPr lang="en-US" dirty="0" err="1" smtClean="0"/>
              <a:t>vlády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v </a:t>
            </a:r>
            <a:r>
              <a:rPr lang="en-US" dirty="0" err="1" smtClean="0"/>
              <a:t>tomto</a:t>
            </a:r>
            <a:r>
              <a:rPr lang="en-US" dirty="0" smtClean="0"/>
              <a:t> </a:t>
            </a:r>
            <a:r>
              <a:rPr lang="en-US" dirty="0" err="1" smtClean="0"/>
              <a:t>zmysle</a:t>
            </a:r>
            <a:r>
              <a:rPr lang="en-US" dirty="0" smtClean="0"/>
              <a:t> </a:t>
            </a:r>
            <a:r>
              <a:rPr lang="en-US" dirty="0" err="1" smtClean="0"/>
              <a:t>preferovali</a:t>
            </a:r>
            <a:r>
              <a:rPr lang="en-US" dirty="0" smtClean="0"/>
              <a:t> </a:t>
            </a:r>
            <a:r>
              <a:rPr lang="en-US" dirty="0" err="1" smtClean="0"/>
              <a:t>panovníka</a:t>
            </a:r>
            <a:r>
              <a:rPr lang="en-US" dirty="0" smtClean="0"/>
              <a:t> </a:t>
            </a:r>
            <a:r>
              <a:rPr lang="en-US" dirty="0" err="1" smtClean="0"/>
              <a:t>pred</a:t>
            </a:r>
            <a:r>
              <a:rPr lang="en-US" dirty="0" smtClean="0"/>
              <a:t> </a:t>
            </a:r>
            <a:r>
              <a:rPr lang="en-US" dirty="0" err="1" smtClean="0"/>
              <a:t>miestnymi</a:t>
            </a:r>
            <a:r>
              <a:rPr lang="en-US" dirty="0" smtClean="0"/>
              <a:t> </a:t>
            </a:r>
            <a:r>
              <a:rPr lang="en-US" dirty="0" err="1" smtClean="0"/>
              <a:t>lordmi</a:t>
            </a:r>
            <a:r>
              <a:rPr lang="en-US" dirty="0" smtClean="0"/>
              <a:t> (</a:t>
            </a:r>
            <a:r>
              <a:rPr lang="en-US" dirty="0" err="1" smtClean="0"/>
              <a:t>pred</a:t>
            </a:r>
            <a:r>
              <a:rPr lang="en-US" dirty="0" smtClean="0"/>
              <a:t> </a:t>
            </a:r>
            <a:r>
              <a:rPr lang="en-US" dirty="0" err="1" smtClean="0"/>
              <a:t>decentralizáciou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err="1" smtClean="0"/>
              <a:t>kráľovské</a:t>
            </a:r>
            <a:r>
              <a:rPr lang="en-US" dirty="0" smtClean="0"/>
              <a:t> </a:t>
            </a:r>
            <a:r>
              <a:rPr lang="en-US" dirty="0" err="1" smtClean="0"/>
              <a:t>záujmy</a:t>
            </a:r>
            <a:r>
              <a:rPr lang="en-US" dirty="0" smtClean="0"/>
              <a:t> </a:t>
            </a:r>
            <a:r>
              <a:rPr lang="en-US" dirty="0" err="1" smtClean="0"/>
              <a:t>preferovali</a:t>
            </a:r>
            <a:r>
              <a:rPr lang="en-US" dirty="0" smtClean="0"/>
              <a:t> </a:t>
            </a:r>
            <a:r>
              <a:rPr lang="en-US" dirty="0" err="1" smtClean="0"/>
              <a:t>maximalizáciu</a:t>
            </a:r>
            <a:r>
              <a:rPr lang="en-US" dirty="0" smtClean="0"/>
              <a:t> </a:t>
            </a:r>
            <a:r>
              <a:rPr lang="en-US" dirty="0" err="1" smtClean="0"/>
              <a:t>výberu</a:t>
            </a:r>
            <a:r>
              <a:rPr lang="en-US" dirty="0" smtClean="0"/>
              <a:t> </a:t>
            </a:r>
            <a:r>
              <a:rPr lang="en-US" dirty="0" err="1" smtClean="0"/>
              <a:t>daní</a:t>
            </a:r>
            <a:r>
              <a:rPr lang="en-US" dirty="0" smtClean="0"/>
              <a:t>, </a:t>
            </a:r>
            <a:r>
              <a:rPr lang="en-US" dirty="0" err="1" smtClean="0"/>
              <a:t>teda</a:t>
            </a:r>
            <a:r>
              <a:rPr lang="en-US" dirty="0" smtClean="0"/>
              <a:t> </a:t>
            </a:r>
            <a:r>
              <a:rPr lang="en-US" dirty="0" err="1" smtClean="0"/>
              <a:t>tiež</a:t>
            </a:r>
            <a:r>
              <a:rPr lang="en-US" dirty="0" smtClean="0"/>
              <a:t> </a:t>
            </a:r>
            <a:r>
              <a:rPr lang="en-US" dirty="0" err="1" smtClean="0"/>
              <a:t>štandardizáciu</a:t>
            </a:r>
            <a:r>
              <a:rPr lang="en-US" dirty="0" smtClean="0"/>
              <a:t> a </a:t>
            </a:r>
            <a:r>
              <a:rPr lang="en-US" dirty="0" err="1" smtClean="0"/>
              <a:t>centralizáciu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Kritika</a:t>
            </a:r>
            <a:r>
              <a:rPr lang="en-US" dirty="0" smtClean="0"/>
              <a:t> </a:t>
            </a:r>
            <a:r>
              <a:rPr lang="en-US" dirty="0" err="1" smtClean="0"/>
              <a:t>Tillyho</a:t>
            </a:r>
            <a:r>
              <a:rPr lang="en-US" dirty="0" smtClean="0"/>
              <a:t> </a:t>
            </a:r>
            <a:r>
              <a:rPr lang="en-US" dirty="0" err="1" smtClean="0"/>
              <a:t>koncepcie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okrem</a:t>
            </a:r>
            <a:r>
              <a:rPr lang="en-US" dirty="0" smtClean="0"/>
              <a:t> </a:t>
            </a:r>
            <a:r>
              <a:rPr lang="en-US" dirty="0" err="1" smtClean="0"/>
              <a:t>materiálnych</a:t>
            </a:r>
            <a:r>
              <a:rPr lang="en-US" dirty="0" smtClean="0"/>
              <a:t> </a:t>
            </a:r>
            <a:r>
              <a:rPr lang="en-US" dirty="0" err="1" smtClean="0"/>
              <a:t>môžu</a:t>
            </a:r>
            <a:r>
              <a:rPr lang="en-US" dirty="0" smtClean="0"/>
              <a:t> </a:t>
            </a:r>
            <a:r>
              <a:rPr lang="en-US" dirty="0" err="1" smtClean="0"/>
              <a:t>zohrávať</a:t>
            </a:r>
            <a:r>
              <a:rPr lang="en-US" dirty="0" smtClean="0"/>
              <a:t> </a:t>
            </a:r>
            <a:r>
              <a:rPr lang="en-US" dirty="0" err="1" smtClean="0"/>
              <a:t>úlohu</a:t>
            </a:r>
            <a:r>
              <a:rPr lang="en-US" dirty="0" smtClean="0"/>
              <a:t> </a:t>
            </a:r>
            <a:r>
              <a:rPr lang="en-US" dirty="0" err="1" smtClean="0"/>
              <a:t>aj</a:t>
            </a:r>
            <a:r>
              <a:rPr lang="en-US" dirty="0" smtClean="0"/>
              <a:t> </a:t>
            </a:r>
            <a:r>
              <a:rPr lang="en-US" dirty="0" err="1" smtClean="0"/>
              <a:t>ideové</a:t>
            </a:r>
            <a:r>
              <a:rPr lang="en-US" dirty="0" smtClean="0"/>
              <a:t> a </a:t>
            </a:r>
            <a:r>
              <a:rPr lang="en-US" dirty="0" err="1" smtClean="0"/>
              <a:t>hodnotové</a:t>
            </a:r>
            <a:r>
              <a:rPr lang="en-US" dirty="0" smtClean="0"/>
              <a:t> </a:t>
            </a:r>
            <a:r>
              <a:rPr lang="en-US" dirty="0" err="1" smtClean="0"/>
              <a:t>faktory</a:t>
            </a:r>
            <a:r>
              <a:rPr lang="en-US" dirty="0" smtClean="0"/>
              <a:t>:</a:t>
            </a:r>
          </a:p>
          <a:p>
            <a:pPr>
              <a:defRPr/>
            </a:pPr>
            <a:r>
              <a:rPr lang="en-US" dirty="0" err="1" smtClean="0"/>
              <a:t>Gorski</a:t>
            </a:r>
            <a:r>
              <a:rPr lang="en-US" dirty="0" smtClean="0"/>
              <a:t> (2002): </a:t>
            </a:r>
            <a:r>
              <a:rPr lang="en-US" dirty="0" err="1" smtClean="0"/>
              <a:t>transformácia</a:t>
            </a:r>
            <a:r>
              <a:rPr lang="en-US" dirty="0" smtClean="0"/>
              <a:t> </a:t>
            </a:r>
            <a:r>
              <a:rPr lang="en-US" dirty="0" err="1" smtClean="0"/>
              <a:t>Pruska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centralizovaný</a:t>
            </a:r>
            <a:r>
              <a:rPr lang="en-US" dirty="0" smtClean="0"/>
              <a:t> </a:t>
            </a:r>
            <a:r>
              <a:rPr lang="en-US" dirty="0" err="1" smtClean="0"/>
              <a:t>štát</a:t>
            </a:r>
            <a:r>
              <a:rPr lang="en-US" dirty="0" smtClean="0"/>
              <a:t> s </a:t>
            </a:r>
            <a:r>
              <a:rPr lang="en-US" dirty="0" err="1" smtClean="0"/>
              <a:t>efektívnou</a:t>
            </a:r>
            <a:r>
              <a:rPr lang="en-US" dirty="0" smtClean="0"/>
              <a:t> </a:t>
            </a:r>
            <a:r>
              <a:rPr lang="en-US" dirty="0" err="1" smtClean="0"/>
              <a:t>armádou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možná</a:t>
            </a:r>
            <a:r>
              <a:rPr lang="en-US" dirty="0" smtClean="0"/>
              <a:t> </a:t>
            </a:r>
            <a:r>
              <a:rPr lang="en-US" dirty="0" err="1" smtClean="0"/>
              <a:t>kvôli</a:t>
            </a:r>
            <a:r>
              <a:rPr lang="en-US" dirty="0" smtClean="0"/>
              <a:t> </a:t>
            </a:r>
            <a:r>
              <a:rPr lang="en-US" dirty="0" err="1" smtClean="0"/>
              <a:t>vzniku</a:t>
            </a:r>
            <a:r>
              <a:rPr lang="en-US" dirty="0" smtClean="0"/>
              <a:t> </a:t>
            </a:r>
            <a:r>
              <a:rPr lang="en-US" dirty="0" err="1" smtClean="0"/>
              <a:t>novej</a:t>
            </a:r>
            <a:r>
              <a:rPr lang="en-US" dirty="0" smtClean="0"/>
              <a:t> </a:t>
            </a:r>
            <a:r>
              <a:rPr lang="en-US" dirty="0" err="1" smtClean="0"/>
              <a:t>kalvínskej</a:t>
            </a:r>
            <a:r>
              <a:rPr lang="en-US" dirty="0" smtClean="0"/>
              <a:t> </a:t>
            </a:r>
            <a:r>
              <a:rPr lang="en-US" dirty="0" err="1" smtClean="0"/>
              <a:t>elity</a:t>
            </a:r>
            <a:r>
              <a:rPr lang="en-US" dirty="0" smtClean="0"/>
              <a:t> </a:t>
            </a:r>
            <a:r>
              <a:rPr lang="en-US" dirty="0" err="1" smtClean="0"/>
              <a:t>podporujúcej</a:t>
            </a:r>
            <a:r>
              <a:rPr lang="en-US" dirty="0" smtClean="0"/>
              <a:t> </a:t>
            </a:r>
            <a:r>
              <a:rPr lang="en-US" dirty="0" err="1" smtClean="0"/>
              <a:t>revolúciu</a:t>
            </a:r>
            <a:r>
              <a:rPr lang="en-US" dirty="0" smtClean="0"/>
              <a:t> </a:t>
            </a:r>
            <a:r>
              <a:rPr lang="en-US" dirty="0" err="1" smtClean="0"/>
              <a:t>zhora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dôležitosť</a:t>
            </a:r>
            <a:r>
              <a:rPr lang="en-US" dirty="0" smtClean="0"/>
              <a:t> </a:t>
            </a:r>
            <a:r>
              <a:rPr lang="en-US" dirty="0" err="1" smtClean="0"/>
              <a:t>noriem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disciplína</a:t>
            </a:r>
            <a:r>
              <a:rPr lang="en-US" dirty="0" smtClean="0"/>
              <a:t>, </a:t>
            </a:r>
            <a:r>
              <a:rPr lang="en-US" dirty="0" err="1" smtClean="0"/>
              <a:t>poslušnosť</a:t>
            </a:r>
            <a:r>
              <a:rPr lang="en-US" dirty="0" smtClean="0"/>
              <a:t>, </a:t>
            </a:r>
            <a:r>
              <a:rPr lang="en-US" dirty="0" err="1" smtClean="0"/>
              <a:t>čestnosť</a:t>
            </a:r>
            <a:r>
              <a:rPr lang="en-US" dirty="0" smtClean="0"/>
              <a:t> a </a:t>
            </a:r>
            <a:r>
              <a:rPr lang="en-US" dirty="0" err="1" smtClean="0"/>
              <a:t>lojalita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Kritika</a:t>
            </a:r>
            <a:r>
              <a:rPr lang="en-US" dirty="0" smtClean="0"/>
              <a:t> </a:t>
            </a:r>
            <a:r>
              <a:rPr lang="en-US" dirty="0" err="1" smtClean="0"/>
              <a:t>Tillyho</a:t>
            </a:r>
            <a:r>
              <a:rPr lang="en-US" dirty="0" smtClean="0"/>
              <a:t> </a:t>
            </a:r>
            <a:r>
              <a:rPr lang="en-US" dirty="0" err="1" smtClean="0"/>
              <a:t>koncepcie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379913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Nizozemsko</a:t>
            </a:r>
            <a:r>
              <a:rPr lang="en-US" dirty="0" smtClean="0"/>
              <a:t> v 17. </a:t>
            </a:r>
            <a:r>
              <a:rPr lang="en-US" dirty="0" err="1" smtClean="0"/>
              <a:t>storočí</a:t>
            </a:r>
            <a:r>
              <a:rPr lang="en-US" dirty="0" smtClean="0"/>
              <a:t>: </a:t>
            </a:r>
            <a:r>
              <a:rPr lang="en-US" dirty="0" err="1" smtClean="0"/>
              <a:t>najmocnejší</a:t>
            </a:r>
            <a:r>
              <a:rPr lang="en-US" dirty="0" smtClean="0"/>
              <a:t> </a:t>
            </a:r>
            <a:r>
              <a:rPr lang="en-US" dirty="0" err="1" smtClean="0"/>
              <a:t>štát</a:t>
            </a:r>
            <a:r>
              <a:rPr lang="en-US" dirty="0" smtClean="0"/>
              <a:t>, </a:t>
            </a:r>
            <a:r>
              <a:rPr lang="en-US" dirty="0" err="1" smtClean="0"/>
              <a:t>efektívny</a:t>
            </a:r>
            <a:r>
              <a:rPr lang="en-US" dirty="0" smtClean="0"/>
              <a:t> a </a:t>
            </a:r>
            <a:r>
              <a:rPr lang="en-US" dirty="0" err="1" smtClean="0"/>
              <a:t>zároveň</a:t>
            </a:r>
            <a:r>
              <a:rPr lang="en-US" dirty="0" smtClean="0"/>
              <a:t> </a:t>
            </a:r>
            <a:r>
              <a:rPr lang="en-US" dirty="0" err="1" smtClean="0"/>
              <a:t>silno</a:t>
            </a:r>
            <a:r>
              <a:rPr lang="en-US" dirty="0" smtClean="0"/>
              <a:t> </a:t>
            </a:r>
            <a:r>
              <a:rPr lang="en-US" dirty="0" err="1" smtClean="0"/>
              <a:t>decentralizovaný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koalície</a:t>
            </a:r>
            <a:r>
              <a:rPr lang="en-US" dirty="0" smtClean="0"/>
              <a:t> </a:t>
            </a:r>
            <a:r>
              <a:rPr lang="en-US" dirty="0" err="1" smtClean="0"/>
              <a:t>vplyvných</a:t>
            </a:r>
            <a:r>
              <a:rPr lang="en-US" dirty="0" smtClean="0"/>
              <a:t> </a:t>
            </a:r>
            <a:r>
              <a:rPr lang="en-US" dirty="0" err="1" smtClean="0"/>
              <a:t>aktérov</a:t>
            </a:r>
            <a:r>
              <a:rPr lang="en-US" dirty="0" smtClean="0"/>
              <a:t>: </a:t>
            </a:r>
            <a:r>
              <a:rPr lang="en-US" dirty="0" err="1" smtClean="0"/>
              <a:t>pariarchálnych</a:t>
            </a:r>
            <a:r>
              <a:rPr lang="en-US" dirty="0" smtClean="0"/>
              <a:t> </a:t>
            </a:r>
            <a:r>
              <a:rPr lang="en-US" dirty="0" err="1" smtClean="0"/>
              <a:t>rodín</a:t>
            </a:r>
            <a:r>
              <a:rPr lang="en-US" dirty="0" smtClean="0"/>
              <a:t>, </a:t>
            </a:r>
            <a:r>
              <a:rPr lang="en-US" dirty="0" err="1" smtClean="0"/>
              <a:t>bohatých</a:t>
            </a:r>
            <a:r>
              <a:rPr lang="en-US" dirty="0" smtClean="0"/>
              <a:t> </a:t>
            </a:r>
            <a:r>
              <a:rPr lang="en-US" dirty="0" err="1" smtClean="0"/>
              <a:t>obchodníkov</a:t>
            </a:r>
            <a:r>
              <a:rPr lang="en-US" dirty="0" smtClean="0"/>
              <a:t>, a </a:t>
            </a:r>
            <a:r>
              <a:rPr lang="en-US" dirty="0" err="1" smtClean="0"/>
              <a:t>ďalších</a:t>
            </a:r>
            <a:r>
              <a:rPr lang="en-US" dirty="0" smtClean="0"/>
              <a:t> </a:t>
            </a:r>
            <a:r>
              <a:rPr lang="en-US" dirty="0" err="1" smtClean="0"/>
              <a:t>lokálnych</a:t>
            </a:r>
            <a:r>
              <a:rPr lang="en-US" dirty="0" smtClean="0"/>
              <a:t> </a:t>
            </a:r>
            <a:r>
              <a:rPr lang="en-US" dirty="0" err="1" smtClean="0"/>
              <a:t>elít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kultúrne</a:t>
            </a:r>
            <a:r>
              <a:rPr lang="en-US" dirty="0" smtClean="0"/>
              <a:t> (</a:t>
            </a:r>
            <a:r>
              <a:rPr lang="en-US" dirty="0" err="1" smtClean="0"/>
              <a:t>protestantské</a:t>
            </a:r>
            <a:r>
              <a:rPr lang="en-US" dirty="0" smtClean="0"/>
              <a:t>) </a:t>
            </a:r>
            <a:r>
              <a:rPr lang="en-US" dirty="0" err="1" smtClean="0"/>
              <a:t>hodnoty</a:t>
            </a:r>
            <a:r>
              <a:rPr lang="en-US" dirty="0" smtClean="0"/>
              <a:t>: </a:t>
            </a:r>
            <a:r>
              <a:rPr lang="en-US" dirty="0" err="1" smtClean="0"/>
              <a:t>efektívna</a:t>
            </a:r>
            <a:r>
              <a:rPr lang="en-US" dirty="0" smtClean="0"/>
              <a:t> </a:t>
            </a:r>
            <a:r>
              <a:rPr lang="en-US" dirty="0" err="1" smtClean="0"/>
              <a:t>byrokracia</a:t>
            </a:r>
            <a:r>
              <a:rPr lang="en-US" dirty="0" smtClean="0"/>
              <a:t> a </a:t>
            </a:r>
            <a:r>
              <a:rPr lang="en-US" dirty="0" err="1" smtClean="0"/>
              <a:t>armáda</a:t>
            </a:r>
            <a:r>
              <a:rPr lang="en-US" dirty="0" smtClean="0"/>
              <a:t> s </a:t>
            </a:r>
            <a:r>
              <a:rPr lang="en-US" dirty="0" err="1" smtClean="0"/>
              <a:t>obmedzenými</a:t>
            </a:r>
            <a:r>
              <a:rPr lang="en-US" dirty="0" smtClean="0"/>
              <a:t> </a:t>
            </a:r>
            <a:r>
              <a:rPr lang="en-US" dirty="0" err="1" smtClean="0"/>
              <a:t>zdrojmi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inovatívne</a:t>
            </a:r>
            <a:r>
              <a:rPr lang="en-US" dirty="0" smtClean="0"/>
              <a:t> </a:t>
            </a:r>
            <a:r>
              <a:rPr lang="en-US" dirty="0" err="1" smtClean="0"/>
              <a:t>inštitucionálne</a:t>
            </a:r>
            <a:r>
              <a:rPr lang="en-US" dirty="0" smtClean="0"/>
              <a:t> </a:t>
            </a:r>
            <a:r>
              <a:rPr lang="en-US" dirty="0" err="1" smtClean="0"/>
              <a:t>riešenia</a:t>
            </a:r>
            <a:r>
              <a:rPr lang="en-US" dirty="0" smtClean="0"/>
              <a:t>, </a:t>
            </a:r>
            <a:r>
              <a:rPr lang="en-US" dirty="0" err="1" smtClean="0"/>
              <a:t>napr</a:t>
            </a:r>
            <a:r>
              <a:rPr lang="en-US" dirty="0" smtClean="0"/>
              <a:t>. </a:t>
            </a:r>
            <a:r>
              <a:rPr lang="en-US" dirty="0" err="1" smtClean="0"/>
              <a:t>Nizozemská</a:t>
            </a:r>
            <a:r>
              <a:rPr lang="en-US" dirty="0" smtClean="0"/>
              <a:t> </a:t>
            </a:r>
            <a:r>
              <a:rPr lang="en-US" dirty="0" err="1" smtClean="0"/>
              <a:t>východoindická</a:t>
            </a:r>
            <a:r>
              <a:rPr lang="en-US" dirty="0" smtClean="0"/>
              <a:t> </a:t>
            </a:r>
            <a:r>
              <a:rPr lang="en-US" dirty="0" err="1" smtClean="0"/>
              <a:t>spoločnosť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Mimoeurópske</a:t>
            </a:r>
            <a:r>
              <a:rPr lang="en-US" dirty="0" smtClean="0"/>
              <a:t> </a:t>
            </a:r>
            <a:r>
              <a:rPr lang="en-US" dirty="0" err="1" smtClean="0"/>
              <a:t>skúsenosti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162425"/>
          </a:xfrm>
        </p:spPr>
        <p:txBody>
          <a:bodyPr/>
          <a:lstStyle/>
          <a:p>
            <a:pPr>
              <a:defRPr/>
            </a:pPr>
            <a:r>
              <a:rPr lang="en-US" sz="2600" dirty="0" err="1" smtClean="0"/>
              <a:t>ďalší</a:t>
            </a:r>
            <a:r>
              <a:rPr lang="en-US" sz="2600" dirty="0" smtClean="0"/>
              <a:t> </a:t>
            </a:r>
            <a:r>
              <a:rPr lang="en-US" sz="2600" dirty="0" err="1" smtClean="0"/>
              <a:t>vzorec</a:t>
            </a:r>
            <a:r>
              <a:rPr lang="en-US" sz="2600" dirty="0" smtClean="0"/>
              <a:t> </a:t>
            </a:r>
            <a:r>
              <a:rPr lang="en-US" sz="2600" dirty="0" err="1" smtClean="0"/>
              <a:t>vzniku</a:t>
            </a:r>
            <a:r>
              <a:rPr lang="en-US" sz="2600" dirty="0" smtClean="0"/>
              <a:t> </a:t>
            </a:r>
            <a:r>
              <a:rPr lang="en-US" sz="2600" dirty="0" err="1" smtClean="0"/>
              <a:t>štátov</a:t>
            </a:r>
            <a:r>
              <a:rPr lang="en-US" sz="2600" dirty="0" smtClean="0"/>
              <a:t>, </a:t>
            </a:r>
            <a:r>
              <a:rPr lang="en-US" sz="2600" dirty="0" err="1" smtClean="0"/>
              <a:t>napr</a:t>
            </a:r>
            <a:r>
              <a:rPr lang="en-US" sz="2600" dirty="0" smtClean="0"/>
              <a:t>. </a:t>
            </a:r>
            <a:r>
              <a:rPr lang="en-US" sz="2600" dirty="0" err="1" smtClean="0"/>
              <a:t>koloniálne</a:t>
            </a:r>
            <a:r>
              <a:rPr lang="en-US" sz="2600" dirty="0" smtClean="0"/>
              <a:t> </a:t>
            </a:r>
            <a:r>
              <a:rPr lang="en-US" sz="2600" dirty="0" err="1" smtClean="0"/>
              <a:t>dedičstvo</a:t>
            </a:r>
            <a:r>
              <a:rPr lang="en-US" sz="2600" dirty="0" smtClean="0"/>
              <a:t> </a:t>
            </a:r>
            <a:r>
              <a:rPr lang="en-US" sz="2600" dirty="0" err="1" smtClean="0"/>
              <a:t>ako</a:t>
            </a:r>
            <a:r>
              <a:rPr lang="en-US" sz="2600" dirty="0" smtClean="0"/>
              <a:t> </a:t>
            </a:r>
            <a:r>
              <a:rPr lang="en-US" sz="2600" dirty="0" err="1" smtClean="0"/>
              <a:t>dôležitý</a:t>
            </a:r>
            <a:r>
              <a:rPr lang="en-US" sz="2600" dirty="0" smtClean="0"/>
              <a:t> </a:t>
            </a:r>
            <a:r>
              <a:rPr lang="en-US" sz="2600" dirty="0" err="1" smtClean="0"/>
              <a:t>diferenciačný</a:t>
            </a:r>
            <a:r>
              <a:rPr lang="en-US" sz="2600" dirty="0" smtClean="0"/>
              <a:t> </a:t>
            </a:r>
            <a:r>
              <a:rPr lang="en-US" sz="2600" dirty="0" err="1" smtClean="0"/>
              <a:t>faktor</a:t>
            </a:r>
            <a:endParaRPr lang="en-US" sz="2600" dirty="0" smtClean="0"/>
          </a:p>
          <a:p>
            <a:pPr>
              <a:defRPr/>
            </a:pPr>
            <a:r>
              <a:rPr lang="en-US" sz="2600" dirty="0" err="1" smtClean="0"/>
              <a:t>efektívna</a:t>
            </a:r>
            <a:r>
              <a:rPr lang="en-US" sz="2600" dirty="0" smtClean="0"/>
              <a:t> </a:t>
            </a:r>
            <a:r>
              <a:rPr lang="en-US" sz="2600" dirty="0" err="1" smtClean="0"/>
              <a:t>byrokracia</a:t>
            </a:r>
            <a:r>
              <a:rPr lang="en-US" sz="2600" dirty="0" smtClean="0"/>
              <a:t> v </a:t>
            </a:r>
            <a:r>
              <a:rPr lang="en-US" sz="2600" dirty="0" err="1"/>
              <a:t>J</a:t>
            </a:r>
            <a:r>
              <a:rPr lang="en-US" sz="2600" dirty="0" err="1" smtClean="0"/>
              <a:t>užnej</a:t>
            </a:r>
            <a:r>
              <a:rPr lang="en-US" sz="2600" dirty="0" smtClean="0"/>
              <a:t> </a:t>
            </a:r>
            <a:r>
              <a:rPr lang="en-US" sz="2600" dirty="0" err="1" smtClean="0"/>
              <a:t>Kórei</a:t>
            </a:r>
            <a:r>
              <a:rPr lang="en-US" sz="2600" dirty="0" smtClean="0"/>
              <a:t> </a:t>
            </a:r>
            <a:r>
              <a:rPr lang="en-US" sz="2600" dirty="0" err="1" smtClean="0"/>
              <a:t>ako</a:t>
            </a:r>
            <a:r>
              <a:rPr lang="en-US" sz="2600" dirty="0" smtClean="0"/>
              <a:t> </a:t>
            </a:r>
            <a:r>
              <a:rPr lang="en-US" sz="2600" dirty="0" err="1" smtClean="0"/>
              <a:t>výsledok</a:t>
            </a:r>
            <a:r>
              <a:rPr lang="en-US" sz="2600" dirty="0" smtClean="0"/>
              <a:t> </a:t>
            </a:r>
            <a:r>
              <a:rPr lang="en-US" sz="2600" dirty="0" err="1" smtClean="0"/>
              <a:t>japonskej</a:t>
            </a:r>
            <a:r>
              <a:rPr lang="en-US" sz="2600" dirty="0" smtClean="0"/>
              <a:t> </a:t>
            </a:r>
            <a:r>
              <a:rPr lang="en-US" sz="2600" dirty="0" err="1" smtClean="0"/>
              <a:t>kolonizácie</a:t>
            </a:r>
            <a:r>
              <a:rPr lang="en-US" sz="2600" dirty="0" smtClean="0"/>
              <a:t>: </a:t>
            </a:r>
            <a:r>
              <a:rPr lang="en-US" sz="2600" dirty="0" err="1" smtClean="0"/>
              <a:t>väčšina</a:t>
            </a:r>
            <a:r>
              <a:rPr lang="en-US" sz="2600" dirty="0" smtClean="0"/>
              <a:t> </a:t>
            </a:r>
            <a:r>
              <a:rPr lang="en-US" sz="2600" dirty="0" err="1" smtClean="0"/>
              <a:t>byrokracie</a:t>
            </a:r>
            <a:r>
              <a:rPr lang="en-US" sz="2600" dirty="0" smtClean="0"/>
              <a:t> a </a:t>
            </a:r>
            <a:r>
              <a:rPr lang="en-US" sz="2600" dirty="0" err="1" smtClean="0"/>
              <a:t>polície</a:t>
            </a:r>
            <a:r>
              <a:rPr lang="en-US" sz="2600" dirty="0" smtClean="0"/>
              <a:t> </a:t>
            </a:r>
            <a:r>
              <a:rPr lang="en-US" sz="2600" dirty="0" err="1" smtClean="0"/>
              <a:t>ostala</a:t>
            </a:r>
            <a:r>
              <a:rPr lang="en-US" sz="2600" dirty="0" smtClean="0"/>
              <a:t> </a:t>
            </a:r>
            <a:r>
              <a:rPr lang="en-US" sz="2600" dirty="0" err="1" smtClean="0"/>
              <a:t>aj</a:t>
            </a:r>
            <a:r>
              <a:rPr lang="en-US" sz="2600" dirty="0" smtClean="0"/>
              <a:t> </a:t>
            </a:r>
            <a:r>
              <a:rPr lang="en-US" sz="2600" dirty="0" err="1" smtClean="0"/>
              <a:t>po</a:t>
            </a:r>
            <a:r>
              <a:rPr lang="en-US" sz="2600" dirty="0" smtClean="0"/>
              <a:t> </a:t>
            </a:r>
            <a:r>
              <a:rPr lang="en-US" sz="2600" dirty="0" err="1" smtClean="0"/>
              <a:t>dekolonizácii</a:t>
            </a:r>
            <a:endParaRPr lang="en-US" sz="2600" dirty="0" smtClean="0"/>
          </a:p>
          <a:p>
            <a:pPr>
              <a:defRPr/>
            </a:pPr>
            <a:r>
              <a:rPr lang="en-US" sz="2600" dirty="0" err="1" smtClean="0"/>
              <a:t>podobné</a:t>
            </a:r>
            <a:r>
              <a:rPr lang="en-US" sz="2600" dirty="0" smtClean="0"/>
              <a:t> </a:t>
            </a:r>
            <a:r>
              <a:rPr lang="en-US" sz="2600" dirty="0" err="1" smtClean="0"/>
              <a:t>argumenty</a:t>
            </a:r>
            <a:r>
              <a:rPr lang="en-US" sz="2600" dirty="0" smtClean="0"/>
              <a:t> </a:t>
            </a:r>
            <a:r>
              <a:rPr lang="en-US" sz="2600" dirty="0" err="1" smtClean="0"/>
              <a:t>aj</a:t>
            </a:r>
            <a:r>
              <a:rPr lang="en-US" sz="2600" dirty="0" smtClean="0"/>
              <a:t> o </a:t>
            </a:r>
            <a:r>
              <a:rPr lang="en-US" sz="2600" dirty="0" err="1" smtClean="0"/>
              <a:t>Indii</a:t>
            </a:r>
            <a:r>
              <a:rPr lang="en-US" sz="2600" dirty="0" smtClean="0"/>
              <a:t> (</a:t>
            </a:r>
            <a:r>
              <a:rPr lang="en-US" sz="2600" dirty="0" err="1" smtClean="0"/>
              <a:t>Británia</a:t>
            </a:r>
            <a:r>
              <a:rPr lang="en-US" sz="2600" dirty="0" smtClean="0"/>
              <a:t>) a </a:t>
            </a:r>
            <a:r>
              <a:rPr lang="en-US" sz="2600" dirty="0" err="1" smtClean="0"/>
              <a:t>Filipínach</a:t>
            </a:r>
            <a:r>
              <a:rPr lang="en-US" sz="2600" dirty="0" smtClean="0"/>
              <a:t> (USA)</a:t>
            </a:r>
          </a:p>
          <a:p>
            <a:pPr>
              <a:defRPr/>
            </a:pPr>
            <a:r>
              <a:rPr lang="en-US" sz="2600" dirty="0" err="1" smtClean="0"/>
              <a:t>koloniálna</a:t>
            </a:r>
            <a:r>
              <a:rPr lang="en-US" sz="2600" dirty="0" smtClean="0"/>
              <a:t> </a:t>
            </a:r>
            <a:r>
              <a:rPr lang="en-US" sz="2600" dirty="0" err="1" smtClean="0"/>
              <a:t>správa</a:t>
            </a:r>
            <a:r>
              <a:rPr lang="en-US" sz="2600" dirty="0" smtClean="0"/>
              <a:t> </a:t>
            </a:r>
            <a:r>
              <a:rPr lang="en-US" sz="2600" dirty="0" err="1" smtClean="0"/>
              <a:t>vytvorila</a:t>
            </a:r>
            <a:r>
              <a:rPr lang="en-US" sz="2600" dirty="0" smtClean="0"/>
              <a:t> </a:t>
            </a:r>
            <a:r>
              <a:rPr lang="en-US" sz="2600" dirty="0" err="1" smtClean="0"/>
              <a:t>domácu</a:t>
            </a:r>
            <a:r>
              <a:rPr lang="en-US" sz="2600" dirty="0" smtClean="0"/>
              <a:t> </a:t>
            </a:r>
            <a:r>
              <a:rPr lang="en-US" sz="2600" dirty="0" err="1" smtClean="0"/>
              <a:t>elitu</a:t>
            </a:r>
            <a:r>
              <a:rPr lang="en-US" sz="2600" dirty="0" smtClean="0"/>
              <a:t>, </a:t>
            </a:r>
            <a:r>
              <a:rPr lang="en-US" sz="2600" dirty="0" err="1" smtClean="0"/>
              <a:t>ktorá</a:t>
            </a:r>
            <a:r>
              <a:rPr lang="en-US" sz="2600" dirty="0" smtClean="0"/>
              <a:t> </a:t>
            </a:r>
            <a:r>
              <a:rPr lang="en-US" sz="2600" dirty="0" err="1" smtClean="0"/>
              <a:t>spravovala</a:t>
            </a:r>
            <a:r>
              <a:rPr lang="en-US" sz="2600" dirty="0" smtClean="0"/>
              <a:t> </a:t>
            </a:r>
            <a:r>
              <a:rPr lang="en-US" sz="2600" dirty="0" err="1" smtClean="0"/>
              <a:t>krajinu</a:t>
            </a:r>
            <a:r>
              <a:rPr lang="en-US" sz="2600" dirty="0" smtClean="0"/>
              <a:t> </a:t>
            </a:r>
            <a:r>
              <a:rPr lang="en-US" sz="2600" dirty="0" err="1" smtClean="0"/>
              <a:t>ešte</a:t>
            </a:r>
            <a:r>
              <a:rPr lang="en-US" sz="2600" dirty="0" smtClean="0"/>
              <a:t> </a:t>
            </a:r>
            <a:r>
              <a:rPr lang="en-US" sz="2600" dirty="0" err="1" smtClean="0"/>
              <a:t>pred</a:t>
            </a:r>
            <a:r>
              <a:rPr lang="en-US" sz="2600" dirty="0" smtClean="0"/>
              <a:t> </a:t>
            </a:r>
            <a:r>
              <a:rPr lang="en-US" sz="2600" dirty="0" err="1" smtClean="0"/>
              <a:t>samostatnosťou</a:t>
            </a:r>
            <a:r>
              <a:rPr lang="en-US" sz="2600" dirty="0" smtClean="0"/>
              <a:t> </a:t>
            </a:r>
          </a:p>
          <a:p>
            <a:pPr>
              <a:defRPr/>
            </a:pPr>
            <a:endParaRPr lang="en-US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Od </a:t>
            </a:r>
            <a:r>
              <a:rPr lang="en-US" dirty="0" err="1" smtClean="0"/>
              <a:t>štátu</a:t>
            </a:r>
            <a:r>
              <a:rPr lang="en-US" dirty="0" smtClean="0"/>
              <a:t> k </a:t>
            </a:r>
            <a:r>
              <a:rPr lang="en-US" dirty="0" err="1" smtClean="0"/>
              <a:t>národnému</a:t>
            </a:r>
            <a:r>
              <a:rPr lang="en-US" dirty="0" smtClean="0"/>
              <a:t> </a:t>
            </a:r>
            <a:r>
              <a:rPr lang="en-US" dirty="0" err="1" smtClean="0"/>
              <a:t>štátu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379913"/>
          </a:xfrm>
        </p:spPr>
        <p:txBody>
          <a:bodyPr/>
          <a:lstStyle/>
          <a:p>
            <a:pPr>
              <a:defRPr/>
            </a:pPr>
            <a:r>
              <a:rPr lang="en-US" sz="2600" dirty="0" err="1" smtClean="0"/>
              <a:t>legitimizácia</a:t>
            </a:r>
            <a:r>
              <a:rPr lang="en-US" sz="2600" dirty="0" smtClean="0"/>
              <a:t> </a:t>
            </a:r>
            <a:r>
              <a:rPr lang="en-US" sz="2600" dirty="0" err="1" smtClean="0"/>
              <a:t>dnešných</a:t>
            </a:r>
            <a:r>
              <a:rPr lang="en-US" sz="2600" dirty="0" smtClean="0"/>
              <a:t> </a:t>
            </a:r>
            <a:r>
              <a:rPr lang="en-US" sz="2600" dirty="0" err="1" smtClean="0"/>
              <a:t>štátov</a:t>
            </a:r>
            <a:r>
              <a:rPr lang="en-US" sz="2600" dirty="0" smtClean="0"/>
              <a:t> je </a:t>
            </a:r>
            <a:r>
              <a:rPr lang="en-US" sz="2600" dirty="0" err="1" smtClean="0"/>
              <a:t>založená</a:t>
            </a:r>
            <a:r>
              <a:rPr lang="en-US" sz="2600" dirty="0" smtClean="0"/>
              <a:t> </a:t>
            </a:r>
            <a:r>
              <a:rPr lang="en-US" sz="2600" dirty="0" err="1" smtClean="0"/>
              <a:t>na</a:t>
            </a:r>
            <a:r>
              <a:rPr lang="en-US" sz="2600" dirty="0" smtClean="0"/>
              <a:t> </a:t>
            </a:r>
            <a:r>
              <a:rPr lang="en-US" sz="2600" dirty="0" err="1" smtClean="0"/>
              <a:t>spoločenstve</a:t>
            </a:r>
            <a:r>
              <a:rPr lang="en-US" sz="2600" dirty="0" smtClean="0"/>
              <a:t> </a:t>
            </a:r>
            <a:r>
              <a:rPr lang="en-US" sz="2600" dirty="0" err="1" smtClean="0"/>
              <a:t>rovnoprávnych</a:t>
            </a:r>
            <a:r>
              <a:rPr lang="en-US" sz="2600" dirty="0" smtClean="0"/>
              <a:t> </a:t>
            </a:r>
            <a:r>
              <a:rPr lang="en-US" sz="2600" dirty="0" err="1" smtClean="0"/>
              <a:t>občanov</a:t>
            </a:r>
            <a:endParaRPr lang="en-US" sz="2600" dirty="0" smtClean="0"/>
          </a:p>
          <a:p>
            <a:pPr>
              <a:defRPr/>
            </a:pPr>
            <a:r>
              <a:rPr lang="en-US" sz="2600" dirty="0" err="1" smtClean="0"/>
              <a:t>rozdiel</a:t>
            </a:r>
            <a:r>
              <a:rPr lang="en-US" sz="2600" dirty="0" smtClean="0"/>
              <a:t> </a:t>
            </a:r>
            <a:r>
              <a:rPr lang="en-US" sz="2600" dirty="0" err="1" smtClean="0"/>
              <a:t>oproti</a:t>
            </a:r>
            <a:r>
              <a:rPr lang="en-US" sz="2600" dirty="0" smtClean="0"/>
              <a:t> </a:t>
            </a:r>
            <a:r>
              <a:rPr lang="en-US" sz="2600" dirty="0" err="1" smtClean="0"/>
              <a:t>impériám</a:t>
            </a:r>
            <a:r>
              <a:rPr lang="en-US" sz="2600" dirty="0" smtClean="0"/>
              <a:t>, </a:t>
            </a:r>
            <a:r>
              <a:rPr lang="en-US" sz="2600" dirty="0" err="1" smtClean="0"/>
              <a:t>kráľovstvám</a:t>
            </a:r>
            <a:r>
              <a:rPr lang="en-US" sz="2600" dirty="0" smtClean="0"/>
              <a:t>, </a:t>
            </a:r>
            <a:r>
              <a:rPr lang="en-US" sz="2600" dirty="0" err="1" smtClean="0"/>
              <a:t>mestským</a:t>
            </a:r>
            <a:r>
              <a:rPr lang="en-US" sz="2600" dirty="0" smtClean="0"/>
              <a:t> </a:t>
            </a:r>
            <a:r>
              <a:rPr lang="en-US" sz="2600" dirty="0" err="1" smtClean="0"/>
              <a:t>štátom</a:t>
            </a:r>
            <a:r>
              <a:rPr lang="en-US" sz="2600" dirty="0" smtClean="0"/>
              <a:t> a </a:t>
            </a:r>
            <a:r>
              <a:rPr lang="en-US" sz="2600" dirty="0" err="1" smtClean="0"/>
              <a:t>teokraciám</a:t>
            </a:r>
            <a:r>
              <a:rPr lang="en-US" sz="2600" dirty="0" smtClean="0"/>
              <a:t> </a:t>
            </a:r>
            <a:r>
              <a:rPr lang="en-US" sz="2600" dirty="0" err="1" smtClean="0"/>
              <a:t>minulosti</a:t>
            </a:r>
            <a:endParaRPr lang="en-US" sz="2600" dirty="0" smtClean="0"/>
          </a:p>
          <a:p>
            <a:pPr>
              <a:defRPr/>
            </a:pPr>
            <a:r>
              <a:rPr lang="en-US" sz="2600" dirty="0" err="1" smtClean="0"/>
              <a:t>impériá</a:t>
            </a:r>
            <a:r>
              <a:rPr lang="en-US" sz="2600" dirty="0" smtClean="0"/>
              <a:t> </a:t>
            </a:r>
            <a:r>
              <a:rPr lang="en-US" sz="2600" dirty="0" err="1" smtClean="0"/>
              <a:t>neexistujú</a:t>
            </a:r>
            <a:r>
              <a:rPr lang="en-US" sz="2600" dirty="0" smtClean="0"/>
              <a:t>, </a:t>
            </a:r>
            <a:r>
              <a:rPr lang="en-US" sz="2600" dirty="0" err="1" smtClean="0"/>
              <a:t>teokracie</a:t>
            </a:r>
            <a:r>
              <a:rPr lang="en-US" sz="2600" dirty="0" smtClean="0"/>
              <a:t> </a:t>
            </a:r>
            <a:r>
              <a:rPr lang="en-US" sz="2600" dirty="0" err="1" smtClean="0"/>
              <a:t>boli</a:t>
            </a:r>
            <a:r>
              <a:rPr lang="en-US" sz="2600" dirty="0" smtClean="0"/>
              <a:t> </a:t>
            </a:r>
            <a:r>
              <a:rPr lang="en-US" sz="2600" dirty="0" err="1" smtClean="0"/>
              <a:t>zvrhnuté</a:t>
            </a:r>
            <a:r>
              <a:rPr lang="en-US" sz="2600" dirty="0" smtClean="0"/>
              <a:t>, </a:t>
            </a:r>
            <a:r>
              <a:rPr lang="en-US" sz="2600" dirty="0" err="1" smtClean="0"/>
              <a:t>na</a:t>
            </a:r>
            <a:r>
              <a:rPr lang="en-US" sz="2600" dirty="0" smtClean="0"/>
              <a:t> </a:t>
            </a:r>
            <a:r>
              <a:rPr lang="en-US" sz="2600" dirty="0" err="1" smtClean="0"/>
              <a:t>Blízkom</a:t>
            </a:r>
            <a:r>
              <a:rPr lang="en-US" sz="2600" dirty="0" smtClean="0"/>
              <a:t> </a:t>
            </a:r>
            <a:r>
              <a:rPr lang="en-US" sz="2600" dirty="0" err="1" smtClean="0"/>
              <a:t>východe</a:t>
            </a:r>
            <a:r>
              <a:rPr lang="en-US" sz="2600" dirty="0" smtClean="0"/>
              <a:t> </a:t>
            </a:r>
            <a:r>
              <a:rPr lang="en-US" sz="2600" dirty="0" err="1" smtClean="0"/>
              <a:t>pár</a:t>
            </a:r>
            <a:r>
              <a:rPr lang="en-US" sz="2600" dirty="0" smtClean="0"/>
              <a:t> </a:t>
            </a:r>
            <a:r>
              <a:rPr lang="en-US" sz="2600" dirty="0" err="1" smtClean="0"/>
              <a:t>monarchií</a:t>
            </a:r>
            <a:r>
              <a:rPr lang="en-US" sz="2600" dirty="0" smtClean="0"/>
              <a:t> </a:t>
            </a:r>
          </a:p>
          <a:p>
            <a:pPr>
              <a:defRPr/>
            </a:pPr>
            <a:r>
              <a:rPr lang="en-US" sz="2600" dirty="0" err="1" smtClean="0"/>
              <a:t>koncept</a:t>
            </a:r>
            <a:r>
              <a:rPr lang="en-US" sz="2600" dirty="0" smtClean="0"/>
              <a:t> </a:t>
            </a:r>
            <a:r>
              <a:rPr lang="en-US" sz="2600" dirty="0" err="1" smtClean="0"/>
              <a:t>národného</a:t>
            </a:r>
            <a:r>
              <a:rPr lang="en-US" sz="2600" dirty="0" smtClean="0"/>
              <a:t> </a:t>
            </a:r>
            <a:r>
              <a:rPr lang="en-US" sz="2600" dirty="0" err="1" smtClean="0"/>
              <a:t>štátu</a:t>
            </a:r>
            <a:r>
              <a:rPr lang="en-US" sz="2600" dirty="0" smtClean="0"/>
              <a:t>: </a:t>
            </a:r>
            <a:r>
              <a:rPr lang="en-US" sz="2600" dirty="0" err="1" smtClean="0"/>
              <a:t>revolučný</a:t>
            </a:r>
            <a:r>
              <a:rPr lang="en-US" sz="2600" dirty="0" smtClean="0"/>
              <a:t> </a:t>
            </a:r>
            <a:r>
              <a:rPr lang="en-US" sz="2600" dirty="0" err="1" smtClean="0"/>
              <a:t>projekt</a:t>
            </a:r>
            <a:r>
              <a:rPr lang="en-US" sz="2600" dirty="0" smtClean="0"/>
              <a:t> </a:t>
            </a:r>
            <a:r>
              <a:rPr lang="en-US" sz="2600" dirty="0" err="1" smtClean="0"/>
              <a:t>vo</a:t>
            </a:r>
            <a:r>
              <a:rPr lang="en-US" sz="2600" dirty="0" smtClean="0"/>
              <a:t> FRA a USA, </a:t>
            </a:r>
            <a:r>
              <a:rPr lang="en-US" sz="2600" dirty="0" err="1" smtClean="0"/>
              <a:t>dnes</a:t>
            </a:r>
            <a:r>
              <a:rPr lang="en-US" sz="2600" dirty="0" smtClean="0"/>
              <a:t> je </a:t>
            </a:r>
            <a:r>
              <a:rPr lang="en-US" sz="2600" dirty="0" err="1" smtClean="0"/>
              <a:t>normou</a:t>
            </a:r>
            <a:endParaRPr lang="en-US" sz="2600" dirty="0" smtClean="0"/>
          </a:p>
          <a:p>
            <a:pPr>
              <a:defRPr/>
            </a:pPr>
            <a:r>
              <a:rPr lang="en-US" sz="2600" dirty="0" err="1" smtClean="0"/>
              <a:t>ako</a:t>
            </a:r>
            <a:r>
              <a:rPr lang="en-US" sz="2600" dirty="0" smtClean="0"/>
              <a:t> a </a:t>
            </a:r>
            <a:r>
              <a:rPr lang="en-US" sz="2600" dirty="0" err="1" smtClean="0"/>
              <a:t>prečo</a:t>
            </a:r>
            <a:r>
              <a:rPr lang="en-US" sz="2600" dirty="0" smtClean="0"/>
              <a:t> </a:t>
            </a:r>
            <a:r>
              <a:rPr lang="en-US" sz="2600" dirty="0" err="1" smtClean="0"/>
              <a:t>sa</a:t>
            </a:r>
            <a:r>
              <a:rPr lang="en-US" sz="2600" dirty="0" smtClean="0"/>
              <a:t> </a:t>
            </a:r>
            <a:r>
              <a:rPr lang="en-US" sz="2600" dirty="0" err="1" smtClean="0"/>
              <a:t>moderné</a:t>
            </a:r>
            <a:r>
              <a:rPr lang="en-US" sz="2600" dirty="0" smtClean="0"/>
              <a:t> </a:t>
            </a:r>
            <a:r>
              <a:rPr lang="en-US" sz="2600" dirty="0" err="1" smtClean="0"/>
              <a:t>štáty</a:t>
            </a:r>
            <a:r>
              <a:rPr lang="en-US" sz="2600" dirty="0" smtClean="0"/>
              <a:t> </a:t>
            </a:r>
            <a:r>
              <a:rPr lang="en-US" sz="2600" dirty="0" err="1" smtClean="0"/>
              <a:t>transformovali</a:t>
            </a:r>
            <a:r>
              <a:rPr lang="en-US" sz="2600" dirty="0" smtClean="0"/>
              <a:t> </a:t>
            </a:r>
            <a:r>
              <a:rPr lang="en-US" sz="2600" dirty="0" err="1" smtClean="0"/>
              <a:t>na</a:t>
            </a:r>
            <a:r>
              <a:rPr lang="en-US" sz="2600" dirty="0" smtClean="0"/>
              <a:t> </a:t>
            </a:r>
            <a:r>
              <a:rPr lang="en-US" sz="2600" dirty="0" err="1" smtClean="0"/>
              <a:t>národné</a:t>
            </a:r>
            <a:r>
              <a:rPr lang="en-US" sz="2600" dirty="0" smtClean="0"/>
              <a:t> </a:t>
            </a:r>
            <a:r>
              <a:rPr lang="en-US" sz="2600" dirty="0" err="1" smtClean="0"/>
              <a:t>štáty</a:t>
            </a:r>
            <a:r>
              <a:rPr lang="en-US" sz="2600" dirty="0" smtClean="0"/>
              <a:t>?</a:t>
            </a:r>
            <a:endParaRPr lang="en-US" sz="2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Nacionalizmus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legitimizácia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existuje</a:t>
            </a:r>
            <a:r>
              <a:rPr lang="en-US" dirty="0" smtClean="0"/>
              <a:t> </a:t>
            </a:r>
            <a:r>
              <a:rPr lang="en-US" dirty="0" err="1" smtClean="0"/>
              <a:t>množstvo</a:t>
            </a:r>
            <a:r>
              <a:rPr lang="en-US" dirty="0" smtClean="0"/>
              <a:t> </a:t>
            </a:r>
            <a:r>
              <a:rPr lang="en-US" dirty="0" err="1" smtClean="0"/>
              <a:t>teórií</a:t>
            </a:r>
            <a:r>
              <a:rPr lang="en-US" dirty="0" smtClean="0"/>
              <a:t> </a:t>
            </a:r>
            <a:r>
              <a:rPr lang="en-US" dirty="0" err="1" smtClean="0"/>
              <a:t>vysvetľujúcich</a:t>
            </a:r>
            <a:r>
              <a:rPr lang="en-US" dirty="0" smtClean="0"/>
              <a:t> </a:t>
            </a:r>
            <a:r>
              <a:rPr lang="en-US" dirty="0" err="1" smtClean="0"/>
              <a:t>vznik</a:t>
            </a:r>
            <a:r>
              <a:rPr lang="en-US" dirty="0" smtClean="0"/>
              <a:t> </a:t>
            </a:r>
            <a:r>
              <a:rPr lang="en-US" dirty="0" err="1" smtClean="0"/>
              <a:t>národov</a:t>
            </a:r>
            <a:r>
              <a:rPr lang="en-US" dirty="0" smtClean="0"/>
              <a:t> a </a:t>
            </a:r>
            <a:r>
              <a:rPr lang="en-US" dirty="0" err="1" smtClean="0"/>
              <a:t>štátov</a:t>
            </a:r>
            <a:r>
              <a:rPr lang="en-US" dirty="0" smtClean="0"/>
              <a:t> a </a:t>
            </a:r>
            <a:r>
              <a:rPr lang="en-US" dirty="0" err="1" smtClean="0"/>
              <a:t>nacionalizmu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Gellner</a:t>
            </a:r>
            <a:r>
              <a:rPr lang="en-US" dirty="0" smtClean="0"/>
              <a:t>: </a:t>
            </a:r>
            <a:r>
              <a:rPr lang="en-US" dirty="0" err="1" smtClean="0"/>
              <a:t>doktrína</a:t>
            </a:r>
            <a:r>
              <a:rPr lang="en-US" dirty="0" smtClean="0"/>
              <a:t>, </a:t>
            </a:r>
            <a:r>
              <a:rPr lang="en-US" dirty="0" err="1" smtClean="0"/>
              <a:t>ktorá</a:t>
            </a:r>
            <a:r>
              <a:rPr lang="en-US" dirty="0" smtClean="0"/>
              <a:t> </a:t>
            </a:r>
            <a:r>
              <a:rPr lang="en-US" dirty="0" err="1" smtClean="0"/>
              <a:t>hlása</a:t>
            </a:r>
            <a:r>
              <a:rPr lang="en-US" dirty="0" smtClean="0"/>
              <a:t>, </a:t>
            </a: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dirty="0" err="1" smtClean="0"/>
              <a:t>národná</a:t>
            </a:r>
            <a:r>
              <a:rPr lang="en-US" dirty="0" smtClean="0"/>
              <a:t> a </a:t>
            </a:r>
            <a:r>
              <a:rPr lang="en-US" dirty="0" err="1" smtClean="0"/>
              <a:t>štátna</a:t>
            </a:r>
            <a:r>
              <a:rPr lang="en-US" dirty="0" smtClean="0"/>
              <a:t> </a:t>
            </a:r>
            <a:r>
              <a:rPr lang="en-US" dirty="0" err="1" smtClean="0"/>
              <a:t>jednotka</a:t>
            </a:r>
            <a:r>
              <a:rPr lang="en-US" dirty="0" smtClean="0"/>
              <a:t> by </a:t>
            </a:r>
            <a:r>
              <a:rPr lang="en-US" dirty="0" err="1" smtClean="0"/>
              <a:t>mali</a:t>
            </a:r>
            <a:r>
              <a:rPr lang="en-US" dirty="0" smtClean="0"/>
              <a:t> </a:t>
            </a:r>
            <a:r>
              <a:rPr lang="en-US" dirty="0" err="1" smtClean="0"/>
              <a:t>byť</a:t>
            </a:r>
            <a:r>
              <a:rPr lang="en-US" dirty="0" smtClean="0"/>
              <a:t> </a:t>
            </a:r>
            <a:r>
              <a:rPr lang="en-US" dirty="0" err="1" smtClean="0"/>
              <a:t>zhodné</a:t>
            </a:r>
            <a:r>
              <a:rPr lang="en-US" dirty="0" smtClean="0"/>
              <a:t> (</a:t>
            </a:r>
            <a:r>
              <a:rPr lang="en-US" dirty="0" err="1" smtClean="0"/>
              <a:t>kongruentné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err="1" smtClean="0"/>
              <a:t>otázna</a:t>
            </a:r>
            <a:r>
              <a:rPr lang="en-US" dirty="0" smtClean="0"/>
              <a:t> je </a:t>
            </a: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explanačná</a:t>
            </a:r>
            <a:r>
              <a:rPr lang="en-US" dirty="0" smtClean="0"/>
              <a:t> </a:t>
            </a:r>
            <a:r>
              <a:rPr lang="en-US" dirty="0" err="1" smtClean="0"/>
              <a:t>sila</a:t>
            </a:r>
            <a:r>
              <a:rPr lang="en-US" dirty="0" smtClean="0"/>
              <a:t>, </a:t>
            </a:r>
            <a:r>
              <a:rPr lang="en-US" dirty="0" err="1" smtClean="0"/>
              <a:t>keď</a:t>
            </a:r>
            <a:r>
              <a:rPr lang="en-US" dirty="0" smtClean="0"/>
              <a:t> </a:t>
            </a:r>
            <a:r>
              <a:rPr lang="en-US" dirty="0" err="1" smtClean="0"/>
              <a:t>pozeráme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vznik</a:t>
            </a:r>
            <a:r>
              <a:rPr lang="en-US" dirty="0" smtClean="0"/>
              <a:t> </a:t>
            </a:r>
            <a:r>
              <a:rPr lang="en-US" dirty="0" err="1" smtClean="0"/>
              <a:t>štátov</a:t>
            </a:r>
            <a:r>
              <a:rPr lang="en-US" dirty="0" smtClean="0"/>
              <a:t> a </a:t>
            </a:r>
            <a:r>
              <a:rPr lang="en-US" dirty="0" err="1" smtClean="0"/>
              <a:t>národov</a:t>
            </a:r>
            <a:r>
              <a:rPr lang="en-US" dirty="0" smtClean="0"/>
              <a:t> v </a:t>
            </a:r>
            <a:r>
              <a:rPr lang="en-US" dirty="0" err="1" smtClean="0"/>
              <a:t>globálnom</a:t>
            </a:r>
            <a:r>
              <a:rPr lang="en-US" dirty="0" smtClean="0"/>
              <a:t> </a:t>
            </a:r>
            <a:r>
              <a:rPr lang="en-US" dirty="0" err="1" smtClean="0"/>
              <a:t>merítku</a:t>
            </a:r>
            <a:r>
              <a:rPr lang="en-US" dirty="0" smtClean="0"/>
              <a:t> a 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len</a:t>
            </a:r>
            <a:r>
              <a:rPr lang="en-US" dirty="0" smtClean="0"/>
              <a:t> </a:t>
            </a:r>
            <a:r>
              <a:rPr lang="en-US" dirty="0" err="1" smtClean="0"/>
              <a:t>cez</a:t>
            </a:r>
            <a:r>
              <a:rPr lang="en-US" dirty="0" smtClean="0"/>
              <a:t> </a:t>
            </a:r>
            <a:r>
              <a:rPr lang="en-US" dirty="0" err="1" smtClean="0"/>
              <a:t>skúsenosť</a:t>
            </a:r>
            <a:r>
              <a:rPr lang="en-US" dirty="0" smtClean="0"/>
              <a:t> </a:t>
            </a:r>
            <a:r>
              <a:rPr lang="en-US" dirty="0" err="1" smtClean="0"/>
              <a:t>Európy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E.Gellner</a:t>
            </a:r>
            <a:r>
              <a:rPr lang="en-US" dirty="0" smtClean="0"/>
              <a:t> (1983)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nacionalizmus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dôsledok</a:t>
            </a:r>
            <a:r>
              <a:rPr lang="en-US" dirty="0" smtClean="0"/>
              <a:t> </a:t>
            </a:r>
            <a:r>
              <a:rPr lang="en-US" dirty="0" err="1" smtClean="0"/>
              <a:t>prechodu</a:t>
            </a:r>
            <a:r>
              <a:rPr lang="en-US" dirty="0" smtClean="0"/>
              <a:t> od </a:t>
            </a:r>
            <a:r>
              <a:rPr lang="en-US" dirty="0" err="1" smtClean="0"/>
              <a:t>agrárnej</a:t>
            </a:r>
            <a:r>
              <a:rPr lang="en-US" dirty="0" smtClean="0"/>
              <a:t> k </a:t>
            </a:r>
            <a:r>
              <a:rPr lang="en-US" dirty="0" err="1" smtClean="0"/>
              <a:t>industriálnej</a:t>
            </a:r>
            <a:r>
              <a:rPr lang="en-US" dirty="0" smtClean="0"/>
              <a:t> </a:t>
            </a:r>
            <a:r>
              <a:rPr lang="en-US" dirty="0" err="1" smtClean="0"/>
              <a:t>spoločnosti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vyžaduje</a:t>
            </a:r>
            <a:r>
              <a:rPr lang="en-US" dirty="0" smtClean="0"/>
              <a:t> </a:t>
            </a:r>
            <a:r>
              <a:rPr lang="en-US" dirty="0" err="1" smtClean="0"/>
              <a:t>mobilnú</a:t>
            </a:r>
            <a:r>
              <a:rPr lang="en-US" dirty="0" smtClean="0"/>
              <a:t> a </a:t>
            </a:r>
            <a:r>
              <a:rPr lang="en-US" dirty="0" err="1" smtClean="0"/>
              <a:t>flexibilnú</a:t>
            </a:r>
            <a:r>
              <a:rPr lang="en-US" dirty="0" smtClean="0"/>
              <a:t> </a:t>
            </a:r>
            <a:r>
              <a:rPr lang="en-US" dirty="0" err="1" smtClean="0"/>
              <a:t>pracovnú</a:t>
            </a:r>
            <a:r>
              <a:rPr lang="en-US" dirty="0" smtClean="0"/>
              <a:t> </a:t>
            </a:r>
            <a:r>
              <a:rPr lang="en-US" dirty="0" err="1" smtClean="0"/>
              <a:t>silu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tá</a:t>
            </a:r>
            <a:r>
              <a:rPr lang="en-US" dirty="0" smtClean="0"/>
              <a:t> </a:t>
            </a:r>
            <a:r>
              <a:rPr lang="en-US" dirty="0" err="1" smtClean="0"/>
              <a:t>potrebuje</a:t>
            </a:r>
            <a:r>
              <a:rPr lang="en-US" dirty="0" smtClean="0"/>
              <a:t> </a:t>
            </a:r>
            <a:r>
              <a:rPr lang="en-US" dirty="0" err="1" smtClean="0"/>
              <a:t>štandardizované</a:t>
            </a:r>
            <a:r>
              <a:rPr lang="en-US" dirty="0" smtClean="0"/>
              <a:t> </a:t>
            </a:r>
            <a:r>
              <a:rPr lang="en-US" dirty="0" err="1" smtClean="0"/>
              <a:t>vzdelanie</a:t>
            </a:r>
            <a:r>
              <a:rPr lang="en-US" dirty="0" smtClean="0"/>
              <a:t> v </a:t>
            </a:r>
            <a:r>
              <a:rPr lang="en-US" dirty="0" err="1" smtClean="0"/>
              <a:t>jednotnom</a:t>
            </a:r>
            <a:r>
              <a:rPr lang="en-US" dirty="0" smtClean="0"/>
              <a:t> </a:t>
            </a:r>
            <a:r>
              <a:rPr lang="en-US" dirty="0" err="1" smtClean="0"/>
              <a:t>médiu</a:t>
            </a:r>
            <a:r>
              <a:rPr lang="en-US" dirty="0" smtClean="0"/>
              <a:t>/</a:t>
            </a:r>
            <a:r>
              <a:rPr lang="en-US" dirty="0" err="1" smtClean="0"/>
              <a:t>jazyku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štátna</a:t>
            </a:r>
            <a:r>
              <a:rPr lang="en-US" dirty="0" smtClean="0"/>
              <a:t> </a:t>
            </a:r>
            <a:r>
              <a:rPr lang="en-US" dirty="0" err="1" smtClean="0"/>
              <a:t>administratíva</a:t>
            </a:r>
            <a:r>
              <a:rPr lang="en-US" dirty="0" smtClean="0"/>
              <a:t> </a:t>
            </a:r>
            <a:r>
              <a:rPr lang="en-US" dirty="0" err="1" smtClean="0"/>
              <a:t>produkuje</a:t>
            </a:r>
            <a:r>
              <a:rPr lang="en-US" dirty="0" smtClean="0"/>
              <a:t> </a:t>
            </a:r>
            <a:r>
              <a:rPr lang="en-US" dirty="0" err="1" smtClean="0"/>
              <a:t>jednotnú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homogenizovanú</a:t>
            </a:r>
            <a:r>
              <a:rPr lang="en-US" dirty="0" smtClean="0"/>
              <a:t> </a:t>
            </a:r>
            <a:r>
              <a:rPr lang="en-US" dirty="0" err="1" smtClean="0"/>
              <a:t>jazyku</a:t>
            </a:r>
            <a:r>
              <a:rPr lang="en-US" dirty="0" smtClean="0"/>
              <a:t> s </a:t>
            </a:r>
            <a:r>
              <a:rPr lang="en-US" dirty="0" err="1" smtClean="0"/>
              <a:t>jednotným</a:t>
            </a:r>
            <a:r>
              <a:rPr lang="en-US" dirty="0" smtClean="0"/>
              <a:t> </a:t>
            </a:r>
            <a:r>
              <a:rPr lang="en-US" dirty="0" err="1" smtClean="0"/>
              <a:t>jazykom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sk-SK" dirty="0" smtClean="0">
                <a:cs typeface="+mj-cs"/>
              </a:rPr>
              <a:t>Prehľad prednášky</a:t>
            </a:r>
            <a:endParaRPr lang="en-US" dirty="0" smtClean="0">
              <a:cs typeface="+mj-cs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000" dirty="0" err="1" smtClean="0">
                <a:cs typeface="+mn-cs"/>
              </a:rPr>
              <a:t>vznik</a:t>
            </a:r>
            <a:r>
              <a:rPr lang="en-US" sz="3000" dirty="0" smtClean="0">
                <a:cs typeface="+mn-cs"/>
              </a:rPr>
              <a:t> </a:t>
            </a:r>
            <a:r>
              <a:rPr lang="en-US" sz="3000" dirty="0" err="1" smtClean="0">
                <a:cs typeface="+mn-cs"/>
              </a:rPr>
              <a:t>prvých</a:t>
            </a:r>
            <a:r>
              <a:rPr lang="en-US" sz="3000" dirty="0" smtClean="0">
                <a:cs typeface="+mn-cs"/>
              </a:rPr>
              <a:t> </a:t>
            </a:r>
            <a:r>
              <a:rPr lang="en-US" sz="3000" dirty="0" err="1" smtClean="0">
                <a:cs typeface="+mn-cs"/>
              </a:rPr>
              <a:t>moderných</a:t>
            </a:r>
            <a:r>
              <a:rPr lang="en-US" sz="3000" dirty="0" smtClean="0">
                <a:cs typeface="+mn-cs"/>
              </a:rPr>
              <a:t> </a:t>
            </a:r>
            <a:r>
              <a:rPr lang="en-US" sz="3000" dirty="0" err="1" smtClean="0">
                <a:cs typeface="+mn-cs"/>
              </a:rPr>
              <a:t>štátov</a:t>
            </a:r>
            <a:r>
              <a:rPr lang="en-US" sz="3000" dirty="0" smtClean="0">
                <a:cs typeface="+mn-cs"/>
              </a:rPr>
              <a:t>: </a:t>
            </a:r>
            <a:r>
              <a:rPr lang="en-US" sz="3000" dirty="0" err="1" smtClean="0">
                <a:cs typeface="+mn-cs"/>
              </a:rPr>
              <a:t>vojna</a:t>
            </a:r>
            <a:r>
              <a:rPr lang="en-US" sz="3000" dirty="0" smtClean="0">
                <a:cs typeface="+mn-cs"/>
              </a:rPr>
              <a:t>, </a:t>
            </a:r>
            <a:r>
              <a:rPr lang="en-US" sz="3000" dirty="0" err="1" smtClean="0">
                <a:cs typeface="+mn-cs"/>
              </a:rPr>
              <a:t>interakcie</a:t>
            </a:r>
            <a:r>
              <a:rPr lang="en-US" sz="3000" dirty="0" smtClean="0">
                <a:cs typeface="+mn-cs"/>
              </a:rPr>
              <a:t> </a:t>
            </a:r>
            <a:r>
              <a:rPr lang="en-US" sz="3000" dirty="0" err="1" smtClean="0">
                <a:cs typeface="+mn-cs"/>
              </a:rPr>
              <a:t>aktérov</a:t>
            </a:r>
            <a:r>
              <a:rPr lang="en-US" sz="3000" dirty="0" smtClean="0">
                <a:cs typeface="+mn-cs"/>
              </a:rPr>
              <a:t>, </a:t>
            </a:r>
            <a:r>
              <a:rPr lang="en-US" sz="3000" dirty="0" err="1" smtClean="0">
                <a:cs typeface="+mn-cs"/>
              </a:rPr>
              <a:t>hodnotové</a:t>
            </a:r>
            <a:r>
              <a:rPr lang="en-US" sz="3000" dirty="0" smtClean="0">
                <a:cs typeface="+mn-cs"/>
              </a:rPr>
              <a:t> a </a:t>
            </a:r>
            <a:r>
              <a:rPr lang="en-US" sz="3000" dirty="0" err="1" smtClean="0">
                <a:cs typeface="+mn-cs"/>
              </a:rPr>
              <a:t>ideové</a:t>
            </a:r>
            <a:r>
              <a:rPr lang="en-US" sz="3000" dirty="0" smtClean="0">
                <a:cs typeface="+mn-cs"/>
              </a:rPr>
              <a:t> </a:t>
            </a:r>
            <a:r>
              <a:rPr lang="en-US" sz="3000" dirty="0" err="1" smtClean="0">
                <a:cs typeface="+mn-cs"/>
              </a:rPr>
              <a:t>podmienky</a:t>
            </a:r>
            <a:r>
              <a:rPr lang="en-US" sz="3000" dirty="0" smtClean="0">
                <a:cs typeface="+mn-cs"/>
              </a:rPr>
              <a:t> a </a:t>
            </a:r>
            <a:r>
              <a:rPr lang="en-US" sz="3000" dirty="0" err="1" smtClean="0">
                <a:cs typeface="+mn-cs"/>
              </a:rPr>
              <a:t>mimoeurópsky</a:t>
            </a:r>
            <a:r>
              <a:rPr lang="en-US" sz="3000" dirty="0" smtClean="0">
                <a:cs typeface="+mn-cs"/>
              </a:rPr>
              <a:t> </a:t>
            </a:r>
            <a:r>
              <a:rPr lang="en-US" sz="3000" dirty="0" err="1" smtClean="0">
                <a:cs typeface="+mn-cs"/>
              </a:rPr>
              <a:t>kontext</a:t>
            </a:r>
            <a:endParaRPr lang="en-US" sz="30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3000" dirty="0" err="1" smtClean="0">
                <a:cs typeface="+mn-cs"/>
              </a:rPr>
              <a:t>transformácia</a:t>
            </a:r>
            <a:r>
              <a:rPr lang="en-US" sz="3000" dirty="0" smtClean="0">
                <a:cs typeface="+mn-cs"/>
              </a:rPr>
              <a:t> </a:t>
            </a:r>
            <a:r>
              <a:rPr lang="en-US" sz="3000" dirty="0" err="1" smtClean="0">
                <a:cs typeface="+mn-cs"/>
              </a:rPr>
              <a:t>smerom</a:t>
            </a:r>
            <a:r>
              <a:rPr lang="en-US" sz="3000" dirty="0" smtClean="0">
                <a:cs typeface="+mn-cs"/>
              </a:rPr>
              <a:t> k </a:t>
            </a:r>
            <a:r>
              <a:rPr lang="en-US" sz="3000" dirty="0" err="1" smtClean="0">
                <a:cs typeface="+mn-cs"/>
              </a:rPr>
              <a:t>národnému</a:t>
            </a:r>
            <a:r>
              <a:rPr lang="en-US" sz="3000" dirty="0" smtClean="0">
                <a:cs typeface="+mn-cs"/>
              </a:rPr>
              <a:t> </a:t>
            </a:r>
            <a:r>
              <a:rPr lang="en-US" sz="3000" dirty="0" err="1" smtClean="0">
                <a:cs typeface="+mn-cs"/>
              </a:rPr>
              <a:t>štátu</a:t>
            </a:r>
            <a:endParaRPr lang="en-US" sz="30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3000" dirty="0" err="1" smtClean="0">
                <a:cs typeface="+mn-cs"/>
              </a:rPr>
              <a:t>moderný</a:t>
            </a:r>
            <a:r>
              <a:rPr lang="en-US" sz="3000" dirty="0" smtClean="0">
                <a:cs typeface="+mn-cs"/>
              </a:rPr>
              <a:t> </a:t>
            </a:r>
            <a:r>
              <a:rPr lang="en-US" sz="3000" dirty="0" err="1" smtClean="0">
                <a:cs typeface="+mn-cs"/>
              </a:rPr>
              <a:t>štát</a:t>
            </a:r>
            <a:r>
              <a:rPr lang="en-US" sz="3000" dirty="0" smtClean="0">
                <a:cs typeface="+mn-cs"/>
              </a:rPr>
              <a:t> a </a:t>
            </a:r>
            <a:r>
              <a:rPr lang="en-US" sz="3000" dirty="0" err="1" smtClean="0">
                <a:cs typeface="+mn-cs"/>
              </a:rPr>
              <a:t>jeho</a:t>
            </a:r>
            <a:r>
              <a:rPr lang="en-US" sz="3000" dirty="0" smtClean="0">
                <a:cs typeface="+mn-cs"/>
              </a:rPr>
              <a:t> </a:t>
            </a:r>
            <a:r>
              <a:rPr lang="en-US" sz="3000" dirty="0" err="1" smtClean="0">
                <a:cs typeface="+mn-cs"/>
              </a:rPr>
              <a:t>zlyhania</a:t>
            </a:r>
            <a:endParaRPr lang="en-US" sz="30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3000" dirty="0" err="1" smtClean="0">
                <a:cs typeface="+mn-cs"/>
              </a:rPr>
              <a:t>metodologické</a:t>
            </a:r>
            <a:r>
              <a:rPr lang="en-US" sz="3000" dirty="0" smtClean="0">
                <a:cs typeface="+mn-cs"/>
              </a:rPr>
              <a:t> </a:t>
            </a:r>
            <a:r>
              <a:rPr lang="en-US" sz="3000" dirty="0" err="1" smtClean="0">
                <a:cs typeface="+mn-cs"/>
              </a:rPr>
              <a:t>aspekty</a:t>
            </a:r>
            <a:r>
              <a:rPr lang="en-US" sz="3000" dirty="0" smtClean="0">
                <a:cs typeface="+mn-cs"/>
              </a:rPr>
              <a:t> </a:t>
            </a:r>
            <a:r>
              <a:rPr lang="en-US" sz="3000" dirty="0" err="1" smtClean="0">
                <a:cs typeface="+mn-cs"/>
              </a:rPr>
              <a:t>štúdia</a:t>
            </a:r>
            <a:r>
              <a:rPr lang="en-US" sz="3000" dirty="0" smtClean="0">
                <a:cs typeface="+mn-cs"/>
              </a:rPr>
              <a:t> </a:t>
            </a:r>
            <a:r>
              <a:rPr lang="en-US" sz="3000" dirty="0" err="1" smtClean="0">
                <a:cs typeface="+mn-cs"/>
              </a:rPr>
              <a:t>štátu</a:t>
            </a:r>
            <a:endParaRPr lang="en-US" sz="3000" dirty="0" smtClean="0">
              <a:cs typeface="+mn-cs"/>
            </a:endParaRPr>
          </a:p>
          <a:p>
            <a:pPr marL="0" indent="0" eaLnBrk="1" hangingPunct="1">
              <a:buFont typeface="Wingdings" charset="0"/>
              <a:buNone/>
              <a:defRPr/>
            </a:pPr>
            <a:endParaRPr lang="en-US" sz="3000" dirty="0" smtClean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E.Gellner</a:t>
            </a:r>
            <a:r>
              <a:rPr lang="en-US" dirty="0" smtClean="0"/>
              <a:t> (1983)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306888"/>
          </a:xfrm>
        </p:spPr>
        <p:txBody>
          <a:bodyPr/>
          <a:lstStyle/>
          <a:p>
            <a:pPr>
              <a:defRPr/>
            </a:pPr>
            <a:r>
              <a:rPr lang="en-US" sz="2600" dirty="0" err="1" smtClean="0"/>
              <a:t>modernizácia</a:t>
            </a:r>
            <a:r>
              <a:rPr lang="en-US" sz="2600" dirty="0" smtClean="0"/>
              <a:t> </a:t>
            </a:r>
            <a:r>
              <a:rPr lang="en-US" sz="2600" dirty="0" err="1" smtClean="0"/>
              <a:t>nezasahuje</a:t>
            </a:r>
            <a:r>
              <a:rPr lang="en-US" sz="2600" dirty="0" smtClean="0"/>
              <a:t> </a:t>
            </a:r>
            <a:r>
              <a:rPr lang="en-US" sz="2600" dirty="0" err="1" smtClean="0"/>
              <a:t>všetky</a:t>
            </a:r>
            <a:r>
              <a:rPr lang="en-US" sz="2600" dirty="0" smtClean="0"/>
              <a:t> </a:t>
            </a:r>
            <a:r>
              <a:rPr lang="en-US" sz="2600" dirty="0" err="1" smtClean="0"/>
              <a:t>geografické</a:t>
            </a:r>
            <a:r>
              <a:rPr lang="en-US" sz="2600" dirty="0" smtClean="0"/>
              <a:t> </a:t>
            </a:r>
            <a:r>
              <a:rPr lang="en-US" sz="2600" dirty="0" err="1" smtClean="0"/>
              <a:t>oblasti</a:t>
            </a:r>
            <a:r>
              <a:rPr lang="en-US" sz="2600" dirty="0" smtClean="0"/>
              <a:t> </a:t>
            </a:r>
            <a:r>
              <a:rPr lang="en-US" sz="2600" dirty="0" err="1" smtClean="0"/>
              <a:t>krajiny</a:t>
            </a:r>
            <a:r>
              <a:rPr lang="en-US" sz="2600" dirty="0" smtClean="0"/>
              <a:t> v </a:t>
            </a:r>
            <a:r>
              <a:rPr lang="en-US" sz="2600" dirty="0" err="1" smtClean="0"/>
              <a:t>rovnakom</a:t>
            </a:r>
            <a:r>
              <a:rPr lang="en-US" sz="2600" dirty="0" smtClean="0"/>
              <a:t> </a:t>
            </a:r>
            <a:r>
              <a:rPr lang="en-US" sz="2600" dirty="0" err="1" smtClean="0"/>
              <a:t>čase</a:t>
            </a:r>
            <a:endParaRPr lang="en-US" sz="2600" dirty="0" smtClean="0"/>
          </a:p>
          <a:p>
            <a:pPr>
              <a:defRPr/>
            </a:pPr>
            <a:r>
              <a:rPr lang="en-US" sz="2600" dirty="0" err="1" smtClean="0"/>
              <a:t>vidiecke</a:t>
            </a:r>
            <a:r>
              <a:rPr lang="en-US" sz="2600" dirty="0" smtClean="0"/>
              <a:t> </a:t>
            </a:r>
            <a:r>
              <a:rPr lang="en-US" sz="2600" dirty="0" err="1" smtClean="0"/>
              <a:t>obyvateľstvo</a:t>
            </a:r>
            <a:r>
              <a:rPr lang="en-US" sz="2600" dirty="0" smtClean="0"/>
              <a:t>, </a:t>
            </a:r>
            <a:r>
              <a:rPr lang="en-US" sz="2600" dirty="0" err="1" smtClean="0"/>
              <a:t>ktoré</a:t>
            </a:r>
            <a:r>
              <a:rPr lang="en-US" sz="2600" dirty="0" smtClean="0"/>
              <a:t> </a:t>
            </a:r>
            <a:r>
              <a:rPr lang="en-US" sz="2600" dirty="0" err="1" smtClean="0"/>
              <a:t>prichádzalo</a:t>
            </a:r>
            <a:r>
              <a:rPr lang="en-US" sz="2600" dirty="0" smtClean="0"/>
              <a:t> do </a:t>
            </a:r>
            <a:r>
              <a:rPr lang="en-US" sz="2600" dirty="0" err="1" smtClean="0"/>
              <a:t>industriálnych</a:t>
            </a:r>
            <a:r>
              <a:rPr lang="en-US" sz="2600" dirty="0" smtClean="0"/>
              <a:t> </a:t>
            </a:r>
            <a:r>
              <a:rPr lang="en-US" sz="2600" dirty="0" err="1" smtClean="0"/>
              <a:t>centier</a:t>
            </a:r>
            <a:r>
              <a:rPr lang="en-US" sz="2600" dirty="0" smtClean="0"/>
              <a:t>, </a:t>
            </a:r>
            <a:r>
              <a:rPr lang="en-US" sz="2600" dirty="0" err="1" smtClean="0"/>
              <a:t>narážalo</a:t>
            </a:r>
            <a:r>
              <a:rPr lang="en-US" sz="2600" dirty="0" smtClean="0"/>
              <a:t> </a:t>
            </a:r>
            <a:r>
              <a:rPr lang="en-US" sz="2600" dirty="0" err="1" smtClean="0"/>
              <a:t>na</a:t>
            </a:r>
            <a:r>
              <a:rPr lang="en-US" sz="2600" dirty="0" smtClean="0"/>
              <a:t> </a:t>
            </a:r>
            <a:r>
              <a:rPr lang="en-US" sz="2600" dirty="0" err="1" smtClean="0"/>
              <a:t>rozvinutú</a:t>
            </a:r>
            <a:r>
              <a:rPr lang="en-US" sz="2600" dirty="0" smtClean="0"/>
              <a:t> </a:t>
            </a:r>
            <a:r>
              <a:rPr lang="en-US" sz="2600" dirty="0" err="1" smtClean="0"/>
              <a:t>kultúru</a:t>
            </a:r>
            <a:r>
              <a:rPr lang="en-US" sz="2600" dirty="0" smtClean="0"/>
              <a:t> a </a:t>
            </a:r>
            <a:r>
              <a:rPr lang="en-US" sz="2600" dirty="0" err="1" smtClean="0"/>
              <a:t>ľudí</a:t>
            </a:r>
            <a:r>
              <a:rPr lang="en-US" sz="2600" dirty="0" smtClean="0"/>
              <a:t> </a:t>
            </a:r>
            <a:r>
              <a:rPr lang="en-US" sz="2600" dirty="0" err="1" smtClean="0"/>
              <a:t>hovoriacich</a:t>
            </a:r>
            <a:r>
              <a:rPr lang="en-US" sz="2600" dirty="0" smtClean="0"/>
              <a:t> </a:t>
            </a:r>
            <a:r>
              <a:rPr lang="en-US" sz="2600" dirty="0" err="1" smtClean="0"/>
              <a:t>iným</a:t>
            </a:r>
            <a:r>
              <a:rPr lang="en-US" sz="2600" dirty="0" smtClean="0"/>
              <a:t> </a:t>
            </a:r>
            <a:r>
              <a:rPr lang="en-US" sz="2600" dirty="0" err="1" smtClean="0"/>
              <a:t>jazykom</a:t>
            </a:r>
            <a:endParaRPr lang="en-US" sz="2600" dirty="0" smtClean="0"/>
          </a:p>
          <a:p>
            <a:pPr>
              <a:defRPr/>
            </a:pPr>
            <a:r>
              <a:rPr lang="en-US" sz="2600" dirty="0" err="1" smtClean="0"/>
              <a:t>výsledkom</a:t>
            </a:r>
            <a:r>
              <a:rPr lang="en-US" sz="2600" dirty="0" smtClean="0"/>
              <a:t> bola </a:t>
            </a:r>
            <a:r>
              <a:rPr lang="en-US" sz="2600" dirty="0" err="1" smtClean="0"/>
              <a:t>nevôľa</a:t>
            </a:r>
            <a:r>
              <a:rPr lang="en-US" sz="2600" dirty="0" smtClean="0"/>
              <a:t>, </a:t>
            </a:r>
            <a:r>
              <a:rPr lang="en-US" sz="2600" dirty="0" err="1" smtClean="0"/>
              <a:t>rozhorčenie</a:t>
            </a:r>
            <a:r>
              <a:rPr lang="en-US" sz="2600" dirty="0" smtClean="0"/>
              <a:t> a </a:t>
            </a:r>
            <a:r>
              <a:rPr lang="en-US" sz="2600" dirty="0" err="1" smtClean="0"/>
              <a:t>často</a:t>
            </a:r>
            <a:r>
              <a:rPr lang="en-US" sz="2600" dirty="0" smtClean="0"/>
              <a:t> </a:t>
            </a:r>
            <a:r>
              <a:rPr lang="en-US" sz="2600" dirty="0" err="1" smtClean="0"/>
              <a:t>alternatívny</a:t>
            </a:r>
            <a:r>
              <a:rPr lang="en-US" sz="2600" dirty="0" smtClean="0"/>
              <a:t> </a:t>
            </a:r>
            <a:r>
              <a:rPr lang="en-US" sz="2600" dirty="0" err="1" smtClean="0"/>
              <a:t>projekt</a:t>
            </a:r>
            <a:r>
              <a:rPr lang="en-US" sz="2600" dirty="0" smtClean="0"/>
              <a:t> </a:t>
            </a:r>
            <a:r>
              <a:rPr lang="en-US" sz="2600" dirty="0" err="1" smtClean="0"/>
              <a:t>národa</a:t>
            </a:r>
            <a:r>
              <a:rPr lang="en-US" sz="2600" dirty="0" smtClean="0"/>
              <a:t>/</a:t>
            </a:r>
            <a:r>
              <a:rPr lang="en-US" sz="2600" dirty="0" err="1" smtClean="0"/>
              <a:t>štátu</a:t>
            </a:r>
            <a:endParaRPr lang="en-US" sz="2600" dirty="0" smtClean="0"/>
          </a:p>
          <a:p>
            <a:pPr>
              <a:defRPr/>
            </a:pPr>
            <a:r>
              <a:rPr lang="en-US" sz="2600" dirty="0" err="1" smtClean="0"/>
              <a:t>podobným</a:t>
            </a:r>
            <a:r>
              <a:rPr lang="en-US" sz="2600" dirty="0" smtClean="0"/>
              <a:t> </a:t>
            </a:r>
            <a:r>
              <a:rPr lang="en-US" sz="2600" dirty="0" err="1" smtClean="0"/>
              <a:t>procesom</a:t>
            </a:r>
            <a:r>
              <a:rPr lang="en-US" sz="2600" dirty="0" smtClean="0"/>
              <a:t> </a:t>
            </a:r>
            <a:r>
              <a:rPr lang="en-US" sz="2600" dirty="0" err="1" smtClean="0"/>
              <a:t>prešli</a:t>
            </a:r>
            <a:r>
              <a:rPr lang="en-US" sz="2600" dirty="0" smtClean="0"/>
              <a:t> </a:t>
            </a:r>
            <a:r>
              <a:rPr lang="en-US" sz="2600" dirty="0" err="1" smtClean="0"/>
              <a:t>aj</a:t>
            </a:r>
            <a:r>
              <a:rPr lang="en-US" sz="2600" dirty="0" smtClean="0"/>
              <a:t> </a:t>
            </a:r>
            <a:r>
              <a:rPr lang="en-US" sz="2600" dirty="0" err="1" smtClean="0"/>
              <a:t>kolónie</a:t>
            </a:r>
            <a:r>
              <a:rPr lang="en-US" sz="2600" dirty="0" smtClean="0"/>
              <a:t>: </a:t>
            </a:r>
            <a:r>
              <a:rPr lang="en-US" sz="2600" dirty="0" err="1" smtClean="0"/>
              <a:t>industrializácia</a:t>
            </a:r>
            <a:r>
              <a:rPr lang="en-US" sz="2600" dirty="0" smtClean="0"/>
              <a:t> </a:t>
            </a:r>
            <a:r>
              <a:rPr lang="en-US" sz="2600" dirty="0" err="1" smtClean="0"/>
              <a:t>delegitimizovala</a:t>
            </a:r>
            <a:r>
              <a:rPr lang="en-US" sz="2600" dirty="0" smtClean="0"/>
              <a:t> </a:t>
            </a:r>
            <a:r>
              <a:rPr lang="en-US" sz="2600" dirty="0" err="1" smtClean="0"/>
              <a:t>tradičnú</a:t>
            </a:r>
            <a:r>
              <a:rPr lang="en-US" sz="2600" dirty="0" smtClean="0"/>
              <a:t> </a:t>
            </a:r>
            <a:r>
              <a:rPr lang="en-US" sz="2600" dirty="0" err="1" smtClean="0"/>
              <a:t>hierarchiu</a:t>
            </a:r>
            <a:r>
              <a:rPr lang="en-US" sz="2600" dirty="0" smtClean="0"/>
              <a:t>, rasa </a:t>
            </a:r>
            <a:r>
              <a:rPr lang="en-US" sz="2600" dirty="0" err="1" smtClean="0"/>
              <a:t>ako</a:t>
            </a:r>
            <a:r>
              <a:rPr lang="en-US" sz="2600" dirty="0" smtClean="0"/>
              <a:t> </a:t>
            </a:r>
            <a:r>
              <a:rPr lang="en-US" sz="2600" dirty="0" err="1" smtClean="0"/>
              <a:t>indikátor</a:t>
            </a:r>
            <a:r>
              <a:rPr lang="en-US" sz="2600" dirty="0" smtClean="0"/>
              <a:t> </a:t>
            </a:r>
            <a:r>
              <a:rPr lang="en-US" sz="2600" dirty="0" err="1" smtClean="0"/>
              <a:t>nerovnosti</a:t>
            </a:r>
            <a:endParaRPr lang="en-US" sz="2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M. </a:t>
            </a:r>
            <a:r>
              <a:rPr lang="en-US" dirty="0" err="1" smtClean="0"/>
              <a:t>Hechter</a:t>
            </a:r>
            <a:r>
              <a:rPr lang="en-US" dirty="0" smtClean="0"/>
              <a:t> (2000)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16242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rozdiel</a:t>
            </a:r>
            <a:r>
              <a:rPr lang="en-US" dirty="0" smtClean="0"/>
              <a:t> </a:t>
            </a:r>
            <a:r>
              <a:rPr lang="en-US" dirty="0" err="1" smtClean="0"/>
              <a:t>medzi</a:t>
            </a:r>
            <a:r>
              <a:rPr lang="en-US" dirty="0" smtClean="0"/>
              <a:t> </a:t>
            </a:r>
            <a:r>
              <a:rPr lang="en-US" dirty="0" err="1" smtClean="0"/>
              <a:t>nacionalizmom</a:t>
            </a:r>
            <a:r>
              <a:rPr lang="en-US" dirty="0" smtClean="0"/>
              <a:t> </a:t>
            </a:r>
            <a:r>
              <a:rPr lang="en-US" dirty="0" err="1" smtClean="0"/>
              <a:t>budujúcim</a:t>
            </a:r>
            <a:r>
              <a:rPr lang="en-US" dirty="0" smtClean="0"/>
              <a:t> </a:t>
            </a:r>
            <a:r>
              <a:rPr lang="en-US" dirty="0" err="1" smtClean="0"/>
              <a:t>štát</a:t>
            </a:r>
            <a:r>
              <a:rPr lang="en-US" dirty="0" smtClean="0"/>
              <a:t> (state-building) a </a:t>
            </a:r>
            <a:r>
              <a:rPr lang="en-US" dirty="0" err="1" smtClean="0"/>
              <a:t>nacionalizmom</a:t>
            </a:r>
            <a:r>
              <a:rPr lang="en-US" dirty="0" smtClean="0"/>
              <a:t> </a:t>
            </a:r>
            <a:r>
              <a:rPr lang="en-US" dirty="0" err="1" smtClean="0"/>
              <a:t>periférie</a:t>
            </a:r>
            <a:r>
              <a:rPr lang="en-US" dirty="0" smtClean="0"/>
              <a:t> (</a:t>
            </a:r>
            <a:r>
              <a:rPr lang="en-US" dirty="0" err="1" smtClean="0"/>
              <a:t>secesionistický</a:t>
            </a:r>
            <a:r>
              <a:rPr lang="en-US" dirty="0" smtClean="0"/>
              <a:t>, resp. </a:t>
            </a:r>
            <a:r>
              <a:rPr lang="en-US" dirty="0" err="1" smtClean="0"/>
              <a:t>periférny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err="1" smtClean="0"/>
              <a:t>prvý</a:t>
            </a:r>
            <a:r>
              <a:rPr lang="en-US" dirty="0" smtClean="0"/>
              <a:t> </a:t>
            </a:r>
            <a:r>
              <a:rPr lang="en-US" dirty="0" err="1" smtClean="0"/>
              <a:t>asimiluje</a:t>
            </a:r>
            <a:r>
              <a:rPr lang="en-US" dirty="0" smtClean="0"/>
              <a:t>/</a:t>
            </a:r>
            <a:r>
              <a:rPr lang="en-US" dirty="0" err="1" smtClean="0"/>
              <a:t>integruje</a:t>
            </a:r>
            <a:r>
              <a:rPr lang="en-US" dirty="0" smtClean="0"/>
              <a:t> </a:t>
            </a:r>
            <a:r>
              <a:rPr lang="en-US" dirty="0" err="1" smtClean="0"/>
              <a:t>rozličné</a:t>
            </a:r>
            <a:r>
              <a:rPr lang="en-US" dirty="0" smtClean="0"/>
              <a:t> </a:t>
            </a:r>
            <a:r>
              <a:rPr lang="en-US" dirty="0" err="1" smtClean="0"/>
              <a:t>kultúry</a:t>
            </a:r>
            <a:r>
              <a:rPr lang="en-US" dirty="0" smtClean="0"/>
              <a:t> do </a:t>
            </a:r>
            <a:r>
              <a:rPr lang="en-US" dirty="0" err="1" smtClean="0"/>
              <a:t>jednej</a:t>
            </a:r>
            <a:r>
              <a:rPr lang="en-US" dirty="0" smtClean="0"/>
              <a:t>, </a:t>
            </a:r>
            <a:r>
              <a:rPr lang="en-US" dirty="0" err="1" smtClean="0"/>
              <a:t>výsledok</a:t>
            </a:r>
            <a:r>
              <a:rPr lang="en-US" dirty="0" smtClean="0"/>
              <a:t> </a:t>
            </a:r>
            <a:r>
              <a:rPr lang="en-US" dirty="0" err="1" smtClean="0"/>
              <a:t>úsilia</a:t>
            </a:r>
            <a:r>
              <a:rPr lang="en-US" dirty="0" smtClean="0"/>
              <a:t> </a:t>
            </a:r>
            <a:r>
              <a:rPr lang="en-US" dirty="0" err="1" smtClean="0"/>
              <a:t>aktuálnych</a:t>
            </a:r>
            <a:r>
              <a:rPr lang="en-US" dirty="0" smtClean="0"/>
              <a:t> </a:t>
            </a:r>
            <a:r>
              <a:rPr lang="en-US" dirty="0" err="1" smtClean="0"/>
              <a:t>vládcov</a:t>
            </a:r>
            <a:r>
              <a:rPr lang="en-US" dirty="0" smtClean="0"/>
              <a:t> o </a:t>
            </a:r>
            <a:r>
              <a:rPr lang="en-US" dirty="0" err="1" smtClean="0"/>
              <a:t>homogenitu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druhý</a:t>
            </a:r>
            <a:r>
              <a:rPr lang="en-US" dirty="0" smtClean="0"/>
              <a:t> </a:t>
            </a:r>
            <a:r>
              <a:rPr lang="en-US" dirty="0" err="1" smtClean="0"/>
              <a:t>zdôrazňuje</a:t>
            </a:r>
            <a:r>
              <a:rPr lang="en-US" dirty="0" smtClean="0"/>
              <a:t> </a:t>
            </a:r>
            <a:r>
              <a:rPr lang="en-US" dirty="0" err="1" smtClean="0"/>
              <a:t>kultúrnu</a:t>
            </a:r>
            <a:r>
              <a:rPr lang="en-US" dirty="0" smtClean="0"/>
              <a:t> </a:t>
            </a:r>
            <a:r>
              <a:rPr lang="en-US" dirty="0" err="1" smtClean="0"/>
              <a:t>odlišnosť</a:t>
            </a:r>
            <a:r>
              <a:rPr lang="en-US" dirty="0" smtClean="0"/>
              <a:t> </a:t>
            </a:r>
            <a:r>
              <a:rPr lang="en-US" dirty="0" err="1" smtClean="0"/>
              <a:t>periférneho</a:t>
            </a:r>
            <a:r>
              <a:rPr lang="en-US" dirty="0" smtClean="0"/>
              <a:t> </a:t>
            </a:r>
            <a:r>
              <a:rPr lang="en-US" dirty="0" err="1" smtClean="0"/>
              <a:t>obyvateľstva</a:t>
            </a:r>
            <a:r>
              <a:rPr lang="en-US" dirty="0" smtClean="0"/>
              <a:t>, </a:t>
            </a:r>
            <a:r>
              <a:rPr lang="en-US" dirty="0" err="1" smtClean="0"/>
              <a:t>smeruje</a:t>
            </a:r>
            <a:r>
              <a:rPr lang="en-US" dirty="0" smtClean="0"/>
              <a:t> k </a:t>
            </a:r>
            <a:r>
              <a:rPr lang="en-US" dirty="0" err="1" smtClean="0"/>
              <a:t>novému</a:t>
            </a:r>
            <a:r>
              <a:rPr lang="en-US" dirty="0" smtClean="0"/>
              <a:t> </a:t>
            </a:r>
            <a:r>
              <a:rPr lang="en-US" dirty="0" err="1" smtClean="0"/>
              <a:t>štátnemu</a:t>
            </a:r>
            <a:r>
              <a:rPr lang="en-US" dirty="0" smtClean="0"/>
              <a:t> </a:t>
            </a:r>
            <a:r>
              <a:rPr lang="en-US" dirty="0" err="1" smtClean="0"/>
              <a:t>útvaru</a:t>
            </a:r>
            <a:r>
              <a:rPr lang="en-US" dirty="0" smtClean="0"/>
              <a:t>, </a:t>
            </a:r>
            <a:r>
              <a:rPr lang="en-US" dirty="0" err="1" smtClean="0"/>
              <a:t>často</a:t>
            </a:r>
            <a:r>
              <a:rPr lang="en-US" dirty="0" smtClean="0"/>
              <a:t> </a:t>
            </a:r>
            <a:r>
              <a:rPr lang="en-US" dirty="0" err="1" smtClean="0"/>
              <a:t>reakcia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prvý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B. Anderson (1991)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kľúčová</a:t>
            </a:r>
            <a:r>
              <a:rPr lang="en-US" dirty="0" smtClean="0"/>
              <a:t> je </a:t>
            </a:r>
            <a:r>
              <a:rPr lang="en-US" dirty="0" err="1" smtClean="0"/>
              <a:t>úloha</a:t>
            </a:r>
            <a:r>
              <a:rPr lang="en-US" dirty="0" smtClean="0"/>
              <a:t> </a:t>
            </a:r>
            <a:r>
              <a:rPr lang="en-US" dirty="0" err="1" smtClean="0"/>
              <a:t>tlačového</a:t>
            </a:r>
            <a:r>
              <a:rPr lang="en-US" dirty="0" smtClean="0"/>
              <a:t> </a:t>
            </a:r>
            <a:r>
              <a:rPr lang="en-US" dirty="0" err="1" smtClean="0"/>
              <a:t>kapitalizmu</a:t>
            </a:r>
            <a:r>
              <a:rPr lang="en-US" dirty="0" smtClean="0"/>
              <a:t> (print capitalism)</a:t>
            </a:r>
          </a:p>
          <a:p>
            <a:pPr>
              <a:defRPr/>
            </a:pPr>
            <a:r>
              <a:rPr lang="en-US" dirty="0" err="1" smtClean="0"/>
              <a:t>vznik</a:t>
            </a:r>
            <a:r>
              <a:rPr lang="en-US" dirty="0" smtClean="0"/>
              <a:t> </a:t>
            </a:r>
            <a:r>
              <a:rPr lang="en-US" dirty="0" err="1" smtClean="0"/>
              <a:t>tlače</a:t>
            </a:r>
            <a:r>
              <a:rPr lang="en-US" dirty="0" smtClean="0"/>
              <a:t>/</a:t>
            </a:r>
            <a:r>
              <a:rPr lang="en-US" dirty="0" err="1" smtClean="0"/>
              <a:t>denníkov</a:t>
            </a:r>
            <a:r>
              <a:rPr lang="en-US" dirty="0" smtClean="0"/>
              <a:t> a </a:t>
            </a:r>
            <a:r>
              <a:rPr lang="en-US" dirty="0" err="1" smtClean="0"/>
              <a:t>rozšírenie</a:t>
            </a:r>
            <a:r>
              <a:rPr lang="en-US" dirty="0" smtClean="0"/>
              <a:t> </a:t>
            </a:r>
            <a:r>
              <a:rPr lang="en-US" dirty="0" err="1" smtClean="0"/>
              <a:t>gramotnosti</a:t>
            </a:r>
            <a:r>
              <a:rPr lang="en-US" dirty="0" smtClean="0"/>
              <a:t>, </a:t>
            </a:r>
            <a:r>
              <a:rPr lang="en-US" dirty="0" err="1" smtClean="0"/>
              <a:t>schopnosť</a:t>
            </a:r>
            <a:r>
              <a:rPr lang="en-US" dirty="0" smtClean="0"/>
              <a:t> </a:t>
            </a:r>
            <a:r>
              <a:rPr lang="en-US" dirty="0" err="1" smtClean="0"/>
              <a:t>čítať</a:t>
            </a:r>
            <a:r>
              <a:rPr lang="en-US" dirty="0" smtClean="0"/>
              <a:t> v </a:t>
            </a:r>
            <a:r>
              <a:rPr lang="en-US" dirty="0" err="1" smtClean="0"/>
              <a:t>domácom</a:t>
            </a:r>
            <a:r>
              <a:rPr lang="en-US" dirty="0" smtClean="0"/>
              <a:t> </a:t>
            </a:r>
            <a:r>
              <a:rPr lang="en-US" dirty="0" err="1" smtClean="0"/>
              <a:t>jazyku</a:t>
            </a:r>
            <a:r>
              <a:rPr lang="en-US" dirty="0" smtClean="0"/>
              <a:t>, </a:t>
            </a:r>
            <a:r>
              <a:rPr lang="en-US" dirty="0" err="1" smtClean="0"/>
              <a:t>vedú</a:t>
            </a:r>
            <a:r>
              <a:rPr lang="en-US" dirty="0" smtClean="0"/>
              <a:t> k </a:t>
            </a:r>
            <a:r>
              <a:rPr lang="en-US" b="1" i="1" dirty="0" smtClean="0"/>
              <a:t>imagined community</a:t>
            </a:r>
          </a:p>
          <a:p>
            <a:pPr>
              <a:defRPr/>
            </a:pPr>
            <a:r>
              <a:rPr lang="en-US" dirty="0" err="1" smtClean="0"/>
              <a:t>ľudia</a:t>
            </a:r>
            <a:r>
              <a:rPr lang="en-US" dirty="0" smtClean="0"/>
              <a:t> </a:t>
            </a:r>
            <a:r>
              <a:rPr lang="en-US" dirty="0" err="1" smtClean="0"/>
              <a:t>začínajú</a:t>
            </a:r>
            <a:r>
              <a:rPr lang="en-US" dirty="0" smtClean="0"/>
              <a:t> </a:t>
            </a:r>
            <a:r>
              <a:rPr lang="en-US" dirty="0" err="1" smtClean="0"/>
              <a:t>sami</a:t>
            </a:r>
            <a:r>
              <a:rPr lang="en-US" dirty="0" smtClean="0"/>
              <a:t> </a:t>
            </a:r>
            <a:r>
              <a:rPr lang="en-US" dirty="0" err="1" smtClean="0"/>
              <a:t>seba</a:t>
            </a:r>
            <a:r>
              <a:rPr lang="en-US" dirty="0" smtClean="0"/>
              <a:t> </a:t>
            </a:r>
            <a:r>
              <a:rPr lang="en-US" dirty="0" err="1" smtClean="0"/>
              <a:t>chápať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spoločenstvá</a:t>
            </a:r>
            <a:r>
              <a:rPr lang="en-US" dirty="0" smtClean="0"/>
              <a:t>, </a:t>
            </a:r>
            <a:r>
              <a:rPr lang="en-US" dirty="0" err="1" smtClean="0"/>
              <a:t>ktoré</a:t>
            </a:r>
            <a:r>
              <a:rPr lang="en-US" dirty="0" smtClean="0"/>
              <a:t> </a:t>
            </a:r>
            <a:r>
              <a:rPr lang="en-US" dirty="0" err="1" smtClean="0"/>
              <a:t>zdieľajú</a:t>
            </a:r>
            <a:r>
              <a:rPr lang="en-US" dirty="0" smtClean="0"/>
              <a:t> </a:t>
            </a:r>
            <a:r>
              <a:rPr lang="en-US" dirty="0" err="1" smtClean="0"/>
              <a:t>pôvod</a:t>
            </a:r>
            <a:r>
              <a:rPr lang="en-US" dirty="0" smtClean="0"/>
              <a:t> a </a:t>
            </a:r>
            <a:r>
              <a:rPr lang="en-US" dirty="0" err="1" smtClean="0"/>
              <a:t>spoločné</a:t>
            </a:r>
            <a:r>
              <a:rPr lang="en-US" dirty="0" smtClean="0"/>
              <a:t> </a:t>
            </a:r>
            <a:r>
              <a:rPr lang="en-US" dirty="0" err="1" smtClean="0"/>
              <a:t>politické</a:t>
            </a:r>
            <a:r>
              <a:rPr lang="en-US" dirty="0" smtClean="0"/>
              <a:t> </a:t>
            </a:r>
            <a:r>
              <a:rPr lang="en-US" dirty="0" err="1" smtClean="0"/>
              <a:t>smerovanie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B. Anderson (1991)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306888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národ</a:t>
            </a:r>
            <a:r>
              <a:rPr lang="en-US" dirty="0" smtClean="0"/>
              <a:t> je </a:t>
            </a:r>
            <a:r>
              <a:rPr lang="en-US" dirty="0" err="1" smtClean="0"/>
              <a:t>spoločenstvo</a:t>
            </a:r>
            <a:r>
              <a:rPr lang="en-US" dirty="0" smtClean="0"/>
              <a:t> </a:t>
            </a:r>
            <a:r>
              <a:rPr lang="en-US" dirty="0" err="1" smtClean="0"/>
              <a:t>vzniknuté</a:t>
            </a:r>
            <a:r>
              <a:rPr lang="en-US" dirty="0" smtClean="0"/>
              <a:t> z </a:t>
            </a:r>
            <a:r>
              <a:rPr lang="en-US" dirty="0" err="1" smtClean="0"/>
              <a:t>predstavivosti</a:t>
            </a:r>
            <a:r>
              <a:rPr lang="en-US" dirty="0" smtClean="0"/>
              <a:t>, </a:t>
            </a:r>
            <a:r>
              <a:rPr lang="en-US" dirty="0" err="1" smtClean="0"/>
              <a:t>ktorú</a:t>
            </a:r>
            <a:r>
              <a:rPr lang="en-US" dirty="0" smtClean="0"/>
              <a:t> </a:t>
            </a:r>
            <a:r>
              <a:rPr lang="en-US" dirty="0" err="1" smtClean="0"/>
              <a:t>podnecujú</a:t>
            </a:r>
            <a:r>
              <a:rPr lang="en-US" dirty="0" smtClean="0"/>
              <a:t> </a:t>
            </a:r>
            <a:r>
              <a:rPr lang="en-US" dirty="0" err="1" smtClean="0"/>
              <a:t>moderné</a:t>
            </a:r>
            <a:r>
              <a:rPr lang="en-US" dirty="0" smtClean="0"/>
              <a:t> </a:t>
            </a:r>
            <a:r>
              <a:rPr lang="en-US" dirty="0" err="1" smtClean="0"/>
              <a:t>masovokomunikačné</a:t>
            </a:r>
            <a:r>
              <a:rPr lang="en-US" dirty="0" smtClean="0"/>
              <a:t> </a:t>
            </a:r>
            <a:r>
              <a:rPr lang="en-US" dirty="0" err="1" smtClean="0"/>
              <a:t>technológie</a:t>
            </a:r>
            <a:r>
              <a:rPr lang="en-US" dirty="0" smtClean="0"/>
              <a:t>: </a:t>
            </a:r>
          </a:p>
          <a:p>
            <a:pPr>
              <a:defRPr/>
            </a:pPr>
            <a:r>
              <a:rPr lang="en-US" dirty="0" err="1" smtClean="0"/>
              <a:t>kníhtlač</a:t>
            </a:r>
            <a:r>
              <a:rPr lang="en-US" dirty="0" smtClean="0"/>
              <a:t> </a:t>
            </a:r>
            <a:r>
              <a:rPr lang="en-US" dirty="0" err="1" smtClean="0"/>
              <a:t>produkujúca</a:t>
            </a:r>
            <a:r>
              <a:rPr lang="en-US" dirty="0" smtClean="0"/>
              <a:t> </a:t>
            </a:r>
            <a:r>
              <a:rPr lang="en-US" dirty="0" err="1" smtClean="0"/>
              <a:t>masovú</a:t>
            </a:r>
            <a:r>
              <a:rPr lang="en-US" dirty="0" smtClean="0"/>
              <a:t> </a:t>
            </a:r>
            <a:r>
              <a:rPr lang="en-US" dirty="0" err="1" smtClean="0"/>
              <a:t>dennú</a:t>
            </a:r>
            <a:r>
              <a:rPr lang="en-US" dirty="0" smtClean="0"/>
              <a:t> </a:t>
            </a:r>
            <a:r>
              <a:rPr lang="en-US" dirty="0" err="1" smtClean="0"/>
              <a:t>tlač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masová</a:t>
            </a:r>
            <a:r>
              <a:rPr lang="en-US" dirty="0" smtClean="0"/>
              <a:t> </a:t>
            </a:r>
            <a:r>
              <a:rPr lang="en-US" dirty="0" err="1" smtClean="0"/>
              <a:t>románová</a:t>
            </a:r>
            <a:r>
              <a:rPr lang="en-US" dirty="0" smtClean="0"/>
              <a:t> </a:t>
            </a:r>
            <a:r>
              <a:rPr lang="en-US" dirty="0" err="1" smtClean="0"/>
              <a:t>literatúra</a:t>
            </a:r>
            <a:r>
              <a:rPr lang="en-US" dirty="0" smtClean="0"/>
              <a:t> a pod.</a:t>
            </a:r>
          </a:p>
          <a:p>
            <a:pPr>
              <a:defRPr/>
            </a:pPr>
            <a:r>
              <a:rPr lang="en-US" dirty="0" err="1" smtClean="0"/>
              <a:t>analýza</a:t>
            </a:r>
            <a:r>
              <a:rPr lang="en-US" dirty="0" smtClean="0"/>
              <a:t> </a:t>
            </a:r>
            <a:r>
              <a:rPr lang="en-US" dirty="0" err="1" smtClean="0"/>
              <a:t>juhových</a:t>
            </a:r>
            <a:r>
              <a:rPr lang="en-US" dirty="0" smtClean="0"/>
              <a:t>. </a:t>
            </a:r>
            <a:r>
              <a:rPr lang="en-US" dirty="0" err="1" smtClean="0"/>
              <a:t>Ázie</a:t>
            </a:r>
            <a:r>
              <a:rPr lang="en-US" dirty="0" smtClean="0"/>
              <a:t>: </a:t>
            </a:r>
            <a:r>
              <a:rPr lang="en-US" dirty="0" err="1" smtClean="0"/>
              <a:t>kolonisti</a:t>
            </a:r>
            <a:r>
              <a:rPr lang="en-US" dirty="0" smtClean="0"/>
              <a:t> </a:t>
            </a:r>
            <a:r>
              <a:rPr lang="en-US" dirty="0" err="1" smtClean="0"/>
              <a:t>rozšírili</a:t>
            </a:r>
            <a:r>
              <a:rPr lang="en-US" dirty="0" smtClean="0"/>
              <a:t> </a:t>
            </a:r>
            <a:r>
              <a:rPr lang="en-US" dirty="0" err="1" smtClean="0"/>
              <a:t>vzdelávací</a:t>
            </a:r>
            <a:r>
              <a:rPr lang="en-US" dirty="0" smtClean="0"/>
              <a:t> </a:t>
            </a:r>
            <a:r>
              <a:rPr lang="en-US" dirty="0" err="1" smtClean="0"/>
              <a:t>systém</a:t>
            </a:r>
            <a:r>
              <a:rPr lang="en-US" dirty="0" smtClean="0"/>
              <a:t> v </a:t>
            </a:r>
            <a:r>
              <a:rPr lang="en-US" dirty="0" err="1" smtClean="0"/>
              <a:t>administratívnych</a:t>
            </a:r>
            <a:r>
              <a:rPr lang="en-US" dirty="0" smtClean="0"/>
              <a:t> </a:t>
            </a:r>
            <a:r>
              <a:rPr lang="en-US" dirty="0" err="1" smtClean="0"/>
              <a:t>jednotkách</a:t>
            </a:r>
            <a:r>
              <a:rPr lang="en-US" dirty="0" smtClean="0"/>
              <a:t>, </a:t>
            </a:r>
            <a:r>
              <a:rPr lang="en-US" dirty="0" err="1" smtClean="0"/>
              <a:t>ktoré</a:t>
            </a:r>
            <a:r>
              <a:rPr lang="en-US" dirty="0" smtClean="0"/>
              <a:t> </a:t>
            </a:r>
            <a:r>
              <a:rPr lang="en-US" dirty="0" err="1" smtClean="0"/>
              <a:t>nemali</a:t>
            </a:r>
            <a:r>
              <a:rPr lang="en-US" dirty="0" smtClean="0"/>
              <a:t> </a:t>
            </a:r>
            <a:r>
              <a:rPr lang="en-US" dirty="0" err="1" smtClean="0"/>
              <a:t>etnický</a:t>
            </a:r>
            <a:r>
              <a:rPr lang="en-US" dirty="0" smtClean="0"/>
              <a:t> </a:t>
            </a:r>
            <a:r>
              <a:rPr lang="en-US" dirty="0" err="1" smtClean="0"/>
              <a:t>základ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administratíva</a:t>
            </a:r>
            <a:r>
              <a:rPr lang="en-US" dirty="0" smtClean="0"/>
              <a:t> + </a:t>
            </a:r>
            <a:r>
              <a:rPr lang="en-US" dirty="0" err="1" smtClean="0"/>
              <a:t>kultúra</a:t>
            </a:r>
            <a:r>
              <a:rPr lang="en-US" dirty="0" smtClean="0"/>
              <a:t> =</a:t>
            </a:r>
            <a:r>
              <a:rPr lang="en-US" dirty="0" err="1" smtClean="0"/>
              <a:t>nadetnické</a:t>
            </a:r>
            <a:r>
              <a:rPr lang="en-US" dirty="0" smtClean="0"/>
              <a:t> </a:t>
            </a:r>
            <a:r>
              <a:rPr lang="en-US" dirty="0" err="1" smtClean="0"/>
              <a:t>národy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L. </a:t>
            </a:r>
            <a:r>
              <a:rPr lang="en-US" dirty="0" err="1" smtClean="0"/>
              <a:t>Greenfeld</a:t>
            </a:r>
            <a:r>
              <a:rPr lang="en-US" dirty="0" smtClean="0"/>
              <a:t> (1992)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23545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hlboko</a:t>
            </a:r>
            <a:r>
              <a:rPr lang="en-US" dirty="0" smtClean="0"/>
              <a:t> </a:t>
            </a:r>
            <a:r>
              <a:rPr lang="en-US" dirty="0" err="1" smtClean="0"/>
              <a:t>zakorenené</a:t>
            </a:r>
            <a:r>
              <a:rPr lang="en-US" dirty="0" smtClean="0"/>
              <a:t> </a:t>
            </a:r>
            <a:r>
              <a:rPr lang="en-US" dirty="0" err="1" smtClean="0"/>
              <a:t>socioekonomické</a:t>
            </a:r>
            <a:r>
              <a:rPr lang="en-US" dirty="0" smtClean="0"/>
              <a:t> </a:t>
            </a:r>
            <a:r>
              <a:rPr lang="en-US" dirty="0" err="1" smtClean="0"/>
              <a:t>faktory</a:t>
            </a:r>
            <a:r>
              <a:rPr lang="en-US" dirty="0" smtClean="0"/>
              <a:t>, ale “</a:t>
            </a:r>
            <a:r>
              <a:rPr lang="en-US" dirty="0" err="1" smtClean="0"/>
              <a:t>dynamické</a:t>
            </a:r>
            <a:r>
              <a:rPr lang="en-US" dirty="0" smtClean="0"/>
              <a:t> </a:t>
            </a:r>
            <a:r>
              <a:rPr lang="en-US" dirty="0" err="1" smtClean="0"/>
              <a:t>premenné</a:t>
            </a:r>
            <a:r>
              <a:rPr lang="en-US" dirty="0" smtClean="0"/>
              <a:t>” </a:t>
            </a:r>
            <a:r>
              <a:rPr lang="en-US" dirty="0" err="1" smtClean="0"/>
              <a:t>hrajú</a:t>
            </a:r>
            <a:r>
              <a:rPr lang="en-US" dirty="0" smtClean="0"/>
              <a:t> </a:t>
            </a:r>
            <a:r>
              <a:rPr lang="en-US" dirty="0" err="1" smtClean="0"/>
              <a:t>úlohu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šírení</a:t>
            </a:r>
            <a:r>
              <a:rPr lang="en-US" dirty="0" smtClean="0"/>
              <a:t> </a:t>
            </a:r>
            <a:r>
              <a:rPr lang="en-US" dirty="0" err="1" smtClean="0"/>
              <a:t>nacionalizmu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mocenská</a:t>
            </a:r>
            <a:r>
              <a:rPr lang="en-US" dirty="0" smtClean="0"/>
              <a:t> </a:t>
            </a:r>
            <a:r>
              <a:rPr lang="en-US" dirty="0" err="1" smtClean="0"/>
              <a:t>konfigurácia</a:t>
            </a:r>
            <a:r>
              <a:rPr lang="en-US" dirty="0" smtClean="0"/>
              <a:t> </a:t>
            </a:r>
            <a:r>
              <a:rPr lang="en-US" dirty="0" err="1" smtClean="0"/>
              <a:t>domácich</a:t>
            </a:r>
            <a:r>
              <a:rPr lang="en-US" dirty="0" smtClean="0"/>
              <a:t> </a:t>
            </a:r>
            <a:r>
              <a:rPr lang="en-US" dirty="0" err="1" smtClean="0"/>
              <a:t>aktérov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nacionalisti</a:t>
            </a:r>
            <a:r>
              <a:rPr lang="en-US" dirty="0" smtClean="0"/>
              <a:t> v </a:t>
            </a:r>
            <a:r>
              <a:rPr lang="en-US" dirty="0" err="1" smtClean="0"/>
              <a:t>rôznych</a:t>
            </a:r>
            <a:r>
              <a:rPr lang="en-US" dirty="0" smtClean="0"/>
              <a:t> </a:t>
            </a:r>
            <a:r>
              <a:rPr lang="en-US" dirty="0" err="1" smtClean="0"/>
              <a:t>častiach</a:t>
            </a:r>
            <a:r>
              <a:rPr lang="en-US" dirty="0" smtClean="0"/>
              <a:t> </a:t>
            </a:r>
            <a:r>
              <a:rPr lang="en-US" dirty="0" err="1" smtClean="0"/>
              <a:t>sveta</a:t>
            </a:r>
            <a:r>
              <a:rPr lang="en-US" dirty="0" smtClean="0"/>
              <a:t> “</a:t>
            </a:r>
            <a:r>
              <a:rPr lang="en-US" dirty="0" err="1" smtClean="0"/>
              <a:t>imitovali</a:t>
            </a:r>
            <a:r>
              <a:rPr lang="en-US" dirty="0" smtClean="0"/>
              <a:t>” </a:t>
            </a:r>
            <a:r>
              <a:rPr lang="en-US" dirty="0" err="1" smtClean="0"/>
              <a:t>nacionalizujúce</a:t>
            </a:r>
            <a:r>
              <a:rPr lang="en-US" dirty="0" smtClean="0"/>
              <a:t> </a:t>
            </a:r>
            <a:r>
              <a:rPr lang="en-US" dirty="0" err="1" smtClean="0"/>
              <a:t>procesy</a:t>
            </a:r>
            <a:r>
              <a:rPr lang="en-US" dirty="0" smtClean="0"/>
              <a:t> v </a:t>
            </a:r>
            <a:r>
              <a:rPr lang="en-US" dirty="0" err="1" smtClean="0"/>
              <a:t>krajinách</a:t>
            </a:r>
            <a:r>
              <a:rPr lang="en-US" dirty="0" smtClean="0"/>
              <a:t>, s </a:t>
            </a:r>
            <a:r>
              <a:rPr lang="en-US" dirty="0" err="1" smtClean="0"/>
              <a:t>ktorými</a:t>
            </a:r>
            <a:r>
              <a:rPr lang="en-US" dirty="0" smtClean="0"/>
              <a:t> </a:t>
            </a:r>
            <a:r>
              <a:rPr lang="en-US" dirty="0" err="1" smtClean="0"/>
              <a:t>mali</a:t>
            </a:r>
            <a:r>
              <a:rPr lang="en-US" dirty="0" smtClean="0"/>
              <a:t> </a:t>
            </a:r>
            <a:r>
              <a:rPr lang="en-US" dirty="0" err="1" smtClean="0"/>
              <a:t>dlhodobé</a:t>
            </a:r>
            <a:r>
              <a:rPr lang="en-US" dirty="0" smtClean="0"/>
              <a:t> </a:t>
            </a:r>
            <a:r>
              <a:rPr lang="en-US" dirty="0" err="1" smtClean="0"/>
              <a:t>väzby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TUR a JAP (NEM), AFR (FRA a BRIT), </a:t>
            </a:r>
            <a:r>
              <a:rPr lang="en-US" dirty="0" err="1"/>
              <a:t>K</a:t>
            </a:r>
            <a:r>
              <a:rPr lang="en-US" dirty="0" err="1" smtClean="0"/>
              <a:t>urdi</a:t>
            </a:r>
            <a:r>
              <a:rPr lang="en-US" dirty="0" smtClean="0"/>
              <a:t> a </a:t>
            </a:r>
            <a:r>
              <a:rPr lang="en-US" dirty="0" err="1" smtClean="0"/>
              <a:t>Arabi</a:t>
            </a:r>
            <a:r>
              <a:rPr lang="en-US" dirty="0" smtClean="0"/>
              <a:t> (TUR)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Empirické</a:t>
            </a:r>
            <a:r>
              <a:rPr lang="en-US" dirty="0" smtClean="0"/>
              <a:t> </a:t>
            </a:r>
            <a:r>
              <a:rPr lang="en-US" dirty="0" err="1" smtClean="0"/>
              <a:t>testovanie</a:t>
            </a:r>
            <a:r>
              <a:rPr lang="en-US" dirty="0" smtClean="0"/>
              <a:t> </a:t>
            </a:r>
            <a:r>
              <a:rPr lang="en-US" dirty="0" err="1" smtClean="0"/>
              <a:t>nacionalizmu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23545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Wimmer</a:t>
            </a:r>
            <a:r>
              <a:rPr lang="en-US" dirty="0" smtClean="0"/>
              <a:t> a Feinstein (2010): </a:t>
            </a:r>
            <a:r>
              <a:rPr lang="en-US" dirty="0" err="1" smtClean="0"/>
              <a:t>väčšina</a:t>
            </a:r>
            <a:r>
              <a:rPr lang="en-US" dirty="0" smtClean="0"/>
              <a:t> </a:t>
            </a:r>
            <a:r>
              <a:rPr lang="en-US" dirty="0" err="1" smtClean="0"/>
              <a:t>teórií</a:t>
            </a:r>
            <a:r>
              <a:rPr lang="en-US" dirty="0" smtClean="0"/>
              <a:t> 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len</a:t>
            </a:r>
            <a:r>
              <a:rPr lang="en-US" dirty="0" smtClean="0"/>
              <a:t> </a:t>
            </a:r>
            <a:r>
              <a:rPr lang="en-US" dirty="0" err="1" smtClean="0"/>
              <a:t>obmedzenú</a:t>
            </a:r>
            <a:r>
              <a:rPr lang="en-US" dirty="0" smtClean="0"/>
              <a:t> </a:t>
            </a:r>
            <a:r>
              <a:rPr lang="en-US" dirty="0" err="1" smtClean="0"/>
              <a:t>platnosť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Gellner</a:t>
            </a:r>
            <a:r>
              <a:rPr lang="en-US" dirty="0" smtClean="0"/>
              <a:t>: </a:t>
            </a:r>
            <a:r>
              <a:rPr lang="en-US" dirty="0" err="1" smtClean="0"/>
              <a:t>množstvo</a:t>
            </a:r>
            <a:r>
              <a:rPr lang="en-US" dirty="0" smtClean="0"/>
              <a:t> </a:t>
            </a:r>
            <a:r>
              <a:rPr lang="en-US" dirty="0" err="1" smtClean="0"/>
              <a:t>nár</a:t>
            </a:r>
            <a:r>
              <a:rPr lang="en-US" dirty="0" smtClean="0"/>
              <a:t>. </a:t>
            </a:r>
            <a:r>
              <a:rPr lang="en-US" dirty="0" err="1" smtClean="0"/>
              <a:t>štátov</a:t>
            </a:r>
            <a:r>
              <a:rPr lang="en-US" dirty="0" smtClean="0"/>
              <a:t> </a:t>
            </a:r>
            <a:r>
              <a:rPr lang="en-US" dirty="0" err="1" smtClean="0"/>
              <a:t>vzniklo</a:t>
            </a:r>
            <a:r>
              <a:rPr lang="en-US" dirty="0" smtClean="0"/>
              <a:t> </a:t>
            </a:r>
            <a:r>
              <a:rPr lang="en-US" dirty="0" err="1" smtClean="0"/>
              <a:t>pred</a:t>
            </a:r>
            <a:r>
              <a:rPr lang="en-US" dirty="0" smtClean="0"/>
              <a:t> </a:t>
            </a:r>
            <a:r>
              <a:rPr lang="en-US" dirty="0" err="1" smtClean="0"/>
              <a:t>modernizáciou</a:t>
            </a:r>
            <a:r>
              <a:rPr lang="en-US" dirty="0" smtClean="0"/>
              <a:t> a </a:t>
            </a:r>
            <a:r>
              <a:rPr lang="en-US" dirty="0" err="1" smtClean="0"/>
              <a:t>množstvo</a:t>
            </a:r>
            <a:r>
              <a:rPr lang="en-US" dirty="0" smtClean="0"/>
              <a:t> </a:t>
            </a:r>
            <a:r>
              <a:rPr lang="en-US" dirty="0" err="1" smtClean="0"/>
              <a:t>modernizovaných</a:t>
            </a:r>
            <a:r>
              <a:rPr lang="en-US" dirty="0" smtClean="0"/>
              <a:t> </a:t>
            </a:r>
            <a:r>
              <a:rPr lang="en-US" dirty="0" err="1" smtClean="0"/>
              <a:t>spoločenstiev</a:t>
            </a:r>
            <a:r>
              <a:rPr lang="en-US" dirty="0" smtClean="0"/>
              <a:t> </a:t>
            </a:r>
            <a:r>
              <a:rPr lang="en-US" dirty="0" err="1" smtClean="0"/>
              <a:t>nemalo</a:t>
            </a:r>
            <a:r>
              <a:rPr lang="en-US" dirty="0" smtClean="0"/>
              <a:t> </a:t>
            </a:r>
            <a:r>
              <a:rPr lang="en-US" dirty="0" err="1" smtClean="0"/>
              <a:t>štáty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nie</a:t>
            </a:r>
            <a:r>
              <a:rPr lang="en-US" dirty="0" smtClean="0"/>
              <a:t> Anderson: </a:t>
            </a:r>
            <a:r>
              <a:rPr lang="en-US" dirty="0" err="1" smtClean="0"/>
              <a:t>gramotnosť</a:t>
            </a:r>
            <a:r>
              <a:rPr lang="en-US" dirty="0" smtClean="0"/>
              <a:t> a </a:t>
            </a:r>
            <a:r>
              <a:rPr lang="en-US" dirty="0" err="1" smtClean="0"/>
              <a:t>nezávislosť</a:t>
            </a:r>
            <a:r>
              <a:rPr lang="en-US" dirty="0" smtClean="0"/>
              <a:t> </a:t>
            </a:r>
            <a:r>
              <a:rPr lang="en-US" dirty="0" err="1" smtClean="0"/>
              <a:t>spolu</a:t>
            </a:r>
            <a:r>
              <a:rPr lang="en-US" dirty="0" smtClean="0"/>
              <a:t> </a:t>
            </a:r>
            <a:r>
              <a:rPr lang="en-US" dirty="0" err="1" smtClean="0"/>
              <a:t>empiricky</a:t>
            </a:r>
            <a:r>
              <a:rPr lang="en-US" dirty="0" smtClean="0"/>
              <a:t> </a:t>
            </a:r>
            <a:r>
              <a:rPr lang="en-US" dirty="0" err="1" smtClean="0"/>
              <a:t>súvisia</a:t>
            </a:r>
            <a:r>
              <a:rPr lang="en-US" dirty="0" smtClean="0"/>
              <a:t> </a:t>
            </a:r>
            <a:r>
              <a:rPr lang="en-US" dirty="0" err="1" smtClean="0"/>
              <a:t>inak</a:t>
            </a:r>
            <a:r>
              <a:rPr lang="en-US" dirty="0"/>
              <a:t> </a:t>
            </a:r>
            <a:r>
              <a:rPr lang="en-US" dirty="0" err="1" smtClean="0"/>
              <a:t>než</a:t>
            </a:r>
            <a:r>
              <a:rPr lang="en-US" dirty="0" smtClean="0"/>
              <a:t> </a:t>
            </a:r>
            <a:r>
              <a:rPr lang="en-US" dirty="0" err="1" smtClean="0"/>
              <a:t>tvrdil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územia</a:t>
            </a:r>
            <a:r>
              <a:rPr lang="en-US" dirty="0" smtClean="0"/>
              <a:t> s </a:t>
            </a:r>
            <a:r>
              <a:rPr lang="en-US" dirty="0" err="1" smtClean="0"/>
              <a:t>provinčnou</a:t>
            </a:r>
            <a:r>
              <a:rPr lang="en-US" dirty="0" smtClean="0"/>
              <a:t> </a:t>
            </a:r>
            <a:r>
              <a:rPr lang="en-US" dirty="0" err="1" smtClean="0"/>
              <a:t>správou</a:t>
            </a:r>
            <a:r>
              <a:rPr lang="en-US" dirty="0" smtClean="0"/>
              <a:t> </a:t>
            </a:r>
            <a:r>
              <a:rPr lang="en-US" dirty="0" err="1" smtClean="0"/>
              <a:t>neviedli</a:t>
            </a:r>
            <a:r>
              <a:rPr lang="en-US" dirty="0" smtClean="0"/>
              <a:t> </a:t>
            </a:r>
            <a:r>
              <a:rPr lang="en-US" dirty="0" err="1" smtClean="0"/>
              <a:t>častejšie</a:t>
            </a:r>
            <a:r>
              <a:rPr lang="en-US" dirty="0" smtClean="0"/>
              <a:t> k </a:t>
            </a:r>
            <a:r>
              <a:rPr lang="en-US" dirty="0" err="1" smtClean="0"/>
              <a:t>nár</a:t>
            </a:r>
            <a:r>
              <a:rPr lang="en-US" dirty="0" smtClean="0"/>
              <a:t>. </a:t>
            </a:r>
            <a:r>
              <a:rPr lang="en-US" dirty="0" err="1" smtClean="0"/>
              <a:t>štátu</a:t>
            </a:r>
            <a:r>
              <a:rPr lang="en-US" dirty="0" smtClean="0"/>
              <a:t> </a:t>
            </a:r>
            <a:r>
              <a:rPr lang="en-US" dirty="0" err="1" smtClean="0"/>
              <a:t>než</a:t>
            </a:r>
            <a:r>
              <a:rPr lang="en-US" dirty="0" smtClean="0"/>
              <a:t> </a:t>
            </a:r>
            <a:r>
              <a:rPr lang="en-US" dirty="0" err="1" smtClean="0"/>
              <a:t>územia</a:t>
            </a:r>
            <a:r>
              <a:rPr lang="en-US" dirty="0" smtClean="0"/>
              <a:t> </a:t>
            </a:r>
            <a:r>
              <a:rPr lang="en-US" dirty="0" err="1" smtClean="0"/>
              <a:t>bez</a:t>
            </a:r>
            <a:r>
              <a:rPr lang="en-US" dirty="0" smtClean="0"/>
              <a:t> </a:t>
            </a:r>
            <a:r>
              <a:rPr lang="en-US" dirty="0" err="1" smtClean="0"/>
              <a:t>nej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Wimmer</a:t>
            </a:r>
            <a:r>
              <a:rPr lang="en-US" dirty="0" smtClean="0"/>
              <a:t> a Feinstein (2010)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>
              <a:defRPr/>
            </a:pPr>
            <a:r>
              <a:rPr lang="en-US" sz="2600" dirty="0" err="1" smtClean="0"/>
              <a:t>kľúčová</a:t>
            </a:r>
            <a:r>
              <a:rPr lang="en-US" sz="2600" dirty="0" smtClean="0"/>
              <a:t> je </a:t>
            </a:r>
            <a:r>
              <a:rPr lang="en-US" sz="2600" dirty="0" err="1" smtClean="0"/>
              <a:t>relatívna</a:t>
            </a:r>
            <a:r>
              <a:rPr lang="en-US" sz="2600" dirty="0" smtClean="0"/>
              <a:t> </a:t>
            </a:r>
            <a:r>
              <a:rPr lang="en-US" sz="2600" dirty="0" err="1" smtClean="0"/>
              <a:t>mocenská</a:t>
            </a:r>
            <a:r>
              <a:rPr lang="en-US" sz="2600" dirty="0" smtClean="0"/>
              <a:t> </a:t>
            </a:r>
            <a:r>
              <a:rPr lang="en-US" sz="2600" dirty="0" err="1" smtClean="0"/>
              <a:t>pozícia</a:t>
            </a:r>
            <a:r>
              <a:rPr lang="en-US" sz="2600" dirty="0" smtClean="0"/>
              <a:t> </a:t>
            </a:r>
            <a:r>
              <a:rPr lang="en-US" sz="2600" dirty="0" err="1" smtClean="0"/>
              <a:t>nacionalistických</a:t>
            </a:r>
            <a:r>
              <a:rPr lang="en-US" sz="2600" dirty="0" smtClean="0"/>
              <a:t> </a:t>
            </a:r>
            <a:r>
              <a:rPr lang="en-US" sz="2600" dirty="0" err="1" smtClean="0"/>
              <a:t>aktérov</a:t>
            </a:r>
            <a:r>
              <a:rPr lang="en-US" sz="2600" dirty="0" smtClean="0"/>
              <a:t> a </a:t>
            </a:r>
            <a:r>
              <a:rPr lang="en-US" sz="2600" dirty="0" err="1" smtClean="0"/>
              <a:t>predstaviteľov</a:t>
            </a:r>
            <a:r>
              <a:rPr lang="en-US" sz="2600" dirty="0" smtClean="0"/>
              <a:t> </a:t>
            </a:r>
            <a:r>
              <a:rPr lang="en-US" sz="2600" dirty="0" err="1" smtClean="0"/>
              <a:t>etablovaného</a:t>
            </a:r>
            <a:r>
              <a:rPr lang="en-US" sz="2600" dirty="0" smtClean="0"/>
              <a:t> </a:t>
            </a:r>
            <a:r>
              <a:rPr lang="en-US" sz="2600" dirty="0" err="1" smtClean="0"/>
              <a:t>štátu</a:t>
            </a:r>
            <a:r>
              <a:rPr lang="en-US" sz="2600" dirty="0" smtClean="0"/>
              <a:t>, plus </a:t>
            </a:r>
            <a:r>
              <a:rPr lang="en-US" sz="2600" dirty="0" err="1" smtClean="0"/>
              <a:t>jeho</a:t>
            </a:r>
            <a:r>
              <a:rPr lang="en-US" sz="2600" dirty="0" smtClean="0"/>
              <a:t> </a:t>
            </a:r>
            <a:r>
              <a:rPr lang="en-US" sz="2600" dirty="0" err="1" smtClean="0"/>
              <a:t>medzinárodná</a:t>
            </a:r>
            <a:r>
              <a:rPr lang="en-US" sz="2600" dirty="0" smtClean="0"/>
              <a:t> </a:t>
            </a:r>
            <a:r>
              <a:rPr lang="en-US" sz="2600" dirty="0" err="1" smtClean="0"/>
              <a:t>pozícia</a:t>
            </a:r>
            <a:endParaRPr lang="en-US" sz="2600" dirty="0" smtClean="0"/>
          </a:p>
          <a:p>
            <a:pPr>
              <a:defRPr/>
            </a:pPr>
            <a:r>
              <a:rPr lang="en-US" sz="2600" dirty="0" err="1" smtClean="0"/>
              <a:t>nár</a:t>
            </a:r>
            <a:r>
              <a:rPr lang="en-US" sz="2600" dirty="0" smtClean="0"/>
              <a:t>. </a:t>
            </a:r>
            <a:r>
              <a:rPr lang="en-US" sz="2600" dirty="0" err="1" smtClean="0"/>
              <a:t>štát</a:t>
            </a:r>
            <a:r>
              <a:rPr lang="en-US" sz="2600" dirty="0" smtClean="0"/>
              <a:t> </a:t>
            </a:r>
            <a:r>
              <a:rPr lang="en-US" sz="2600" dirty="0" err="1" smtClean="0"/>
              <a:t>vzniká</a:t>
            </a:r>
            <a:r>
              <a:rPr lang="en-US" sz="2600" dirty="0" smtClean="0"/>
              <a:t>, </a:t>
            </a:r>
            <a:r>
              <a:rPr lang="en-US" sz="2600" dirty="0" err="1" smtClean="0"/>
              <a:t>ak</a:t>
            </a:r>
            <a:r>
              <a:rPr lang="en-US" sz="2600" dirty="0" smtClean="0"/>
              <a:t> </a:t>
            </a:r>
            <a:r>
              <a:rPr lang="en-US" sz="2600" dirty="0" err="1" smtClean="0"/>
              <a:t>nacionalisti</a:t>
            </a:r>
            <a:r>
              <a:rPr lang="en-US" sz="2600" dirty="0" smtClean="0"/>
              <a:t> </a:t>
            </a:r>
            <a:r>
              <a:rPr lang="en-US" sz="2600" dirty="0" err="1" smtClean="0"/>
              <a:t>dokážu</a:t>
            </a:r>
            <a:r>
              <a:rPr lang="en-US" sz="2600" dirty="0" smtClean="0"/>
              <a:t> </a:t>
            </a:r>
            <a:r>
              <a:rPr lang="en-US" sz="2600" dirty="0" err="1" smtClean="0"/>
              <a:t>prevziať</a:t>
            </a:r>
            <a:r>
              <a:rPr lang="en-US" sz="2600" dirty="0" smtClean="0"/>
              <a:t>/</a:t>
            </a:r>
            <a:r>
              <a:rPr lang="en-US" sz="2600" dirty="0" err="1" smtClean="0"/>
              <a:t>pohltiť</a:t>
            </a:r>
            <a:r>
              <a:rPr lang="en-US" sz="2600" dirty="0" smtClean="0"/>
              <a:t> </a:t>
            </a:r>
            <a:r>
              <a:rPr lang="en-US" sz="2600" dirty="0" err="1" smtClean="0"/>
              <a:t>existujúci</a:t>
            </a:r>
            <a:r>
              <a:rPr lang="en-US" sz="2600" dirty="0" smtClean="0"/>
              <a:t> </a:t>
            </a:r>
            <a:r>
              <a:rPr lang="en-US" sz="2600" dirty="0" err="1" smtClean="0"/>
              <a:t>režim</a:t>
            </a:r>
            <a:r>
              <a:rPr lang="en-US" sz="2600" dirty="0" smtClean="0"/>
              <a:t>, </a:t>
            </a:r>
            <a:r>
              <a:rPr lang="en-US" sz="2600" dirty="0" err="1" smtClean="0"/>
              <a:t>bez</a:t>
            </a:r>
            <a:r>
              <a:rPr lang="en-US" sz="2600" dirty="0" smtClean="0"/>
              <a:t> </a:t>
            </a:r>
            <a:r>
              <a:rPr lang="en-US" sz="2600" dirty="0" err="1" smtClean="0"/>
              <a:t>ohľadu</a:t>
            </a:r>
            <a:r>
              <a:rPr lang="en-US" sz="2600" dirty="0" smtClean="0"/>
              <a:t> </a:t>
            </a:r>
            <a:r>
              <a:rPr lang="en-US" sz="2600" dirty="0" err="1" smtClean="0"/>
              <a:t>na</a:t>
            </a:r>
            <a:r>
              <a:rPr lang="en-US" sz="2600" dirty="0" smtClean="0"/>
              <a:t> </a:t>
            </a:r>
            <a:r>
              <a:rPr lang="en-US" sz="2600" dirty="0" err="1" smtClean="0"/>
              <a:t>socioekonomické</a:t>
            </a:r>
            <a:r>
              <a:rPr lang="en-US" sz="2600" dirty="0" smtClean="0"/>
              <a:t> </a:t>
            </a:r>
            <a:r>
              <a:rPr lang="en-US" sz="2600" dirty="0" err="1" smtClean="0"/>
              <a:t>okolnosti</a:t>
            </a:r>
            <a:endParaRPr lang="en-US" sz="2600" dirty="0" smtClean="0"/>
          </a:p>
          <a:p>
            <a:pPr>
              <a:defRPr/>
            </a:pPr>
            <a:r>
              <a:rPr lang="en-US" sz="2600" dirty="0" err="1" smtClean="0"/>
              <a:t>úspech</a:t>
            </a:r>
            <a:r>
              <a:rPr lang="en-US" sz="2600" dirty="0" smtClean="0"/>
              <a:t> </a:t>
            </a:r>
            <a:r>
              <a:rPr lang="en-US" sz="2600" dirty="0" err="1" smtClean="0"/>
              <a:t>pravdepodobnejší</a:t>
            </a:r>
            <a:r>
              <a:rPr lang="en-US" sz="2600" dirty="0" smtClean="0"/>
              <a:t> </a:t>
            </a:r>
            <a:r>
              <a:rPr lang="en-US" sz="2600" dirty="0" err="1" smtClean="0"/>
              <a:t>ak</a:t>
            </a:r>
            <a:r>
              <a:rPr lang="en-US" sz="2600" dirty="0" smtClean="0"/>
              <a:t> je </a:t>
            </a:r>
            <a:r>
              <a:rPr lang="en-US" sz="2600" dirty="0" err="1" smtClean="0"/>
              <a:t>štát</a:t>
            </a:r>
            <a:r>
              <a:rPr lang="en-US" sz="2600" dirty="0" smtClean="0"/>
              <a:t> </a:t>
            </a:r>
            <a:r>
              <a:rPr lang="en-US" sz="2600" dirty="0" err="1" smtClean="0"/>
              <a:t>vojensky</a:t>
            </a:r>
            <a:r>
              <a:rPr lang="en-US" sz="2600" dirty="0" smtClean="0"/>
              <a:t> </a:t>
            </a:r>
            <a:r>
              <a:rPr lang="en-US" sz="2600" dirty="0" err="1" smtClean="0"/>
              <a:t>oslabený</a:t>
            </a:r>
            <a:r>
              <a:rPr lang="en-US" sz="2600" dirty="0" smtClean="0"/>
              <a:t> </a:t>
            </a:r>
            <a:r>
              <a:rPr lang="en-US" sz="2600" dirty="0" err="1" smtClean="0"/>
              <a:t>alebo</a:t>
            </a:r>
            <a:r>
              <a:rPr lang="en-US" sz="2600" dirty="0" smtClean="0"/>
              <a:t> </a:t>
            </a:r>
            <a:r>
              <a:rPr lang="en-US" sz="2600" dirty="0" err="1" smtClean="0"/>
              <a:t>ak</a:t>
            </a:r>
            <a:r>
              <a:rPr lang="en-US" sz="2600" dirty="0" smtClean="0"/>
              <a:t> </a:t>
            </a:r>
            <a:r>
              <a:rPr lang="en-US" sz="2600" dirty="0" err="1" smtClean="0"/>
              <a:t>majú</a:t>
            </a:r>
            <a:r>
              <a:rPr lang="en-US" sz="2600" dirty="0" smtClean="0"/>
              <a:t> </a:t>
            </a:r>
            <a:r>
              <a:rPr lang="en-US" sz="2600" dirty="0" err="1" smtClean="0"/>
              <a:t>nacionalisti</a:t>
            </a:r>
            <a:r>
              <a:rPr lang="en-US" sz="2600" dirty="0" smtClean="0"/>
              <a:t> </a:t>
            </a:r>
            <a:r>
              <a:rPr lang="en-US" sz="2600" dirty="0" err="1" smtClean="0"/>
              <a:t>dlhý</a:t>
            </a:r>
            <a:r>
              <a:rPr lang="en-US" sz="2600" dirty="0" smtClean="0"/>
              <a:t> </a:t>
            </a:r>
            <a:r>
              <a:rPr lang="en-US" sz="2600" dirty="0" err="1" smtClean="0"/>
              <a:t>čas</a:t>
            </a:r>
            <a:r>
              <a:rPr lang="en-US" sz="2600" dirty="0" smtClean="0"/>
              <a:t> </a:t>
            </a:r>
            <a:r>
              <a:rPr lang="en-US" sz="2600" dirty="0" err="1" smtClean="0"/>
              <a:t>na</a:t>
            </a:r>
            <a:r>
              <a:rPr lang="en-US" sz="2600" dirty="0" smtClean="0"/>
              <a:t> </a:t>
            </a:r>
            <a:r>
              <a:rPr lang="en-US" sz="2600" dirty="0" err="1" smtClean="0"/>
              <a:t>pôsobenie</a:t>
            </a:r>
            <a:r>
              <a:rPr lang="en-US" sz="2600" dirty="0" smtClean="0"/>
              <a:t> (</a:t>
            </a:r>
            <a:r>
              <a:rPr lang="en-US" sz="2600" dirty="0" err="1" smtClean="0"/>
              <a:t>mobilizácia</a:t>
            </a:r>
            <a:r>
              <a:rPr lang="en-US" sz="2600" dirty="0" smtClean="0"/>
              <a:t> a </a:t>
            </a:r>
            <a:r>
              <a:rPr lang="en-US" sz="2600" dirty="0" err="1" smtClean="0"/>
              <a:t>delegitimizácia</a:t>
            </a:r>
            <a:r>
              <a:rPr lang="en-US" sz="2600" dirty="0"/>
              <a:t>)</a:t>
            </a:r>
            <a:endParaRPr lang="en-US" sz="2600" dirty="0" smtClean="0"/>
          </a:p>
          <a:p>
            <a:pPr>
              <a:defRPr/>
            </a:pPr>
            <a:endParaRPr lang="en-US" sz="2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Wimmer</a:t>
            </a:r>
            <a:r>
              <a:rPr lang="en-US" dirty="0" smtClean="0"/>
              <a:t> a Feinstein (2010)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tento</a:t>
            </a:r>
            <a:r>
              <a:rPr lang="en-US" dirty="0" smtClean="0"/>
              <a:t> </a:t>
            </a:r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 smtClean="0"/>
              <a:t>mobilizácie</a:t>
            </a:r>
            <a:r>
              <a:rPr lang="en-US" dirty="0" smtClean="0"/>
              <a:t> a </a:t>
            </a:r>
            <a:r>
              <a:rPr lang="en-US" dirty="0" err="1" smtClean="0"/>
              <a:t>delegitimizácie</a:t>
            </a:r>
            <a:r>
              <a:rPr lang="en-US" dirty="0" smtClean="0"/>
              <a:t> je </a:t>
            </a:r>
            <a:r>
              <a:rPr lang="en-US" dirty="0" err="1" smtClean="0"/>
              <a:t>úspešnejší</a:t>
            </a:r>
            <a:r>
              <a:rPr lang="en-US" dirty="0" smtClean="0"/>
              <a:t>, </a:t>
            </a:r>
            <a:r>
              <a:rPr lang="en-US" dirty="0" err="1" smtClean="0"/>
              <a:t>ak</a:t>
            </a:r>
            <a:r>
              <a:rPr lang="en-US" dirty="0" smtClean="0"/>
              <a:t> v </a:t>
            </a:r>
            <a:r>
              <a:rPr lang="en-US" dirty="0" err="1" smtClean="0"/>
              <a:t>okolí</a:t>
            </a:r>
            <a:r>
              <a:rPr lang="en-US" dirty="0" smtClean="0"/>
              <a:t> </a:t>
            </a:r>
            <a:r>
              <a:rPr lang="en-US" dirty="0" err="1" smtClean="0"/>
              <a:t>už</a:t>
            </a:r>
            <a:r>
              <a:rPr lang="en-US" dirty="0" smtClean="0"/>
              <a:t> </a:t>
            </a:r>
            <a:r>
              <a:rPr lang="en-US" dirty="0" err="1" smtClean="0"/>
              <a:t>vznikajú</a:t>
            </a:r>
            <a:r>
              <a:rPr lang="en-US" dirty="0" smtClean="0"/>
              <a:t> </a:t>
            </a:r>
            <a:r>
              <a:rPr lang="en-US" dirty="0" err="1" smtClean="0"/>
              <a:t>nové</a:t>
            </a:r>
            <a:r>
              <a:rPr lang="en-US" dirty="0" smtClean="0"/>
              <a:t> </a:t>
            </a:r>
            <a:r>
              <a:rPr lang="en-US" dirty="0" err="1" smtClean="0"/>
              <a:t>národné</a:t>
            </a:r>
            <a:r>
              <a:rPr lang="en-US" dirty="0" smtClean="0"/>
              <a:t> </a:t>
            </a:r>
            <a:r>
              <a:rPr lang="en-US" dirty="0" err="1" smtClean="0"/>
              <a:t>štáty</a:t>
            </a:r>
            <a:r>
              <a:rPr lang="en-US" dirty="0" smtClean="0"/>
              <a:t>: </a:t>
            </a:r>
            <a:r>
              <a:rPr lang="en-US" dirty="0" err="1" smtClean="0"/>
              <a:t>geografická</a:t>
            </a:r>
            <a:r>
              <a:rPr lang="en-US" dirty="0" smtClean="0"/>
              <a:t> </a:t>
            </a:r>
            <a:r>
              <a:rPr lang="en-US" dirty="0" err="1" smtClean="0"/>
              <a:t>blízkosť</a:t>
            </a:r>
            <a:r>
              <a:rPr lang="en-US" dirty="0" smtClean="0"/>
              <a:t> </a:t>
            </a:r>
            <a:r>
              <a:rPr lang="en-US" dirty="0" err="1" smtClean="0"/>
              <a:t>alebo</a:t>
            </a:r>
            <a:r>
              <a:rPr lang="en-US" dirty="0" smtClean="0"/>
              <a:t> </a:t>
            </a:r>
            <a:r>
              <a:rPr lang="en-US" dirty="0" err="1" smtClean="0"/>
              <a:t>vznik</a:t>
            </a:r>
            <a:r>
              <a:rPr lang="en-US" dirty="0" smtClean="0"/>
              <a:t> </a:t>
            </a:r>
            <a:r>
              <a:rPr lang="en-US" dirty="0" err="1" smtClean="0"/>
              <a:t>štátov</a:t>
            </a:r>
            <a:r>
              <a:rPr lang="en-US" dirty="0" smtClean="0"/>
              <a:t> v </a:t>
            </a:r>
            <a:r>
              <a:rPr lang="en-US" dirty="0" err="1" smtClean="0"/>
              <a:t>rovnakom</a:t>
            </a:r>
            <a:r>
              <a:rPr lang="en-US" dirty="0" smtClean="0"/>
              <a:t> </a:t>
            </a:r>
            <a:r>
              <a:rPr lang="en-US" dirty="0" err="1" smtClean="0"/>
              <a:t>impériu</a:t>
            </a:r>
            <a:endParaRPr lang="en-US" dirty="0"/>
          </a:p>
          <a:p>
            <a:pPr>
              <a:defRPr/>
            </a:pPr>
            <a:r>
              <a:rPr lang="en-US" dirty="0" smtClean="0"/>
              <a:t>to </a:t>
            </a:r>
            <a:r>
              <a:rPr lang="en-US" dirty="0" err="1" smtClean="0"/>
              <a:t>ukazuje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dôležitosť</a:t>
            </a:r>
            <a:r>
              <a:rPr lang="en-US" dirty="0" smtClean="0"/>
              <a:t> </a:t>
            </a:r>
            <a:r>
              <a:rPr lang="en-US" dirty="0" err="1" smtClean="0"/>
              <a:t>interakcií</a:t>
            </a:r>
            <a:r>
              <a:rPr lang="en-US" dirty="0" smtClean="0"/>
              <a:t> </a:t>
            </a:r>
            <a:r>
              <a:rPr lang="en-US" dirty="0" err="1" smtClean="0"/>
              <a:t>aktérov</a:t>
            </a:r>
            <a:r>
              <a:rPr lang="en-US" dirty="0" smtClean="0"/>
              <a:t> </a:t>
            </a:r>
            <a:r>
              <a:rPr lang="en-US" dirty="0" err="1" smtClean="0"/>
              <a:t>aj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silu</a:t>
            </a:r>
            <a:r>
              <a:rPr lang="en-US" dirty="0" smtClean="0"/>
              <a:t> </a:t>
            </a:r>
            <a:r>
              <a:rPr lang="en-US" dirty="0" err="1" smtClean="0"/>
              <a:t>imitačných</a:t>
            </a:r>
            <a:r>
              <a:rPr lang="en-US" dirty="0" smtClean="0"/>
              <a:t> </a:t>
            </a:r>
            <a:r>
              <a:rPr lang="en-US" dirty="0" err="1" smtClean="0"/>
              <a:t>procesov</a:t>
            </a:r>
            <a:r>
              <a:rPr lang="en-US" dirty="0" smtClean="0"/>
              <a:t> (</a:t>
            </a:r>
            <a:r>
              <a:rPr lang="en-US" dirty="0" err="1" smtClean="0"/>
              <a:t>Greenfeld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Zlyhávajúce</a:t>
            </a:r>
            <a:r>
              <a:rPr lang="en-US" dirty="0" smtClean="0"/>
              <a:t> </a:t>
            </a:r>
            <a:r>
              <a:rPr lang="en-US" dirty="0" err="1" smtClean="0"/>
              <a:t>štáty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23545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všetky</a:t>
            </a:r>
            <a:r>
              <a:rPr lang="en-US" dirty="0" smtClean="0"/>
              <a:t> </a:t>
            </a:r>
            <a:r>
              <a:rPr lang="en-US" dirty="0" err="1" smtClean="0"/>
              <a:t>štáty</a:t>
            </a:r>
            <a:r>
              <a:rPr lang="en-US" dirty="0" smtClean="0"/>
              <a:t> </a:t>
            </a:r>
            <a:r>
              <a:rPr lang="en-US" dirty="0" err="1" smtClean="0"/>
              <a:t>sú</a:t>
            </a:r>
            <a:r>
              <a:rPr lang="en-US" dirty="0" smtClean="0"/>
              <a:t> </a:t>
            </a:r>
            <a:r>
              <a:rPr lang="en-US" dirty="0" err="1" smtClean="0"/>
              <a:t>rovnako</a:t>
            </a:r>
            <a:r>
              <a:rPr lang="en-US" dirty="0" smtClean="0"/>
              <a:t> </a:t>
            </a:r>
            <a:r>
              <a:rPr lang="en-US" dirty="0" err="1" smtClean="0"/>
              <a:t>životaschopné</a:t>
            </a:r>
            <a:r>
              <a:rPr lang="en-US" dirty="0" smtClean="0"/>
              <a:t>, s </a:t>
            </a:r>
            <a:r>
              <a:rPr lang="en-US" dirty="0" err="1" smtClean="0"/>
              <a:t>rovnakými</a:t>
            </a:r>
            <a:r>
              <a:rPr lang="en-US" dirty="0" smtClean="0"/>
              <a:t> </a:t>
            </a:r>
            <a:r>
              <a:rPr lang="en-US" dirty="0" err="1" smtClean="0"/>
              <a:t>kapacitami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špecifické</a:t>
            </a:r>
            <a:r>
              <a:rPr lang="en-US" dirty="0" smtClean="0"/>
              <a:t> </a:t>
            </a:r>
            <a:r>
              <a:rPr lang="en-US" dirty="0" err="1" smtClean="0"/>
              <a:t>sú</a:t>
            </a:r>
            <a:r>
              <a:rPr lang="en-US" dirty="0" smtClean="0"/>
              <a:t> </a:t>
            </a:r>
            <a:r>
              <a:rPr lang="en-US" dirty="0" err="1" smtClean="0"/>
              <a:t>tzv</a:t>
            </a:r>
            <a:r>
              <a:rPr lang="en-US" dirty="0" smtClean="0"/>
              <a:t>. </a:t>
            </a:r>
            <a:r>
              <a:rPr lang="en-US" dirty="0" err="1" smtClean="0"/>
              <a:t>zlyhávajúce</a:t>
            </a:r>
            <a:r>
              <a:rPr lang="en-US" dirty="0" smtClean="0"/>
              <a:t> </a:t>
            </a:r>
            <a:r>
              <a:rPr lang="en-US" dirty="0" err="1" smtClean="0"/>
              <a:t>štáty</a:t>
            </a:r>
            <a:r>
              <a:rPr lang="en-US" dirty="0" smtClean="0"/>
              <a:t> (failed states)</a:t>
            </a:r>
          </a:p>
          <a:p>
            <a:pPr>
              <a:defRPr/>
            </a:pPr>
            <a:r>
              <a:rPr lang="en-US" b="1" dirty="0" smtClean="0"/>
              <a:t>Bates (2008)</a:t>
            </a:r>
            <a:r>
              <a:rPr lang="en-US" dirty="0" smtClean="0"/>
              <a:t>: 1. </a:t>
            </a:r>
            <a:r>
              <a:rPr lang="en-US" dirty="0" err="1" smtClean="0"/>
              <a:t>štát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stáva</a:t>
            </a:r>
            <a:r>
              <a:rPr lang="en-US" dirty="0" smtClean="0"/>
              <a:t> </a:t>
            </a:r>
            <a:r>
              <a:rPr lang="en-US" dirty="0" err="1" smtClean="0"/>
              <a:t>nástrojom</a:t>
            </a:r>
            <a:r>
              <a:rPr lang="en-US" dirty="0" smtClean="0"/>
              <a:t> </a:t>
            </a:r>
            <a:r>
              <a:rPr lang="en-US" dirty="0" err="1" smtClean="0"/>
              <a:t>uzurpácie</a:t>
            </a:r>
            <a:r>
              <a:rPr lang="en-US" dirty="0" smtClean="0"/>
              <a:t> (predation), </a:t>
            </a:r>
            <a:r>
              <a:rPr lang="en-US" dirty="0" err="1" smtClean="0"/>
              <a:t>teda</a:t>
            </a:r>
            <a:r>
              <a:rPr lang="en-US" dirty="0" smtClean="0"/>
              <a:t> </a:t>
            </a:r>
            <a:r>
              <a:rPr lang="en-US" dirty="0" err="1" smtClean="0"/>
              <a:t>držitelia</a:t>
            </a:r>
            <a:r>
              <a:rPr lang="en-US" dirty="0" smtClean="0"/>
              <a:t> </a:t>
            </a:r>
            <a:r>
              <a:rPr lang="en-US" dirty="0" err="1" smtClean="0"/>
              <a:t>moci</a:t>
            </a:r>
            <a:r>
              <a:rPr lang="en-US" dirty="0" smtClean="0"/>
              <a:t> </a:t>
            </a:r>
            <a:r>
              <a:rPr lang="en-US" dirty="0" err="1" smtClean="0"/>
              <a:t>zneužívajú</a:t>
            </a:r>
            <a:r>
              <a:rPr lang="en-US" dirty="0" smtClean="0"/>
              <a:t> </a:t>
            </a:r>
            <a:r>
              <a:rPr lang="en-US" dirty="0" err="1" smtClean="0"/>
              <a:t>štát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získavanie</a:t>
            </a:r>
            <a:r>
              <a:rPr lang="en-US" dirty="0" smtClean="0"/>
              <a:t> </a:t>
            </a:r>
            <a:r>
              <a:rPr lang="en-US" dirty="0" err="1" smtClean="0"/>
              <a:t>súkr</a:t>
            </a:r>
            <a:r>
              <a:rPr lang="en-US" dirty="0" smtClean="0"/>
              <a:t>. </a:t>
            </a:r>
            <a:r>
              <a:rPr lang="en-US" dirty="0" err="1" smtClean="0"/>
              <a:t>zdrojov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2. </a:t>
            </a:r>
            <a:r>
              <a:rPr lang="en-US" dirty="0" err="1" smtClean="0"/>
              <a:t>zároveň</a:t>
            </a:r>
            <a:r>
              <a:rPr lang="en-US" dirty="0" smtClean="0"/>
              <a:t> </a:t>
            </a:r>
            <a:r>
              <a:rPr lang="en-US" dirty="0" err="1" smtClean="0"/>
              <a:t>štát</a:t>
            </a:r>
            <a:r>
              <a:rPr lang="en-US" dirty="0" smtClean="0"/>
              <a:t> </a:t>
            </a:r>
            <a:r>
              <a:rPr lang="en-US" dirty="0" err="1" smtClean="0"/>
              <a:t>stráca</a:t>
            </a:r>
            <a:r>
              <a:rPr lang="en-US" dirty="0" smtClean="0"/>
              <a:t> </a:t>
            </a:r>
            <a:r>
              <a:rPr lang="en-US" dirty="0" err="1" smtClean="0"/>
              <a:t>monopol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legitímne</a:t>
            </a:r>
            <a:r>
              <a:rPr lang="en-US" dirty="0" smtClean="0"/>
              <a:t> </a:t>
            </a:r>
            <a:r>
              <a:rPr lang="en-US" dirty="0" err="1" smtClean="0"/>
              <a:t>násilie</a:t>
            </a:r>
            <a:r>
              <a:rPr lang="en-US" dirty="0" smtClean="0"/>
              <a:t>, </a:t>
            </a:r>
            <a:r>
              <a:rPr lang="en-US" dirty="0" err="1" smtClean="0"/>
              <a:t>ozbrojené</a:t>
            </a:r>
            <a:r>
              <a:rPr lang="en-US" dirty="0" smtClean="0"/>
              <a:t> </a:t>
            </a:r>
            <a:r>
              <a:rPr lang="en-US" dirty="0" err="1" smtClean="0"/>
              <a:t>skupiny</a:t>
            </a:r>
            <a:r>
              <a:rPr lang="en-US" dirty="0" smtClean="0"/>
              <a:t> </a:t>
            </a:r>
            <a:r>
              <a:rPr lang="en-US" dirty="0" err="1" smtClean="0"/>
              <a:t>bojujú</a:t>
            </a:r>
            <a:r>
              <a:rPr lang="en-US" dirty="0" smtClean="0"/>
              <a:t> o </a:t>
            </a:r>
            <a:r>
              <a:rPr lang="en-US" dirty="0" err="1" smtClean="0"/>
              <a:t>zdroje</a:t>
            </a:r>
            <a:r>
              <a:rPr lang="en-US" dirty="0" smtClean="0"/>
              <a:t>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Etnicita</a:t>
            </a:r>
            <a:r>
              <a:rPr lang="en-US" dirty="0" smtClean="0"/>
              <a:t> a </a:t>
            </a:r>
            <a:r>
              <a:rPr lang="en-US" dirty="0" err="1" smtClean="0"/>
              <a:t>jej</a:t>
            </a:r>
            <a:r>
              <a:rPr lang="en-US" dirty="0" smtClean="0"/>
              <a:t> </a:t>
            </a:r>
            <a:r>
              <a:rPr lang="en-US" dirty="0" err="1" smtClean="0"/>
              <a:t>pôvod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163144"/>
          </a:xfrm>
        </p:spPr>
        <p:txBody>
          <a:bodyPr/>
          <a:lstStyle/>
          <a:p>
            <a:r>
              <a:rPr lang="en-US" dirty="0" err="1" smtClean="0"/>
              <a:t>primordializmus</a:t>
            </a:r>
            <a:r>
              <a:rPr lang="en-US" dirty="0" smtClean="0"/>
              <a:t> (</a:t>
            </a:r>
            <a:r>
              <a:rPr lang="en-US" dirty="0" err="1" smtClean="0"/>
              <a:t>etnicita</a:t>
            </a:r>
            <a:r>
              <a:rPr lang="en-US" dirty="0" smtClean="0"/>
              <a:t> je </a:t>
            </a:r>
            <a:r>
              <a:rPr lang="en-US" dirty="0" err="1" smtClean="0"/>
              <a:t>dejinne</a:t>
            </a:r>
            <a:r>
              <a:rPr lang="en-US" dirty="0" smtClean="0"/>
              <a:t> </a:t>
            </a:r>
            <a:r>
              <a:rPr lang="en-US" dirty="0" err="1" smtClean="0"/>
              <a:t>prítomná</a:t>
            </a:r>
            <a:r>
              <a:rPr lang="en-US" dirty="0" smtClean="0"/>
              <a:t>, </a:t>
            </a:r>
            <a:r>
              <a:rPr lang="en-US" dirty="0" err="1" smtClean="0"/>
              <a:t>rigídna</a:t>
            </a:r>
            <a:r>
              <a:rPr lang="en-US" dirty="0" smtClean="0"/>
              <a:t>) vs. </a:t>
            </a:r>
            <a:r>
              <a:rPr lang="en-US" dirty="0" err="1" smtClean="0"/>
              <a:t>konštruktivizmus</a:t>
            </a:r>
            <a:r>
              <a:rPr lang="en-US" dirty="0" smtClean="0"/>
              <a:t> (</a:t>
            </a:r>
            <a:r>
              <a:rPr lang="en-US" dirty="0" err="1" smtClean="0"/>
              <a:t>etnicita</a:t>
            </a:r>
            <a:r>
              <a:rPr lang="en-US" dirty="0" smtClean="0"/>
              <a:t> je </a:t>
            </a:r>
            <a:r>
              <a:rPr lang="en-US" dirty="0" err="1" smtClean="0"/>
              <a:t>náhodná</a:t>
            </a:r>
            <a:r>
              <a:rPr lang="en-US" dirty="0" smtClean="0"/>
              <a:t> a </a:t>
            </a:r>
            <a:r>
              <a:rPr lang="en-US" dirty="0" err="1" smtClean="0"/>
              <a:t>podmienená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F. Barth)</a:t>
            </a:r>
          </a:p>
          <a:p>
            <a:r>
              <a:rPr lang="en-US" dirty="0" smtClean="0"/>
              <a:t>Hale (2004): </a:t>
            </a:r>
            <a:r>
              <a:rPr lang="en-US" dirty="0" err="1" smtClean="0"/>
              <a:t>skupinové</a:t>
            </a:r>
            <a:r>
              <a:rPr lang="en-US" dirty="0" smtClean="0"/>
              <a:t> </a:t>
            </a:r>
            <a:r>
              <a:rPr lang="en-US" dirty="0" err="1" smtClean="0"/>
              <a:t>správanie</a:t>
            </a:r>
            <a:r>
              <a:rPr lang="en-US" dirty="0" smtClean="0"/>
              <a:t> je </a:t>
            </a:r>
            <a:r>
              <a:rPr lang="en-US" dirty="0" err="1" smtClean="0"/>
              <a:t>automatickou</a:t>
            </a:r>
            <a:r>
              <a:rPr lang="en-US" dirty="0" smtClean="0"/>
              <a:t> </a:t>
            </a:r>
            <a:r>
              <a:rPr lang="en-US" dirty="0" err="1" smtClean="0"/>
              <a:t>súčasťou</a:t>
            </a:r>
            <a:r>
              <a:rPr lang="en-US" dirty="0" smtClean="0"/>
              <a:t> </a:t>
            </a:r>
            <a:r>
              <a:rPr lang="en-US" dirty="0" err="1" smtClean="0"/>
              <a:t>ľudských</a:t>
            </a:r>
            <a:r>
              <a:rPr lang="en-US" dirty="0" smtClean="0"/>
              <a:t> </a:t>
            </a:r>
            <a:r>
              <a:rPr lang="en-US" dirty="0" err="1" smtClean="0"/>
              <a:t>aktivít</a:t>
            </a:r>
            <a:r>
              <a:rPr lang="en-US" dirty="0" smtClean="0"/>
              <a:t>, </a:t>
            </a:r>
            <a:r>
              <a:rPr lang="en-US" dirty="0" err="1" smtClean="0"/>
              <a:t>identita</a:t>
            </a:r>
            <a:r>
              <a:rPr lang="en-US" dirty="0" smtClean="0"/>
              <a:t> je “</a:t>
            </a:r>
            <a:r>
              <a:rPr lang="en-US" dirty="0" err="1" smtClean="0"/>
              <a:t>sociálny</a:t>
            </a:r>
            <a:r>
              <a:rPr lang="en-US" dirty="0" smtClean="0"/>
              <a:t> radar”, </a:t>
            </a:r>
            <a:r>
              <a:rPr lang="en-US" dirty="0" err="1" smtClean="0"/>
              <a:t>ktorý</a:t>
            </a:r>
            <a:r>
              <a:rPr lang="en-US" dirty="0" smtClean="0"/>
              <a:t> </a:t>
            </a:r>
            <a:r>
              <a:rPr lang="en-US" dirty="0" err="1" smtClean="0"/>
              <a:t>ľu</a:t>
            </a:r>
            <a:r>
              <a:rPr lang="en-US" dirty="0" err="1" smtClean="0"/>
              <a:t>ďom</a:t>
            </a:r>
            <a:r>
              <a:rPr lang="en-US" dirty="0" smtClean="0"/>
              <a:t> </a:t>
            </a:r>
            <a:r>
              <a:rPr lang="en-US" dirty="0" err="1" smtClean="0"/>
              <a:t>pomáha</a:t>
            </a:r>
            <a:r>
              <a:rPr lang="en-US" dirty="0" smtClean="0"/>
              <a:t> </a:t>
            </a:r>
            <a:r>
              <a:rPr lang="en-US" dirty="0" err="1" smtClean="0"/>
              <a:t>orientovať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(</a:t>
            </a:r>
            <a:r>
              <a:rPr lang="en-US" dirty="0" err="1" smtClean="0"/>
              <a:t>redukcia</a:t>
            </a:r>
            <a:r>
              <a:rPr lang="en-US" dirty="0" smtClean="0"/>
              <a:t> </a:t>
            </a:r>
            <a:r>
              <a:rPr lang="en-US" dirty="0" err="1" smtClean="0"/>
              <a:t>neistoty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ke</a:t>
            </a:r>
            <a:r>
              <a:rPr lang="en-US" dirty="0" err="1" smtClean="0"/>
              <a:t>ď</a:t>
            </a:r>
            <a:r>
              <a:rPr lang="en-US" dirty="0" smtClean="0"/>
              <a:t> je </a:t>
            </a:r>
            <a:r>
              <a:rPr lang="en-US" dirty="0" err="1" smtClean="0"/>
              <a:t>ľudský</a:t>
            </a:r>
            <a:r>
              <a:rPr lang="en-US" dirty="0" smtClean="0"/>
              <a:t> </a:t>
            </a:r>
            <a:r>
              <a:rPr lang="en-US" dirty="0" err="1" smtClean="0"/>
              <a:t>osud</a:t>
            </a:r>
            <a:r>
              <a:rPr lang="en-US" dirty="0" smtClean="0"/>
              <a:t> </a:t>
            </a:r>
            <a:r>
              <a:rPr lang="en-US" dirty="0" err="1" smtClean="0"/>
              <a:t>zviazaný</a:t>
            </a:r>
            <a:r>
              <a:rPr lang="en-US" dirty="0" smtClean="0"/>
              <a:t> s </a:t>
            </a:r>
            <a:r>
              <a:rPr lang="en-US" dirty="0" err="1" smtClean="0"/>
              <a:t>príslušnosťou</a:t>
            </a:r>
            <a:r>
              <a:rPr lang="en-US" dirty="0" smtClean="0"/>
              <a:t> k </a:t>
            </a:r>
            <a:r>
              <a:rPr lang="en-US" dirty="0" err="1" smtClean="0"/>
              <a:t>nejakej</a:t>
            </a:r>
            <a:r>
              <a:rPr lang="en-US" dirty="0" smtClean="0"/>
              <a:t> </a:t>
            </a:r>
            <a:r>
              <a:rPr lang="en-US" dirty="0" err="1" smtClean="0"/>
              <a:t>skupine</a:t>
            </a:r>
            <a:r>
              <a:rPr lang="en-US" dirty="0" smtClean="0"/>
              <a:t>, </a:t>
            </a:r>
            <a:r>
              <a:rPr lang="en-US" dirty="0" err="1" smtClean="0"/>
              <a:t>identita</a:t>
            </a:r>
            <a:r>
              <a:rPr lang="en-US" dirty="0" smtClean="0"/>
              <a:t> </a:t>
            </a:r>
            <a:r>
              <a:rPr lang="en-US" dirty="0" err="1" smtClean="0"/>
              <a:t>zosilnieva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23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Štruktúra</a:t>
            </a:r>
            <a:r>
              <a:rPr lang="en-US" dirty="0" smtClean="0"/>
              <a:t> </a:t>
            </a:r>
            <a:r>
              <a:rPr lang="en-US" dirty="0" err="1" smtClean="0"/>
              <a:t>moderného</a:t>
            </a:r>
            <a:r>
              <a:rPr lang="en-US" dirty="0" smtClean="0"/>
              <a:t> </a:t>
            </a:r>
            <a:r>
              <a:rPr lang="en-US" dirty="0" err="1" smtClean="0"/>
              <a:t>štátu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err="1" smtClean="0"/>
              <a:t>centralizovaná</a:t>
            </a:r>
            <a:r>
              <a:rPr lang="en-US" sz="3200" dirty="0" smtClean="0"/>
              <a:t> </a:t>
            </a:r>
            <a:r>
              <a:rPr lang="en-US" sz="3200" dirty="0" err="1" smtClean="0"/>
              <a:t>byrokracia</a:t>
            </a:r>
            <a:r>
              <a:rPr lang="en-US" sz="3200" dirty="0" smtClean="0"/>
              <a:t> </a:t>
            </a:r>
            <a:r>
              <a:rPr lang="en-US" sz="3200" dirty="0" err="1" smtClean="0"/>
              <a:t>ako</a:t>
            </a:r>
            <a:r>
              <a:rPr lang="en-US" sz="3200" dirty="0" smtClean="0"/>
              <a:t> </a:t>
            </a:r>
            <a:r>
              <a:rPr lang="en-US" sz="3200" dirty="0" err="1" smtClean="0"/>
              <a:t>najdôležitejšia</a:t>
            </a:r>
            <a:r>
              <a:rPr lang="en-US" sz="3200" dirty="0" smtClean="0"/>
              <a:t> </a:t>
            </a:r>
            <a:r>
              <a:rPr lang="en-US" sz="3200" dirty="0" err="1" smtClean="0"/>
              <a:t>inštitúcia</a:t>
            </a:r>
            <a:r>
              <a:rPr lang="en-US" sz="3200" dirty="0" smtClean="0"/>
              <a:t> </a:t>
            </a:r>
            <a:r>
              <a:rPr lang="en-US" sz="3200" dirty="0" err="1" smtClean="0"/>
              <a:t>moderného</a:t>
            </a:r>
            <a:r>
              <a:rPr lang="en-US" sz="3200" dirty="0" smtClean="0"/>
              <a:t> </a:t>
            </a:r>
            <a:r>
              <a:rPr lang="en-US" sz="3200" dirty="0" err="1" smtClean="0"/>
              <a:t>štátu</a:t>
            </a:r>
            <a:endParaRPr lang="en-US" sz="3200" dirty="0" smtClean="0"/>
          </a:p>
          <a:p>
            <a:pPr>
              <a:defRPr/>
            </a:pPr>
            <a:r>
              <a:rPr lang="en-US" sz="3200" dirty="0" err="1" smtClean="0"/>
              <a:t>ako</a:t>
            </a:r>
            <a:r>
              <a:rPr lang="en-US" sz="3200" dirty="0" smtClean="0"/>
              <a:t> </a:t>
            </a:r>
            <a:r>
              <a:rPr lang="en-US" sz="3200" dirty="0" err="1" smtClean="0"/>
              <a:t>došlo</a:t>
            </a:r>
            <a:r>
              <a:rPr lang="en-US" sz="3200" dirty="0" smtClean="0"/>
              <a:t> k </a:t>
            </a:r>
            <a:r>
              <a:rPr lang="en-US" sz="3200" dirty="0" err="1" smtClean="0"/>
              <a:t>jej</a:t>
            </a:r>
            <a:r>
              <a:rPr lang="en-US" sz="3200" dirty="0" smtClean="0"/>
              <a:t> </a:t>
            </a:r>
            <a:r>
              <a:rPr lang="en-US" sz="3200" dirty="0" err="1" smtClean="0"/>
              <a:t>vzniku</a:t>
            </a:r>
            <a:r>
              <a:rPr lang="en-US" sz="3200" dirty="0" smtClean="0"/>
              <a:t>, </a:t>
            </a:r>
            <a:r>
              <a:rPr lang="en-US" sz="3200" dirty="0" err="1" smtClean="0"/>
              <a:t>ako</a:t>
            </a:r>
            <a:r>
              <a:rPr lang="en-US" sz="3200" dirty="0" smtClean="0"/>
              <a:t> a </a:t>
            </a:r>
            <a:r>
              <a:rPr lang="en-US" sz="3200" dirty="0" err="1" smtClean="0"/>
              <a:t>prečo</a:t>
            </a:r>
            <a:r>
              <a:rPr lang="en-US" sz="3200" dirty="0" smtClean="0"/>
              <a:t> </a:t>
            </a:r>
            <a:r>
              <a:rPr lang="en-US" sz="3200" dirty="0" err="1" smtClean="0"/>
              <a:t>sa</a:t>
            </a:r>
            <a:r>
              <a:rPr lang="en-US" sz="3200" dirty="0" smtClean="0"/>
              <a:t> </a:t>
            </a:r>
            <a:r>
              <a:rPr lang="en-US" sz="3200" dirty="0" err="1" smtClean="0"/>
              <a:t>sformovali</a:t>
            </a:r>
            <a:r>
              <a:rPr lang="en-US" sz="3200" dirty="0" smtClean="0"/>
              <a:t> </a:t>
            </a:r>
            <a:r>
              <a:rPr lang="en-US" sz="3200" dirty="0" err="1" smtClean="0"/>
              <a:t>moderné</a:t>
            </a:r>
            <a:r>
              <a:rPr lang="en-US" sz="3200" dirty="0" smtClean="0"/>
              <a:t> </a:t>
            </a:r>
            <a:r>
              <a:rPr lang="en-US" sz="3200" dirty="0" err="1" smtClean="0"/>
              <a:t>štáty</a:t>
            </a:r>
            <a:r>
              <a:rPr lang="en-US" sz="3200" dirty="0" smtClean="0"/>
              <a:t>?</a:t>
            </a:r>
          </a:p>
          <a:p>
            <a:pPr>
              <a:defRPr/>
            </a:pPr>
            <a:r>
              <a:rPr lang="en-US" sz="3200" dirty="0" err="1" smtClean="0"/>
              <a:t>najstaršie</a:t>
            </a:r>
            <a:r>
              <a:rPr lang="en-US" sz="3200" dirty="0" smtClean="0"/>
              <a:t> a </a:t>
            </a:r>
            <a:r>
              <a:rPr lang="en-US" sz="3200" dirty="0" err="1" smtClean="0"/>
              <a:t>najvplyvnejšie</a:t>
            </a:r>
            <a:r>
              <a:rPr lang="en-US" sz="3200" dirty="0" smtClean="0"/>
              <a:t> </a:t>
            </a:r>
            <a:r>
              <a:rPr lang="en-US" sz="3200" dirty="0" err="1" smtClean="0"/>
              <a:t>vysvetlenie</a:t>
            </a:r>
            <a:r>
              <a:rPr lang="en-US" sz="3200" dirty="0" smtClean="0"/>
              <a:t> </a:t>
            </a:r>
            <a:r>
              <a:rPr lang="en-US" sz="3200" dirty="0" err="1" smtClean="0"/>
              <a:t>spája</a:t>
            </a:r>
            <a:r>
              <a:rPr lang="en-US" sz="3200" dirty="0" smtClean="0"/>
              <a:t> </a:t>
            </a:r>
            <a:r>
              <a:rPr lang="en-US" sz="3200" dirty="0" err="1" smtClean="0"/>
              <a:t>vznik</a:t>
            </a:r>
            <a:r>
              <a:rPr lang="en-US" sz="3200" dirty="0" smtClean="0"/>
              <a:t> </a:t>
            </a:r>
            <a:r>
              <a:rPr lang="en-US" sz="3200" dirty="0" err="1" smtClean="0"/>
              <a:t>štátu</a:t>
            </a:r>
            <a:r>
              <a:rPr lang="en-US" sz="3200" dirty="0" smtClean="0"/>
              <a:t> s </a:t>
            </a:r>
            <a:r>
              <a:rPr lang="en-US" sz="3200" dirty="0" err="1" smtClean="0"/>
              <a:t>vojnovým</a:t>
            </a:r>
            <a:r>
              <a:rPr lang="en-US" sz="3200" dirty="0" smtClean="0"/>
              <a:t> </a:t>
            </a:r>
            <a:r>
              <a:rPr lang="en-US" sz="3200" dirty="0" err="1" smtClean="0"/>
              <a:t>konfliktom</a:t>
            </a:r>
            <a:endParaRPr lang="en-US" sz="32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Etnicita</a:t>
            </a:r>
            <a:r>
              <a:rPr lang="en-US" dirty="0" smtClean="0"/>
              <a:t> a </a:t>
            </a:r>
            <a:r>
              <a:rPr lang="en-US" dirty="0" err="1" smtClean="0"/>
              <a:t>jej</a:t>
            </a:r>
            <a:r>
              <a:rPr lang="en-US" dirty="0" smtClean="0"/>
              <a:t> </a:t>
            </a:r>
            <a:r>
              <a:rPr lang="en-US" dirty="0" err="1" smtClean="0"/>
              <a:t>pôvod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307160"/>
          </a:xfrm>
        </p:spPr>
        <p:txBody>
          <a:bodyPr/>
          <a:lstStyle/>
          <a:p>
            <a:r>
              <a:rPr lang="en-US" dirty="0" err="1" smtClean="0"/>
              <a:t>etnicita</a:t>
            </a:r>
            <a:r>
              <a:rPr lang="en-US" dirty="0" smtClean="0"/>
              <a:t> je </a:t>
            </a:r>
            <a:r>
              <a:rPr lang="en-US" dirty="0" err="1" smtClean="0"/>
              <a:t>významná</a:t>
            </a:r>
            <a:r>
              <a:rPr lang="en-US" dirty="0" smtClean="0"/>
              <a:t> </a:t>
            </a:r>
            <a:r>
              <a:rPr lang="en-US" dirty="0" err="1" smtClean="0"/>
              <a:t>identita</a:t>
            </a:r>
            <a:r>
              <a:rPr lang="en-US" dirty="0" smtClean="0"/>
              <a:t>, </a:t>
            </a:r>
            <a:r>
              <a:rPr lang="en-US" dirty="0" err="1" smtClean="0"/>
              <a:t>pretože</a:t>
            </a:r>
            <a:r>
              <a:rPr lang="en-US" dirty="0" smtClean="0"/>
              <a:t>:</a:t>
            </a:r>
          </a:p>
          <a:p>
            <a:r>
              <a:rPr lang="en-US" dirty="0" smtClean="0"/>
              <a:t>(1) </a:t>
            </a:r>
            <a:r>
              <a:rPr lang="en-US" dirty="0" err="1" smtClean="0"/>
              <a:t>zah</a:t>
            </a:r>
            <a:r>
              <a:rPr lang="en-US" dirty="0" err="1" smtClean="0"/>
              <a:t>ŕňa</a:t>
            </a:r>
            <a:r>
              <a:rPr lang="en-US" dirty="0" smtClean="0"/>
              <a:t> </a:t>
            </a:r>
            <a:r>
              <a:rPr lang="en-US" dirty="0" err="1" smtClean="0"/>
              <a:t>komunikačné</a:t>
            </a:r>
            <a:r>
              <a:rPr lang="en-US" dirty="0" smtClean="0"/>
              <a:t> </a:t>
            </a:r>
            <a:r>
              <a:rPr lang="en-US" dirty="0" err="1" smtClean="0"/>
              <a:t>bariéry</a:t>
            </a:r>
            <a:r>
              <a:rPr lang="en-US" dirty="0" smtClean="0"/>
              <a:t> (</a:t>
            </a:r>
            <a:r>
              <a:rPr lang="en-US" dirty="0" err="1" smtClean="0"/>
              <a:t>jazyk</a:t>
            </a:r>
            <a:r>
              <a:rPr lang="en-US" dirty="0" smtClean="0"/>
              <a:t>)</a:t>
            </a:r>
          </a:p>
          <a:p>
            <a:r>
              <a:rPr lang="en-US" dirty="0" smtClean="0"/>
              <a:t>(2) (</a:t>
            </a:r>
            <a:r>
              <a:rPr lang="en-US" dirty="0" err="1" smtClean="0"/>
              <a:t>niekedy</a:t>
            </a:r>
            <a:r>
              <a:rPr lang="en-US" dirty="0" smtClean="0"/>
              <a:t>) </a:t>
            </a:r>
            <a:r>
              <a:rPr lang="en-US" dirty="0" err="1" smtClean="0"/>
              <a:t>zahŕňa</a:t>
            </a:r>
            <a:r>
              <a:rPr lang="en-US" dirty="0" smtClean="0"/>
              <a:t> </a:t>
            </a:r>
            <a:r>
              <a:rPr lang="en-US" dirty="0" err="1" smtClean="0"/>
              <a:t>fyzické</a:t>
            </a:r>
            <a:r>
              <a:rPr lang="en-US" dirty="0" smtClean="0"/>
              <a:t> </a:t>
            </a:r>
            <a:r>
              <a:rPr lang="en-US" dirty="0" err="1" smtClean="0"/>
              <a:t>rozdiely</a:t>
            </a:r>
            <a:endParaRPr lang="en-US" dirty="0" smtClean="0"/>
          </a:p>
          <a:p>
            <a:r>
              <a:rPr lang="en-US" dirty="0" smtClean="0"/>
              <a:t>(3) 1. a 2. </a:t>
            </a:r>
            <a:r>
              <a:rPr lang="en-US" dirty="0" err="1" smtClean="0"/>
              <a:t>sú</a:t>
            </a:r>
            <a:r>
              <a:rPr lang="en-US" dirty="0" smtClean="0"/>
              <a:t> </a:t>
            </a:r>
            <a:r>
              <a:rPr lang="en-US" dirty="0" err="1" smtClean="0"/>
              <a:t>často</a:t>
            </a:r>
            <a:r>
              <a:rPr lang="en-US" dirty="0" smtClean="0"/>
              <a:t> </a:t>
            </a:r>
            <a:r>
              <a:rPr lang="en-US" dirty="0" err="1" smtClean="0"/>
              <a:t>teritoriálne</a:t>
            </a:r>
            <a:r>
              <a:rPr lang="en-US" dirty="0" smtClean="0"/>
              <a:t> </a:t>
            </a:r>
            <a:r>
              <a:rPr lang="en-US" dirty="0" err="1" smtClean="0"/>
              <a:t>koncentrované</a:t>
            </a:r>
            <a:endParaRPr lang="en-US" dirty="0" smtClean="0"/>
          </a:p>
          <a:p>
            <a:r>
              <a:rPr lang="en-US" dirty="0" smtClean="0"/>
              <a:t>(4) </a:t>
            </a:r>
            <a:r>
              <a:rPr lang="en-US" dirty="0" err="1" smtClean="0"/>
              <a:t>symboly</a:t>
            </a:r>
            <a:r>
              <a:rPr lang="en-US" dirty="0" smtClean="0"/>
              <a:t> </a:t>
            </a:r>
            <a:r>
              <a:rPr lang="en-US" dirty="0" err="1" smtClean="0"/>
              <a:t>etnickej</a:t>
            </a:r>
            <a:r>
              <a:rPr lang="en-US" dirty="0" smtClean="0"/>
              <a:t> identity </a:t>
            </a:r>
            <a:r>
              <a:rPr lang="en-US" dirty="0" err="1" smtClean="0"/>
              <a:t>sú</a:t>
            </a:r>
            <a:r>
              <a:rPr lang="en-US" dirty="0" smtClean="0"/>
              <a:t> </a:t>
            </a:r>
            <a:r>
              <a:rPr lang="en-US" dirty="0" err="1" smtClean="0"/>
              <a:t>zdieľané</a:t>
            </a:r>
            <a:r>
              <a:rPr lang="en-US" dirty="0" smtClean="0"/>
              <a:t> </a:t>
            </a:r>
            <a:r>
              <a:rPr lang="en-US" dirty="0" err="1" smtClean="0"/>
              <a:t>celou</a:t>
            </a:r>
            <a:r>
              <a:rPr lang="en-US" dirty="0" smtClean="0"/>
              <a:t> </a:t>
            </a:r>
            <a:r>
              <a:rPr lang="en-US" dirty="0" err="1" smtClean="0"/>
              <a:t>komunitou</a:t>
            </a:r>
            <a:endParaRPr lang="en-US" dirty="0" smtClean="0"/>
          </a:p>
          <a:p>
            <a:r>
              <a:rPr lang="en-US" dirty="0"/>
              <a:t>(</a:t>
            </a:r>
            <a:r>
              <a:rPr lang="en-US" dirty="0" smtClean="0"/>
              <a:t>5) </a:t>
            </a:r>
            <a:r>
              <a:rPr lang="en-US" dirty="0" err="1" smtClean="0"/>
              <a:t>identita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mení</a:t>
            </a:r>
            <a:r>
              <a:rPr lang="en-US" dirty="0" smtClean="0"/>
              <a:t>, </a:t>
            </a:r>
            <a:r>
              <a:rPr lang="en-US" dirty="0" err="1" smtClean="0"/>
              <a:t>identifikácie</a:t>
            </a:r>
            <a:r>
              <a:rPr lang="en-US" dirty="0" smtClean="0"/>
              <a:t> a </a:t>
            </a:r>
            <a:r>
              <a:rPr lang="en-US" dirty="0" err="1" smtClean="0"/>
              <a:t>významy</a:t>
            </a:r>
            <a:r>
              <a:rPr lang="en-US" dirty="0" smtClean="0"/>
              <a:t> </a:t>
            </a:r>
            <a:r>
              <a:rPr lang="en-US" dirty="0" err="1" smtClean="0"/>
              <a:t>sú</a:t>
            </a:r>
            <a:r>
              <a:rPr lang="en-US" dirty="0" smtClean="0"/>
              <a:t> “</a:t>
            </a:r>
            <a:r>
              <a:rPr lang="en-US" dirty="0" err="1" smtClean="0"/>
              <a:t>manipulovateľné</a:t>
            </a:r>
            <a:r>
              <a:rPr lang="en-US" dirty="0" smtClean="0"/>
              <a:t>” </a:t>
            </a:r>
            <a:r>
              <a:rPr lang="en-US" dirty="0" err="1" smtClean="0"/>
              <a:t>elitami</a:t>
            </a:r>
            <a:r>
              <a:rPr lang="en-US" dirty="0" smtClean="0"/>
              <a:t> </a:t>
            </a:r>
            <a:r>
              <a:rPr lang="en-US" dirty="0" err="1" smtClean="0"/>
              <a:t>aj</a:t>
            </a:r>
            <a:r>
              <a:rPr lang="en-US" dirty="0" smtClean="0"/>
              <a:t> </a:t>
            </a:r>
            <a:r>
              <a:rPr lang="en-US" dirty="0" err="1" smtClean="0"/>
              <a:t>samotnými</a:t>
            </a:r>
            <a:r>
              <a:rPr lang="en-US" dirty="0" smtClean="0"/>
              <a:t> </a:t>
            </a:r>
            <a:r>
              <a:rPr lang="en-US" dirty="0" err="1" smtClean="0"/>
              <a:t>jednotlivcami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3289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Etnicita</a:t>
            </a:r>
            <a:r>
              <a:rPr lang="en-US" dirty="0" smtClean="0"/>
              <a:t> a </a:t>
            </a:r>
            <a:r>
              <a:rPr lang="en-US" dirty="0" err="1" smtClean="0"/>
              <a:t>jej</a:t>
            </a:r>
            <a:r>
              <a:rPr lang="en-US" dirty="0" smtClean="0"/>
              <a:t> </a:t>
            </a:r>
            <a:r>
              <a:rPr lang="en-US" dirty="0" err="1" smtClean="0"/>
              <a:t>pôvod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379168"/>
          </a:xfrm>
        </p:spPr>
        <p:txBody>
          <a:bodyPr/>
          <a:lstStyle/>
          <a:p>
            <a:r>
              <a:rPr lang="en-US" dirty="0" err="1" smtClean="0"/>
              <a:t>etnicita</a:t>
            </a:r>
            <a:r>
              <a:rPr lang="en-US" dirty="0" smtClean="0"/>
              <a:t> je </a:t>
            </a:r>
            <a:r>
              <a:rPr lang="en-US" dirty="0" err="1" smtClean="0"/>
              <a:t>jeden</a:t>
            </a:r>
            <a:r>
              <a:rPr lang="en-US" dirty="0" smtClean="0"/>
              <a:t> z </a:t>
            </a:r>
            <a:r>
              <a:rPr lang="en-US" dirty="0" err="1" smtClean="0"/>
              <a:t>najčastejšie</a:t>
            </a:r>
            <a:r>
              <a:rPr lang="en-US" dirty="0" smtClean="0"/>
              <a:t> </a:t>
            </a:r>
            <a:r>
              <a:rPr lang="en-US" dirty="0" err="1" smtClean="0"/>
              <a:t>používaných</a:t>
            </a:r>
            <a:r>
              <a:rPr lang="en-US" dirty="0" smtClean="0"/>
              <a:t> </a:t>
            </a:r>
            <a:r>
              <a:rPr lang="en-US" dirty="0" err="1" smtClean="0"/>
              <a:t>konceptov</a:t>
            </a:r>
            <a:r>
              <a:rPr lang="en-US" dirty="0" smtClean="0"/>
              <a:t> v </a:t>
            </a:r>
            <a:r>
              <a:rPr lang="en-US" dirty="0" err="1" smtClean="0"/>
              <a:t>modernej</a:t>
            </a:r>
            <a:r>
              <a:rPr lang="en-US" dirty="0" smtClean="0"/>
              <a:t> </a:t>
            </a:r>
            <a:r>
              <a:rPr lang="en-US" dirty="0" err="1" smtClean="0"/>
              <a:t>analýze</a:t>
            </a:r>
            <a:r>
              <a:rPr lang="en-US" dirty="0" smtClean="0"/>
              <a:t>, </a:t>
            </a:r>
            <a:r>
              <a:rPr lang="en-US" dirty="0" err="1" smtClean="0"/>
              <a:t>čo</a:t>
            </a:r>
            <a:r>
              <a:rPr lang="en-US" dirty="0" smtClean="0"/>
              <a:t> </a:t>
            </a:r>
            <a:r>
              <a:rPr lang="en-US" dirty="0" err="1" smtClean="0"/>
              <a:t>presne</a:t>
            </a:r>
            <a:r>
              <a:rPr lang="en-US" dirty="0" smtClean="0"/>
              <a:t> ale </a:t>
            </a:r>
            <a:r>
              <a:rPr lang="en-US" dirty="0" err="1" smtClean="0"/>
              <a:t>znamená</a:t>
            </a:r>
            <a:r>
              <a:rPr lang="en-US" dirty="0" smtClean="0"/>
              <a:t>?</a:t>
            </a:r>
          </a:p>
          <a:p>
            <a:r>
              <a:rPr lang="en-US" dirty="0" smtClean="0"/>
              <a:t>Chandra a Wilkinson (2008): </a:t>
            </a:r>
            <a:r>
              <a:rPr lang="en-US" dirty="0" err="1" smtClean="0"/>
              <a:t>kateg</a:t>
            </a:r>
            <a:r>
              <a:rPr lang="en-US" dirty="0" err="1" smtClean="0"/>
              <a:t>ória</a:t>
            </a:r>
            <a:r>
              <a:rPr lang="en-US" dirty="0" smtClean="0"/>
              <a:t>, v </a:t>
            </a:r>
            <a:r>
              <a:rPr lang="en-US" dirty="0" err="1" smtClean="0"/>
              <a:t>ktorej</a:t>
            </a:r>
            <a:r>
              <a:rPr lang="en-US" dirty="0" smtClean="0"/>
              <a:t> </a:t>
            </a:r>
            <a:r>
              <a:rPr lang="en-US" i="1" dirty="0" err="1" smtClean="0"/>
              <a:t>atribúty</a:t>
            </a:r>
            <a:r>
              <a:rPr lang="en-US" i="1" dirty="0" smtClean="0"/>
              <a:t> </a:t>
            </a:r>
            <a:r>
              <a:rPr lang="en-US" i="1" dirty="0" err="1" smtClean="0"/>
              <a:t>spoločného</a:t>
            </a:r>
            <a:r>
              <a:rPr lang="en-US" i="1" dirty="0" smtClean="0"/>
              <a:t> </a:t>
            </a:r>
            <a:r>
              <a:rPr lang="en-US" i="1" dirty="0" err="1" smtClean="0"/>
              <a:t>pôvodu</a:t>
            </a:r>
            <a:r>
              <a:rPr lang="en-US" i="1" dirty="0" smtClean="0"/>
              <a:t> </a:t>
            </a:r>
            <a:r>
              <a:rPr lang="en-US" dirty="0" err="1" smtClean="0"/>
              <a:t>sú</a:t>
            </a:r>
            <a:r>
              <a:rPr lang="en-US" dirty="0" smtClean="0"/>
              <a:t> </a:t>
            </a:r>
            <a:r>
              <a:rPr lang="en-US" dirty="0" err="1" smtClean="0"/>
              <a:t>nevyhnutnou</a:t>
            </a:r>
            <a:r>
              <a:rPr lang="en-US" dirty="0" smtClean="0"/>
              <a:t> </a:t>
            </a:r>
            <a:r>
              <a:rPr lang="en-US" dirty="0" err="1" smtClean="0"/>
              <a:t>podmienkou</a:t>
            </a:r>
            <a:r>
              <a:rPr lang="en-US" dirty="0" smtClean="0"/>
              <a:t> </a:t>
            </a:r>
            <a:r>
              <a:rPr lang="en-US" dirty="0" err="1" smtClean="0"/>
              <a:t>príslušnosti</a:t>
            </a:r>
            <a:r>
              <a:rPr lang="en-US" dirty="0" smtClean="0"/>
              <a:t> k </a:t>
            </a:r>
            <a:r>
              <a:rPr lang="en-US" dirty="0" err="1" smtClean="0"/>
              <a:t>etniku</a:t>
            </a:r>
            <a:endParaRPr lang="en-US" dirty="0" smtClean="0"/>
          </a:p>
          <a:p>
            <a:r>
              <a:rPr lang="en-US" dirty="0" err="1" smtClean="0"/>
              <a:t>rozdiel</a:t>
            </a:r>
            <a:r>
              <a:rPr lang="en-US" dirty="0" smtClean="0"/>
              <a:t> </a:t>
            </a:r>
            <a:r>
              <a:rPr lang="en-US" dirty="0" err="1" smtClean="0"/>
              <a:t>medzi</a:t>
            </a:r>
            <a:r>
              <a:rPr lang="en-US" dirty="0" smtClean="0"/>
              <a:t> </a:t>
            </a:r>
            <a:r>
              <a:rPr lang="en-US" dirty="0" err="1" smtClean="0"/>
              <a:t>etnickou</a:t>
            </a:r>
            <a:r>
              <a:rPr lang="en-US" dirty="0" smtClean="0"/>
              <a:t> </a:t>
            </a:r>
            <a:r>
              <a:rPr lang="en-US" dirty="0" err="1" smtClean="0"/>
              <a:t>štruktúrou</a:t>
            </a:r>
            <a:r>
              <a:rPr lang="en-US" dirty="0" smtClean="0"/>
              <a:t> a </a:t>
            </a:r>
            <a:r>
              <a:rPr lang="en-US" dirty="0" err="1" smtClean="0"/>
              <a:t>etnickou</a:t>
            </a:r>
            <a:r>
              <a:rPr lang="en-US" dirty="0" smtClean="0"/>
              <a:t> </a:t>
            </a:r>
            <a:r>
              <a:rPr lang="en-US" dirty="0" err="1" smtClean="0"/>
              <a:t>praxou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85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Etnicita</a:t>
            </a:r>
            <a:r>
              <a:rPr lang="en-US" dirty="0" smtClean="0"/>
              <a:t> a </a:t>
            </a:r>
            <a:r>
              <a:rPr lang="en-US" dirty="0" err="1" smtClean="0"/>
              <a:t>jej</a:t>
            </a:r>
            <a:r>
              <a:rPr lang="en-US" dirty="0" smtClean="0"/>
              <a:t> </a:t>
            </a:r>
            <a:r>
              <a:rPr lang="en-US" dirty="0" err="1" smtClean="0"/>
              <a:t>pôvod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379168"/>
          </a:xfrm>
        </p:spPr>
        <p:txBody>
          <a:bodyPr/>
          <a:lstStyle/>
          <a:p>
            <a:r>
              <a:rPr lang="en-US" dirty="0" err="1" smtClean="0"/>
              <a:t>štruktúra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statické</a:t>
            </a:r>
            <a:r>
              <a:rPr lang="en-US" dirty="0" smtClean="0"/>
              <a:t> </a:t>
            </a:r>
            <a:r>
              <a:rPr lang="en-US" dirty="0" err="1" smtClean="0"/>
              <a:t>atribúty</a:t>
            </a:r>
            <a:r>
              <a:rPr lang="en-US" dirty="0" smtClean="0"/>
              <a:t> (</a:t>
            </a:r>
            <a:r>
              <a:rPr lang="en-US" dirty="0" err="1" smtClean="0"/>
              <a:t>napr</a:t>
            </a:r>
            <a:r>
              <a:rPr lang="en-US" dirty="0" smtClean="0"/>
              <a:t>. </a:t>
            </a:r>
            <a:r>
              <a:rPr lang="en-US" dirty="0" err="1" smtClean="0"/>
              <a:t>jazyková</a:t>
            </a:r>
            <a:r>
              <a:rPr lang="en-US" dirty="0" smtClean="0"/>
              <a:t> </a:t>
            </a:r>
            <a:r>
              <a:rPr lang="en-US" smtClean="0"/>
              <a:t>odlišnosť)</a:t>
            </a:r>
            <a:endParaRPr lang="en-US" dirty="0" smtClean="0"/>
          </a:p>
          <a:p>
            <a:r>
              <a:rPr lang="en-US" dirty="0" err="1" smtClean="0"/>
              <a:t>prax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dynamické</a:t>
            </a:r>
            <a:r>
              <a:rPr lang="en-US" dirty="0" smtClean="0"/>
              <a:t> </a:t>
            </a:r>
            <a:r>
              <a:rPr lang="en-US" dirty="0" err="1" smtClean="0"/>
              <a:t>atribúty</a:t>
            </a:r>
            <a:r>
              <a:rPr lang="en-US" dirty="0" smtClean="0"/>
              <a:t>, </a:t>
            </a:r>
            <a:r>
              <a:rPr lang="en-US" dirty="0" err="1" smtClean="0"/>
              <a:t>napr</a:t>
            </a:r>
            <a:r>
              <a:rPr lang="en-US" dirty="0" smtClean="0"/>
              <a:t>. </a:t>
            </a:r>
            <a:r>
              <a:rPr lang="en-US" dirty="0" err="1" smtClean="0"/>
              <a:t>podiel</a:t>
            </a:r>
            <a:r>
              <a:rPr lang="en-US" dirty="0" smtClean="0"/>
              <a:t> </a:t>
            </a:r>
            <a:r>
              <a:rPr lang="en-US" dirty="0" err="1" smtClean="0"/>
              <a:t>hlasov</a:t>
            </a:r>
            <a:r>
              <a:rPr lang="en-US" dirty="0" smtClean="0"/>
              <a:t> pre </a:t>
            </a:r>
            <a:r>
              <a:rPr lang="en-US" dirty="0" err="1" smtClean="0"/>
              <a:t>etnické</a:t>
            </a:r>
            <a:r>
              <a:rPr lang="en-US" dirty="0" smtClean="0"/>
              <a:t> </a:t>
            </a:r>
            <a:r>
              <a:rPr lang="en-US" dirty="0" err="1" smtClean="0"/>
              <a:t>strany</a:t>
            </a:r>
            <a:r>
              <a:rPr lang="en-US" dirty="0" smtClean="0"/>
              <a:t> v </a:t>
            </a:r>
            <a:r>
              <a:rPr lang="en-US" dirty="0" err="1" smtClean="0"/>
              <a:t>súťaživých</a:t>
            </a:r>
            <a:r>
              <a:rPr lang="en-US" dirty="0" smtClean="0"/>
              <a:t> </a:t>
            </a:r>
            <a:r>
              <a:rPr lang="en-US" dirty="0" err="1" smtClean="0"/>
              <a:t>voľbách</a:t>
            </a:r>
            <a:endParaRPr lang="en-US" dirty="0" smtClean="0"/>
          </a:p>
          <a:p>
            <a:r>
              <a:rPr lang="en-US" dirty="0" err="1" smtClean="0"/>
              <a:t>napr</a:t>
            </a:r>
            <a:r>
              <a:rPr lang="en-US" dirty="0" smtClean="0"/>
              <a:t>. “</a:t>
            </a:r>
            <a:r>
              <a:rPr lang="en-US" dirty="0" err="1" smtClean="0"/>
              <a:t>mobilizácia</a:t>
            </a:r>
            <a:r>
              <a:rPr lang="en-US" dirty="0" smtClean="0"/>
              <a:t> </a:t>
            </a:r>
            <a:r>
              <a:rPr lang="en-US" dirty="0" err="1" smtClean="0"/>
              <a:t>etnických</a:t>
            </a:r>
            <a:r>
              <a:rPr lang="en-US" dirty="0" smtClean="0"/>
              <a:t> </a:t>
            </a:r>
            <a:r>
              <a:rPr lang="en-US" dirty="0" err="1" smtClean="0"/>
              <a:t>identít</a:t>
            </a:r>
            <a:r>
              <a:rPr lang="en-US" dirty="0" smtClean="0"/>
              <a:t> pol. </a:t>
            </a:r>
            <a:r>
              <a:rPr lang="en-US" dirty="0" err="1" smtClean="0"/>
              <a:t>stranami</a:t>
            </a:r>
            <a:r>
              <a:rPr lang="en-US" dirty="0" smtClean="0"/>
              <a:t> </a:t>
            </a:r>
            <a:r>
              <a:rPr lang="en-US" dirty="0" err="1" smtClean="0"/>
              <a:t>vo</a:t>
            </a:r>
            <a:r>
              <a:rPr lang="en-US" dirty="0" smtClean="0"/>
              <a:t> </a:t>
            </a:r>
            <a:r>
              <a:rPr lang="en-US" dirty="0" err="1" smtClean="0"/>
              <a:t>voľbách</a:t>
            </a:r>
            <a:r>
              <a:rPr lang="en-US" dirty="0" smtClean="0"/>
              <a:t> </a:t>
            </a:r>
            <a:r>
              <a:rPr lang="en-US" dirty="0" err="1" smtClean="0"/>
              <a:t>koreluje</a:t>
            </a:r>
            <a:r>
              <a:rPr lang="en-US" dirty="0" smtClean="0"/>
              <a:t> s </a:t>
            </a:r>
            <a:r>
              <a:rPr lang="en-US" dirty="0" err="1" smtClean="0"/>
              <a:t>vypuknutím</a:t>
            </a:r>
            <a:r>
              <a:rPr lang="en-US" dirty="0" smtClean="0"/>
              <a:t> </a:t>
            </a:r>
            <a:r>
              <a:rPr lang="en-US" dirty="0" err="1" smtClean="0"/>
              <a:t>občianskej</a:t>
            </a:r>
            <a:r>
              <a:rPr lang="en-US" dirty="0" smtClean="0"/>
              <a:t> </a:t>
            </a:r>
            <a:r>
              <a:rPr lang="en-US" dirty="0" err="1" smtClean="0"/>
              <a:t>vojny</a:t>
            </a:r>
            <a:r>
              <a:rPr lang="en-US" dirty="0" smtClean="0"/>
              <a:t> (</a:t>
            </a:r>
            <a:r>
              <a:rPr lang="en-US" dirty="0" err="1" smtClean="0"/>
              <a:t>prax</a:t>
            </a:r>
            <a:r>
              <a:rPr lang="en-US" dirty="0" smtClean="0"/>
              <a:t>, 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štruktúra</a:t>
            </a:r>
            <a:r>
              <a:rPr lang="en-US" dirty="0" smtClean="0"/>
              <a:t>!)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vzťah</a:t>
            </a:r>
            <a:r>
              <a:rPr lang="en-US" dirty="0" smtClean="0"/>
              <a:t> </a:t>
            </a:r>
            <a:r>
              <a:rPr lang="en-US" dirty="0" err="1" smtClean="0"/>
              <a:t>medzi</a:t>
            </a:r>
            <a:r>
              <a:rPr lang="en-US" dirty="0" smtClean="0"/>
              <a:t> </a:t>
            </a:r>
            <a:r>
              <a:rPr lang="en-US" dirty="0" err="1" smtClean="0"/>
              <a:t>štruktúrou</a:t>
            </a:r>
            <a:r>
              <a:rPr lang="en-US" dirty="0" smtClean="0"/>
              <a:t> a </a:t>
            </a:r>
            <a:r>
              <a:rPr lang="en-US" dirty="0" err="1" smtClean="0"/>
              <a:t>praxou</a:t>
            </a:r>
            <a:r>
              <a:rPr lang="en-US" dirty="0" smtClean="0"/>
              <a:t> je </a:t>
            </a:r>
            <a:r>
              <a:rPr lang="en-US" dirty="0" err="1" smtClean="0"/>
              <a:t>nejasný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836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Zlyhávajúci</a:t>
            </a:r>
            <a:r>
              <a:rPr lang="en-US" dirty="0" smtClean="0"/>
              <a:t> </a:t>
            </a:r>
            <a:r>
              <a:rPr lang="en-US" dirty="0" err="1" smtClean="0"/>
              <a:t>štát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rozličné</a:t>
            </a:r>
            <a:r>
              <a:rPr lang="en-US" dirty="0" smtClean="0"/>
              <a:t> </a:t>
            </a:r>
            <a:r>
              <a:rPr lang="en-US" dirty="0" err="1" smtClean="0"/>
              <a:t>operacionalizácie</a:t>
            </a:r>
            <a:r>
              <a:rPr lang="en-US" dirty="0" smtClean="0"/>
              <a:t>, </a:t>
            </a:r>
            <a:r>
              <a:rPr lang="en-US" dirty="0" err="1" smtClean="0"/>
              <a:t>berú</a:t>
            </a:r>
            <a:r>
              <a:rPr lang="en-US" dirty="0" smtClean="0"/>
              <a:t> do </a:t>
            </a:r>
            <a:r>
              <a:rPr lang="en-US" dirty="0" err="1" smtClean="0"/>
              <a:t>úvahy</a:t>
            </a:r>
            <a:r>
              <a:rPr lang="en-US" dirty="0" smtClean="0"/>
              <a:t>:</a:t>
            </a:r>
          </a:p>
          <a:p>
            <a:pPr>
              <a:defRPr/>
            </a:pPr>
            <a:r>
              <a:rPr lang="en-US" dirty="0" err="1" smtClean="0"/>
              <a:t>etnické</a:t>
            </a:r>
            <a:r>
              <a:rPr lang="en-US" dirty="0" smtClean="0"/>
              <a:t> </a:t>
            </a:r>
            <a:r>
              <a:rPr lang="en-US" dirty="0" err="1" smtClean="0"/>
              <a:t>vojnové</a:t>
            </a:r>
            <a:r>
              <a:rPr lang="en-US" dirty="0" smtClean="0"/>
              <a:t> </a:t>
            </a:r>
            <a:r>
              <a:rPr lang="en-US" dirty="0" err="1" smtClean="0"/>
              <a:t>konflikty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revolučné</a:t>
            </a:r>
            <a:r>
              <a:rPr lang="en-US" dirty="0" smtClean="0"/>
              <a:t> </a:t>
            </a:r>
            <a:r>
              <a:rPr lang="en-US" dirty="0" err="1" smtClean="0"/>
              <a:t>vojny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genocídu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rozličné</a:t>
            </a:r>
            <a:r>
              <a:rPr lang="en-US" dirty="0" smtClean="0"/>
              <a:t> “</a:t>
            </a:r>
            <a:r>
              <a:rPr lang="en-US" dirty="0" err="1" smtClean="0"/>
              <a:t>škodlivé</a:t>
            </a:r>
            <a:r>
              <a:rPr lang="en-US" dirty="0" smtClean="0"/>
              <a:t>” </a:t>
            </a:r>
            <a:r>
              <a:rPr lang="en-US" dirty="0" err="1" smtClean="0"/>
              <a:t>zmeny</a:t>
            </a:r>
            <a:r>
              <a:rPr lang="en-US" dirty="0" smtClean="0"/>
              <a:t> </a:t>
            </a:r>
            <a:r>
              <a:rPr lang="en-US" dirty="0" err="1" smtClean="0"/>
              <a:t>systému</a:t>
            </a:r>
            <a:r>
              <a:rPr lang="en-US" dirty="0" smtClean="0"/>
              <a:t>:</a:t>
            </a:r>
          </a:p>
          <a:p>
            <a:pPr>
              <a:defRPr/>
            </a:pPr>
            <a:r>
              <a:rPr lang="en-US" dirty="0" err="1" smtClean="0"/>
              <a:t>kolaps</a:t>
            </a:r>
            <a:r>
              <a:rPr lang="en-US" dirty="0" smtClean="0"/>
              <a:t> </a:t>
            </a:r>
            <a:r>
              <a:rPr lang="en-US" dirty="0" err="1" smtClean="0"/>
              <a:t>štátu</a:t>
            </a:r>
            <a:r>
              <a:rPr lang="en-US" dirty="0" smtClean="0"/>
              <a:t> v </a:t>
            </a:r>
            <a:r>
              <a:rPr lang="en-US" dirty="0" err="1" smtClean="0"/>
              <a:t>Somálsku</a:t>
            </a:r>
            <a:r>
              <a:rPr lang="en-US" dirty="0" smtClean="0"/>
              <a:t> a </a:t>
            </a:r>
            <a:r>
              <a:rPr lang="en-US" dirty="0" err="1" smtClean="0"/>
              <a:t>vojna</a:t>
            </a:r>
            <a:r>
              <a:rPr lang="en-US" dirty="0" smtClean="0"/>
              <a:t> v </a:t>
            </a:r>
            <a:r>
              <a:rPr lang="en-US" dirty="0" err="1" smtClean="0"/>
              <a:t>Juhoslávii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prominentné</a:t>
            </a:r>
            <a:r>
              <a:rPr lang="en-US" dirty="0" smtClean="0"/>
              <a:t> </a:t>
            </a:r>
            <a:r>
              <a:rPr lang="en-US" dirty="0" err="1" smtClean="0"/>
              <a:t>prípady</a:t>
            </a:r>
            <a:r>
              <a:rPr lang="en-US" dirty="0" smtClean="0"/>
              <a:t> failed states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Zlyhávajúci</a:t>
            </a:r>
            <a:r>
              <a:rPr lang="en-US" dirty="0" smtClean="0"/>
              <a:t> </a:t>
            </a:r>
            <a:r>
              <a:rPr lang="en-US" dirty="0" err="1" smtClean="0"/>
              <a:t>štát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err="1" smtClean="0"/>
              <a:t>zlyhávajúci</a:t>
            </a:r>
            <a:r>
              <a:rPr lang="en-US" sz="3200" dirty="0" smtClean="0"/>
              <a:t> </a:t>
            </a:r>
            <a:r>
              <a:rPr lang="en-US" sz="3200" dirty="0" err="1" smtClean="0"/>
              <a:t>štát</a:t>
            </a:r>
            <a:r>
              <a:rPr lang="en-US" sz="3200" dirty="0" smtClean="0"/>
              <a:t> </a:t>
            </a:r>
            <a:r>
              <a:rPr lang="en-US" sz="3200" dirty="0" err="1" smtClean="0"/>
              <a:t>nie</a:t>
            </a:r>
            <a:r>
              <a:rPr lang="en-US" sz="3200" dirty="0" smtClean="0"/>
              <a:t> je to </a:t>
            </a:r>
            <a:r>
              <a:rPr lang="en-US" sz="3200" dirty="0" err="1" smtClean="0"/>
              <a:t>isté</a:t>
            </a:r>
            <a:r>
              <a:rPr lang="en-US" sz="3200" dirty="0" smtClean="0"/>
              <a:t> </a:t>
            </a:r>
            <a:r>
              <a:rPr lang="en-US" sz="3200" dirty="0" err="1" smtClean="0"/>
              <a:t>ako</a:t>
            </a:r>
            <a:r>
              <a:rPr lang="en-US" sz="3200" dirty="0" smtClean="0"/>
              <a:t> </a:t>
            </a:r>
            <a:r>
              <a:rPr lang="en-US" sz="3200" dirty="0" err="1" smtClean="0"/>
              <a:t>občianska</a:t>
            </a:r>
            <a:r>
              <a:rPr lang="en-US" sz="3200" dirty="0" smtClean="0"/>
              <a:t> </a:t>
            </a:r>
            <a:r>
              <a:rPr lang="en-US" sz="3200" dirty="0" err="1" smtClean="0"/>
              <a:t>vojna</a:t>
            </a:r>
            <a:r>
              <a:rPr lang="en-US" sz="3200" dirty="0" smtClean="0"/>
              <a:t>,, ale</a:t>
            </a:r>
            <a:endParaRPr lang="en-US" sz="3200" dirty="0" smtClean="0"/>
          </a:p>
          <a:p>
            <a:pPr>
              <a:defRPr/>
            </a:pPr>
            <a:r>
              <a:rPr lang="en-US" sz="3200" dirty="0" err="1" smtClean="0"/>
              <a:t>veľká</a:t>
            </a:r>
            <a:r>
              <a:rPr lang="en-US" sz="3200" dirty="0" smtClean="0"/>
              <a:t> </a:t>
            </a:r>
            <a:r>
              <a:rPr lang="en-US" sz="3200" dirty="0" err="1" smtClean="0"/>
              <a:t>časť</a:t>
            </a:r>
            <a:r>
              <a:rPr lang="en-US" sz="3200" dirty="0" smtClean="0"/>
              <a:t> </a:t>
            </a:r>
            <a:r>
              <a:rPr lang="en-US" sz="3200" dirty="0" err="1" smtClean="0"/>
              <a:t>zlyhaní</a:t>
            </a:r>
            <a:r>
              <a:rPr lang="en-US" sz="3200" dirty="0" smtClean="0"/>
              <a:t> </a:t>
            </a:r>
            <a:r>
              <a:rPr lang="en-US" sz="3200" dirty="0" err="1" smtClean="0"/>
              <a:t>štátu</a:t>
            </a:r>
            <a:r>
              <a:rPr lang="en-US" sz="3200" dirty="0" smtClean="0"/>
              <a:t> </a:t>
            </a:r>
            <a:r>
              <a:rPr lang="en-US" sz="3200" dirty="0" err="1" smtClean="0"/>
              <a:t>sa</a:t>
            </a:r>
            <a:r>
              <a:rPr lang="en-US" sz="3200" dirty="0" smtClean="0"/>
              <a:t> </a:t>
            </a:r>
            <a:r>
              <a:rPr lang="en-US" sz="3200" dirty="0" err="1" smtClean="0"/>
              <a:t>vyskytuje</a:t>
            </a:r>
            <a:r>
              <a:rPr lang="en-US" sz="3200" dirty="0" smtClean="0"/>
              <a:t> v </a:t>
            </a:r>
            <a:r>
              <a:rPr lang="en-US" sz="3200" dirty="0" err="1" smtClean="0"/>
              <a:t>občianskej</a:t>
            </a:r>
            <a:r>
              <a:rPr lang="en-US" sz="3200" dirty="0" smtClean="0"/>
              <a:t> </a:t>
            </a:r>
            <a:r>
              <a:rPr lang="en-US" sz="3200" dirty="0" err="1" smtClean="0"/>
              <a:t>vojne</a:t>
            </a:r>
            <a:r>
              <a:rPr lang="en-US" sz="3200" dirty="0" smtClean="0"/>
              <a:t> a</a:t>
            </a:r>
          </a:p>
          <a:p>
            <a:pPr>
              <a:defRPr/>
            </a:pPr>
            <a:r>
              <a:rPr lang="en-US" sz="3200" dirty="0" err="1" smtClean="0"/>
              <a:t>občianskym</a:t>
            </a:r>
            <a:r>
              <a:rPr lang="en-US" sz="3200" dirty="0" smtClean="0"/>
              <a:t> </a:t>
            </a:r>
            <a:r>
              <a:rPr lang="en-US" sz="3200" dirty="0" err="1" smtClean="0"/>
              <a:t>vojnám</a:t>
            </a:r>
            <a:r>
              <a:rPr lang="en-US" sz="3200" dirty="0" smtClean="0"/>
              <a:t> </a:t>
            </a:r>
            <a:r>
              <a:rPr lang="en-US" sz="3200" dirty="0" err="1" smtClean="0"/>
              <a:t>sa</a:t>
            </a:r>
            <a:r>
              <a:rPr lang="en-US" sz="3200" dirty="0" smtClean="0"/>
              <a:t> </a:t>
            </a:r>
            <a:r>
              <a:rPr lang="en-US" sz="3200" dirty="0" err="1" smtClean="0"/>
              <a:t>najviac</a:t>
            </a:r>
            <a:r>
              <a:rPr lang="en-US" sz="3200" dirty="0" smtClean="0"/>
              <a:t> “</a:t>
            </a:r>
            <a:r>
              <a:rPr lang="en-US" sz="3200" dirty="0" err="1" smtClean="0"/>
              <a:t>darí</a:t>
            </a:r>
            <a:r>
              <a:rPr lang="en-US" sz="3200" dirty="0" smtClean="0"/>
              <a:t>” v </a:t>
            </a:r>
            <a:r>
              <a:rPr lang="en-US" sz="3200" dirty="0" err="1" smtClean="0"/>
              <a:t>zlyhávajúcich</a:t>
            </a:r>
            <a:r>
              <a:rPr lang="en-US" sz="3200" dirty="0" smtClean="0"/>
              <a:t> </a:t>
            </a:r>
            <a:r>
              <a:rPr lang="en-US" sz="3200" dirty="0" err="1" smtClean="0"/>
              <a:t>štátoch</a:t>
            </a:r>
            <a:endParaRPr lang="en-US" sz="32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Faktory</a:t>
            </a:r>
            <a:r>
              <a:rPr lang="en-US" dirty="0" smtClean="0"/>
              <a:t> </a:t>
            </a:r>
            <a:r>
              <a:rPr lang="en-US" dirty="0" err="1" smtClean="0"/>
              <a:t>zlyhania</a:t>
            </a:r>
            <a:r>
              <a:rPr lang="en-US" dirty="0" smtClean="0"/>
              <a:t> </a:t>
            </a:r>
            <a:r>
              <a:rPr lang="en-US" dirty="0" err="1" smtClean="0"/>
              <a:t>štátu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nie</a:t>
            </a:r>
            <a:r>
              <a:rPr lang="en-US" dirty="0" smtClean="0"/>
              <a:t> je </a:t>
            </a:r>
            <a:r>
              <a:rPr lang="en-US" dirty="0" err="1" smtClean="0"/>
              <a:t>súvislosť</a:t>
            </a:r>
            <a:r>
              <a:rPr lang="en-US" dirty="0" smtClean="0"/>
              <a:t> </a:t>
            </a:r>
            <a:r>
              <a:rPr lang="en-US" dirty="0" err="1" smtClean="0"/>
              <a:t>medzi</a:t>
            </a:r>
            <a:r>
              <a:rPr lang="en-US" dirty="0" smtClean="0"/>
              <a:t> </a:t>
            </a:r>
            <a:r>
              <a:rPr lang="en-US" dirty="0" err="1" smtClean="0"/>
              <a:t>chudobou</a:t>
            </a:r>
            <a:r>
              <a:rPr lang="en-US" dirty="0" smtClean="0"/>
              <a:t> (</a:t>
            </a:r>
            <a:r>
              <a:rPr lang="en-US" dirty="0" err="1" smtClean="0"/>
              <a:t>príjem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hlavu</a:t>
            </a:r>
            <a:r>
              <a:rPr lang="en-US" dirty="0" smtClean="0"/>
              <a:t>) a </a:t>
            </a:r>
            <a:r>
              <a:rPr lang="en-US" dirty="0" err="1" smtClean="0"/>
              <a:t>zlyhaním</a:t>
            </a:r>
            <a:r>
              <a:rPr lang="en-US" dirty="0" smtClean="0"/>
              <a:t> </a:t>
            </a:r>
            <a:r>
              <a:rPr lang="en-US" dirty="0" err="1" smtClean="0"/>
              <a:t>štátu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významnejší</a:t>
            </a:r>
            <a:r>
              <a:rPr lang="en-US" dirty="0" smtClean="0"/>
              <a:t> je </a:t>
            </a:r>
            <a:r>
              <a:rPr lang="en-US" dirty="0" err="1" smtClean="0"/>
              <a:t>vzťah</a:t>
            </a:r>
            <a:r>
              <a:rPr lang="en-US" dirty="0" smtClean="0"/>
              <a:t> </a:t>
            </a:r>
            <a:r>
              <a:rPr lang="en-US" dirty="0" err="1" smtClean="0"/>
              <a:t>medzi</a:t>
            </a:r>
            <a:r>
              <a:rPr lang="en-US" dirty="0" smtClean="0"/>
              <a:t> </a:t>
            </a:r>
            <a:r>
              <a:rPr lang="en-US" dirty="0" err="1" smtClean="0"/>
              <a:t>nízkym</a:t>
            </a:r>
            <a:r>
              <a:rPr lang="en-US" dirty="0" smtClean="0"/>
              <a:t> </a:t>
            </a:r>
            <a:r>
              <a:rPr lang="en-US" dirty="0" err="1" smtClean="0"/>
              <a:t>príjmom</a:t>
            </a:r>
            <a:r>
              <a:rPr lang="en-US" dirty="0" smtClean="0"/>
              <a:t> </a:t>
            </a:r>
            <a:r>
              <a:rPr lang="en-US" dirty="0" err="1" smtClean="0"/>
              <a:t>štátu</a:t>
            </a:r>
            <a:r>
              <a:rPr lang="en-US" dirty="0" smtClean="0"/>
              <a:t> a </a:t>
            </a:r>
            <a:r>
              <a:rPr lang="en-US" dirty="0" err="1" smtClean="0"/>
              <a:t>jeho</a:t>
            </a:r>
            <a:r>
              <a:rPr lang="en-US" dirty="0" smtClean="0"/>
              <a:t> </a:t>
            </a:r>
            <a:r>
              <a:rPr lang="en-US" dirty="0" err="1" smtClean="0"/>
              <a:t>zlyhaním</a:t>
            </a:r>
            <a:r>
              <a:rPr lang="en-US" dirty="0" smtClean="0"/>
              <a:t> (</a:t>
            </a:r>
            <a:r>
              <a:rPr lang="en-US" dirty="0" err="1" smtClean="0"/>
              <a:t>chýbajú</a:t>
            </a:r>
            <a:r>
              <a:rPr lang="en-US" dirty="0" smtClean="0"/>
              <a:t> </a:t>
            </a:r>
            <a:r>
              <a:rPr lang="en-US" dirty="0" err="1" smtClean="0"/>
              <a:t>prostriedky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št</a:t>
            </a:r>
            <a:r>
              <a:rPr lang="en-US" dirty="0" smtClean="0"/>
              <a:t>. </a:t>
            </a:r>
            <a:r>
              <a:rPr lang="en-US" dirty="0" err="1" smtClean="0"/>
              <a:t>administratívu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err="1" smtClean="0"/>
              <a:t>etnická</a:t>
            </a:r>
            <a:r>
              <a:rPr lang="en-US" dirty="0" smtClean="0"/>
              <a:t> </a:t>
            </a:r>
            <a:r>
              <a:rPr lang="en-US" dirty="0" err="1" smtClean="0"/>
              <a:t>diverzita</a:t>
            </a:r>
            <a:r>
              <a:rPr lang="en-US" dirty="0" smtClean="0"/>
              <a:t> </a:t>
            </a:r>
            <a:r>
              <a:rPr lang="en-US" dirty="0" err="1" smtClean="0"/>
              <a:t>tiež</a:t>
            </a:r>
            <a:r>
              <a:rPr lang="en-US" dirty="0" smtClean="0"/>
              <a:t> </a:t>
            </a:r>
            <a:r>
              <a:rPr lang="en-US" dirty="0" err="1" smtClean="0"/>
              <a:t>nevedie</a:t>
            </a:r>
            <a:r>
              <a:rPr lang="en-US" dirty="0" smtClean="0"/>
              <a:t> k </a:t>
            </a:r>
            <a:r>
              <a:rPr lang="en-US" dirty="0" err="1" smtClean="0"/>
              <a:t>častejším</a:t>
            </a:r>
            <a:r>
              <a:rPr lang="en-US" dirty="0" smtClean="0"/>
              <a:t> </a:t>
            </a:r>
            <a:r>
              <a:rPr lang="en-US" dirty="0" err="1" smtClean="0"/>
              <a:t>zlyhaniam</a:t>
            </a:r>
            <a:r>
              <a:rPr lang="en-US" dirty="0" smtClean="0"/>
              <a:t> </a:t>
            </a:r>
            <a:r>
              <a:rPr lang="en-US" dirty="0" err="1" smtClean="0"/>
              <a:t>štátu</a:t>
            </a:r>
            <a:r>
              <a:rPr lang="en-US" dirty="0" smtClean="0"/>
              <a:t> </a:t>
            </a:r>
            <a:r>
              <a:rPr lang="en-US" dirty="0" err="1" smtClean="0"/>
              <a:t>než</a:t>
            </a:r>
            <a:r>
              <a:rPr lang="en-US" dirty="0" smtClean="0"/>
              <a:t> </a:t>
            </a:r>
            <a:r>
              <a:rPr lang="en-US" dirty="0" err="1" smtClean="0"/>
              <a:t>etnická</a:t>
            </a:r>
            <a:r>
              <a:rPr lang="en-US" dirty="0" smtClean="0"/>
              <a:t> </a:t>
            </a:r>
            <a:r>
              <a:rPr lang="en-US" dirty="0" err="1" smtClean="0"/>
              <a:t>homogenita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Faktory</a:t>
            </a:r>
            <a:r>
              <a:rPr lang="en-US" dirty="0" smtClean="0"/>
              <a:t> </a:t>
            </a:r>
            <a:r>
              <a:rPr lang="en-US" dirty="0" err="1" smtClean="0"/>
              <a:t>zlyhania</a:t>
            </a:r>
            <a:r>
              <a:rPr lang="en-US" dirty="0" smtClean="0"/>
              <a:t> </a:t>
            </a:r>
            <a:r>
              <a:rPr lang="en-US" dirty="0" err="1" smtClean="0"/>
              <a:t>štátu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 </a:t>
            </a:r>
            <a:r>
              <a:rPr lang="en-US" dirty="0" err="1" smtClean="0"/>
              <a:t>zlyhaniam</a:t>
            </a:r>
            <a:r>
              <a:rPr lang="en-US" dirty="0" smtClean="0"/>
              <a:t> </a:t>
            </a:r>
            <a:r>
              <a:rPr lang="en-US" dirty="0" err="1" smtClean="0"/>
              <a:t>často</a:t>
            </a:r>
            <a:r>
              <a:rPr lang="en-US" dirty="0" smtClean="0"/>
              <a:t> </a:t>
            </a:r>
            <a:r>
              <a:rPr lang="en-US" dirty="0" err="1" smtClean="0"/>
              <a:t>dochádza</a:t>
            </a:r>
            <a:r>
              <a:rPr lang="en-US" dirty="0" smtClean="0"/>
              <a:t> tam, </a:t>
            </a:r>
            <a:r>
              <a:rPr lang="en-US" dirty="0" err="1" smtClean="0"/>
              <a:t>kde</a:t>
            </a:r>
            <a:r>
              <a:rPr lang="en-US" dirty="0" smtClean="0"/>
              <a:t> </a:t>
            </a:r>
            <a:r>
              <a:rPr lang="en-US" dirty="0" err="1" smtClean="0"/>
              <a:t>vládne</a:t>
            </a:r>
            <a:r>
              <a:rPr lang="en-US" dirty="0" smtClean="0"/>
              <a:t> </a:t>
            </a:r>
            <a:r>
              <a:rPr lang="en-US" dirty="0" err="1" smtClean="0"/>
              <a:t>etnická</a:t>
            </a:r>
            <a:r>
              <a:rPr lang="en-US" dirty="0" smtClean="0"/>
              <a:t> </a:t>
            </a:r>
            <a:r>
              <a:rPr lang="en-US" dirty="0" err="1" smtClean="0"/>
              <a:t>menšina</a:t>
            </a:r>
            <a:r>
              <a:rPr lang="en-US" dirty="0" smtClean="0"/>
              <a:t>: </a:t>
            </a:r>
            <a:r>
              <a:rPr lang="en-US" dirty="0" err="1" smtClean="0"/>
              <a:t>vysvetlenie</a:t>
            </a:r>
            <a:r>
              <a:rPr lang="en-US" dirty="0" smtClean="0"/>
              <a:t> je, </a:t>
            </a: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dirty="0" err="1" smtClean="0"/>
              <a:t>štát</a:t>
            </a:r>
            <a:r>
              <a:rPr lang="en-US" dirty="0" smtClean="0"/>
              <a:t> </a:t>
            </a:r>
            <a:r>
              <a:rPr lang="en-US" dirty="0" err="1" smtClean="0"/>
              <a:t>zdaňuje</a:t>
            </a:r>
            <a:r>
              <a:rPr lang="en-US" dirty="0" smtClean="0"/>
              <a:t> </a:t>
            </a:r>
            <a:r>
              <a:rPr lang="en-US" dirty="0" err="1" smtClean="0"/>
              <a:t>všetkých</a:t>
            </a:r>
            <a:r>
              <a:rPr lang="en-US" dirty="0" smtClean="0"/>
              <a:t> </a:t>
            </a:r>
            <a:r>
              <a:rPr lang="en-US" dirty="0" err="1" smtClean="0"/>
              <a:t>obyvateľov</a:t>
            </a:r>
            <a:r>
              <a:rPr lang="en-US" dirty="0" smtClean="0"/>
              <a:t>, ale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výdavkoch</a:t>
            </a:r>
            <a:r>
              <a:rPr lang="en-US" dirty="0" smtClean="0"/>
              <a:t> </a:t>
            </a:r>
            <a:r>
              <a:rPr lang="en-US" dirty="0" err="1" smtClean="0"/>
              <a:t>zvýhodňuje</a:t>
            </a:r>
            <a:r>
              <a:rPr lang="en-US" dirty="0" smtClean="0"/>
              <a:t> </a:t>
            </a:r>
            <a:r>
              <a:rPr lang="en-US" dirty="0" err="1" smtClean="0"/>
              <a:t>etnickú</a:t>
            </a:r>
            <a:r>
              <a:rPr lang="en-US" dirty="0" smtClean="0"/>
              <a:t> </a:t>
            </a:r>
            <a:r>
              <a:rPr lang="en-US" dirty="0" err="1" smtClean="0"/>
              <a:t>skupinu</a:t>
            </a:r>
            <a:r>
              <a:rPr lang="en-US" dirty="0" smtClean="0"/>
              <a:t>, </a:t>
            </a:r>
            <a:r>
              <a:rPr lang="en-US" dirty="0" err="1" smtClean="0"/>
              <a:t>ktorej</a:t>
            </a:r>
            <a:r>
              <a:rPr lang="en-US" dirty="0" smtClean="0"/>
              <a:t> </a:t>
            </a:r>
            <a:r>
              <a:rPr lang="en-US" dirty="0" err="1" smtClean="0"/>
              <a:t>príslušníci</a:t>
            </a:r>
            <a:r>
              <a:rPr lang="en-US" dirty="0" smtClean="0"/>
              <a:t> </a:t>
            </a:r>
            <a:r>
              <a:rPr lang="en-US" dirty="0" err="1" smtClean="0"/>
              <a:t>vládnu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najčastejšie</a:t>
            </a:r>
            <a:r>
              <a:rPr lang="en-US" dirty="0" smtClean="0"/>
              <a:t> </a:t>
            </a:r>
            <a:r>
              <a:rPr lang="en-US" dirty="0" err="1" smtClean="0"/>
              <a:t>dochádza</a:t>
            </a:r>
            <a:r>
              <a:rPr lang="en-US" dirty="0" smtClean="0"/>
              <a:t> k </a:t>
            </a:r>
            <a:r>
              <a:rPr lang="en-US" dirty="0" err="1" smtClean="0"/>
              <a:t>zyhaniu</a:t>
            </a:r>
            <a:r>
              <a:rPr lang="en-US" dirty="0" smtClean="0"/>
              <a:t> </a:t>
            </a:r>
            <a:r>
              <a:rPr lang="en-US" dirty="0" err="1" smtClean="0"/>
              <a:t>štátu</a:t>
            </a:r>
            <a:r>
              <a:rPr lang="en-US" dirty="0" smtClean="0"/>
              <a:t> </a:t>
            </a:r>
            <a:r>
              <a:rPr lang="en-US" dirty="0" err="1" smtClean="0"/>
              <a:t>počas</a:t>
            </a:r>
            <a:r>
              <a:rPr lang="en-US" dirty="0" smtClean="0"/>
              <a:t> </a:t>
            </a:r>
            <a:r>
              <a:rPr lang="en-US" dirty="0" err="1" smtClean="0"/>
              <a:t>tranzície</a:t>
            </a:r>
            <a:r>
              <a:rPr lang="en-US" dirty="0" smtClean="0"/>
              <a:t>, </a:t>
            </a:r>
            <a:r>
              <a:rPr lang="en-US" dirty="0" err="1" smtClean="0"/>
              <a:t>období</a:t>
            </a:r>
            <a:r>
              <a:rPr lang="en-US" dirty="0" smtClean="0"/>
              <a:t> </a:t>
            </a:r>
            <a:r>
              <a:rPr lang="en-US" dirty="0" err="1" smtClean="0"/>
              <a:t>medzi</a:t>
            </a:r>
            <a:r>
              <a:rPr lang="en-US" dirty="0" smtClean="0"/>
              <a:t> </a:t>
            </a:r>
            <a:r>
              <a:rPr lang="en-US" dirty="0" err="1" smtClean="0"/>
              <a:t>dvoma</a:t>
            </a:r>
            <a:r>
              <a:rPr lang="en-US" dirty="0" smtClean="0"/>
              <a:t> </a:t>
            </a:r>
            <a:r>
              <a:rPr lang="en-US" dirty="0" err="1" smtClean="0"/>
              <a:t>režimami</a:t>
            </a:r>
            <a:r>
              <a:rPr lang="en-US" dirty="0" smtClean="0"/>
              <a:t> (</a:t>
            </a:r>
            <a:r>
              <a:rPr lang="en-US" dirty="0" err="1" smtClean="0"/>
              <a:t>typicky</a:t>
            </a:r>
            <a:r>
              <a:rPr lang="en-US" dirty="0" smtClean="0"/>
              <a:t> </a:t>
            </a:r>
            <a:r>
              <a:rPr lang="en-US" dirty="0" err="1" smtClean="0"/>
              <a:t>počas</a:t>
            </a:r>
            <a:r>
              <a:rPr lang="en-US" dirty="0" smtClean="0"/>
              <a:t> </a:t>
            </a:r>
            <a:r>
              <a:rPr lang="en-US" dirty="0" err="1" smtClean="0"/>
              <a:t>demokratizácie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Faktory</a:t>
            </a:r>
            <a:r>
              <a:rPr lang="en-US" dirty="0" smtClean="0"/>
              <a:t> </a:t>
            </a:r>
            <a:r>
              <a:rPr lang="en-US" dirty="0" err="1" smtClean="0"/>
              <a:t>zlyhania</a:t>
            </a:r>
            <a:r>
              <a:rPr lang="en-US" dirty="0" smtClean="0"/>
              <a:t> </a:t>
            </a:r>
            <a:r>
              <a:rPr lang="en-US" dirty="0" err="1" smtClean="0"/>
              <a:t>štátu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hybridné</a:t>
            </a:r>
            <a:r>
              <a:rPr lang="en-US" dirty="0" smtClean="0"/>
              <a:t> pol. </a:t>
            </a:r>
            <a:r>
              <a:rPr lang="en-US" dirty="0" err="1" smtClean="0"/>
              <a:t>režimy</a:t>
            </a:r>
            <a:r>
              <a:rPr lang="en-US" dirty="0" smtClean="0"/>
              <a:t> </a:t>
            </a:r>
            <a:r>
              <a:rPr lang="en-US" dirty="0" err="1" smtClean="0"/>
              <a:t>sú</a:t>
            </a:r>
            <a:r>
              <a:rPr lang="en-US" dirty="0" smtClean="0"/>
              <a:t> </a:t>
            </a:r>
            <a:r>
              <a:rPr lang="en-US" dirty="0" err="1" smtClean="0"/>
              <a:t>tiež</a:t>
            </a:r>
            <a:r>
              <a:rPr lang="en-US" dirty="0" smtClean="0"/>
              <a:t> </a:t>
            </a:r>
            <a:r>
              <a:rPr lang="en-US" dirty="0" err="1" smtClean="0"/>
              <a:t>vysoko</a:t>
            </a:r>
            <a:r>
              <a:rPr lang="en-US" dirty="0" smtClean="0"/>
              <a:t> </a:t>
            </a:r>
            <a:r>
              <a:rPr lang="en-US" dirty="0" err="1" smtClean="0"/>
              <a:t>nestabilné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čiastočné</a:t>
            </a:r>
            <a:r>
              <a:rPr lang="en-US" dirty="0" smtClean="0"/>
              <a:t> </a:t>
            </a:r>
            <a:r>
              <a:rPr lang="en-US" dirty="0" err="1" smtClean="0"/>
              <a:t>demokracie</a:t>
            </a:r>
            <a:r>
              <a:rPr lang="en-US" dirty="0" smtClean="0"/>
              <a:t>, resp. </a:t>
            </a:r>
            <a:r>
              <a:rPr lang="en-US" dirty="0" err="1" smtClean="0"/>
              <a:t>autokracie</a:t>
            </a:r>
            <a:r>
              <a:rPr lang="en-US" dirty="0" smtClean="0"/>
              <a:t> s </a:t>
            </a:r>
            <a:r>
              <a:rPr lang="en-US" dirty="0" err="1" smtClean="0"/>
              <a:t>určitou</a:t>
            </a:r>
            <a:r>
              <a:rPr lang="en-US" dirty="0" smtClean="0"/>
              <a:t> </a:t>
            </a:r>
            <a:r>
              <a:rPr lang="en-US" dirty="0" err="1" smtClean="0"/>
              <a:t>mierou</a:t>
            </a:r>
            <a:r>
              <a:rPr lang="en-US" dirty="0" smtClean="0"/>
              <a:t> </a:t>
            </a:r>
            <a:r>
              <a:rPr lang="en-US" dirty="0" err="1" smtClean="0"/>
              <a:t>slobodnej</a:t>
            </a:r>
            <a:r>
              <a:rPr lang="en-US" dirty="0" smtClean="0"/>
              <a:t> </a:t>
            </a:r>
            <a:r>
              <a:rPr lang="en-US" dirty="0" err="1" smtClean="0"/>
              <a:t>politickej</a:t>
            </a:r>
            <a:r>
              <a:rPr lang="en-US" dirty="0" smtClean="0"/>
              <a:t> </a:t>
            </a:r>
            <a:r>
              <a:rPr lang="en-US" dirty="0" err="1" smtClean="0"/>
              <a:t>súťaže</a:t>
            </a:r>
            <a:r>
              <a:rPr lang="en-US" dirty="0" smtClean="0"/>
              <a:t>, </a:t>
            </a:r>
            <a:r>
              <a:rPr lang="en-US" dirty="0" err="1" smtClean="0"/>
              <a:t>majú</a:t>
            </a:r>
            <a:r>
              <a:rPr lang="en-US" dirty="0" smtClean="0"/>
              <a:t> </a:t>
            </a:r>
            <a:r>
              <a:rPr lang="en-US" dirty="0" err="1" smtClean="0"/>
              <a:t>významne</a:t>
            </a:r>
            <a:r>
              <a:rPr lang="en-US" dirty="0" smtClean="0"/>
              <a:t> (</a:t>
            </a:r>
            <a:r>
              <a:rPr lang="en-US" dirty="0" err="1" smtClean="0"/>
              <a:t>asi</a:t>
            </a:r>
            <a:r>
              <a:rPr lang="en-US" dirty="0" smtClean="0"/>
              <a:t> 20x) </a:t>
            </a:r>
            <a:r>
              <a:rPr lang="en-US" dirty="0" err="1" smtClean="0"/>
              <a:t>vyššiu</a:t>
            </a:r>
            <a:r>
              <a:rPr lang="en-US" dirty="0" smtClean="0"/>
              <a:t> </a:t>
            </a:r>
            <a:r>
              <a:rPr lang="en-US" dirty="0" err="1" smtClean="0"/>
              <a:t>pravdepodobnosť</a:t>
            </a:r>
            <a:r>
              <a:rPr lang="en-US" dirty="0" smtClean="0"/>
              <a:t> </a:t>
            </a:r>
            <a:r>
              <a:rPr lang="en-US" dirty="0" err="1" smtClean="0"/>
              <a:t>zlyhania</a:t>
            </a:r>
            <a:r>
              <a:rPr lang="en-US" dirty="0" smtClean="0"/>
              <a:t> </a:t>
            </a:r>
            <a:r>
              <a:rPr lang="en-US" dirty="0" err="1" smtClean="0"/>
              <a:t>štátu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ostatné</a:t>
            </a:r>
            <a:r>
              <a:rPr lang="en-US" dirty="0" smtClean="0"/>
              <a:t> </a:t>
            </a:r>
            <a:r>
              <a:rPr lang="en-US" dirty="0" err="1" smtClean="0"/>
              <a:t>režimy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Definičné</a:t>
            </a:r>
            <a:r>
              <a:rPr lang="en-US" dirty="0" smtClean="0"/>
              <a:t> a </a:t>
            </a:r>
            <a:r>
              <a:rPr lang="en-US" dirty="0" err="1" smtClean="0"/>
              <a:t>metodologické</a:t>
            </a:r>
            <a:r>
              <a:rPr lang="en-US" dirty="0" smtClean="0"/>
              <a:t> </a:t>
            </a:r>
            <a:r>
              <a:rPr lang="en-US" dirty="0" err="1" smtClean="0"/>
              <a:t>otázky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čo</a:t>
            </a:r>
            <a:r>
              <a:rPr lang="en-US" dirty="0" smtClean="0"/>
              <a:t> je to </a:t>
            </a:r>
            <a:r>
              <a:rPr lang="en-US" dirty="0" err="1" smtClean="0"/>
              <a:t>vlastne</a:t>
            </a:r>
            <a:r>
              <a:rPr lang="en-US" dirty="0" smtClean="0"/>
              <a:t> </a:t>
            </a:r>
            <a:r>
              <a:rPr lang="en-US" dirty="0" err="1" smtClean="0"/>
              <a:t>štát</a:t>
            </a:r>
            <a:r>
              <a:rPr lang="en-US" dirty="0" smtClean="0"/>
              <a:t>?</a:t>
            </a:r>
          </a:p>
          <a:p>
            <a:pPr>
              <a:defRPr/>
            </a:pPr>
            <a:r>
              <a:rPr lang="en-US" dirty="0" err="1" smtClean="0"/>
              <a:t>najčastejšie</a:t>
            </a:r>
            <a:r>
              <a:rPr lang="en-US" dirty="0" smtClean="0"/>
              <a:t> je </a:t>
            </a:r>
            <a:r>
              <a:rPr lang="en-US" dirty="0" err="1" smtClean="0"/>
              <a:t>definovaný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politická</a:t>
            </a:r>
            <a:r>
              <a:rPr lang="en-US" dirty="0" smtClean="0"/>
              <a:t> </a:t>
            </a:r>
            <a:r>
              <a:rPr lang="en-US" b="1" dirty="0" err="1" smtClean="0"/>
              <a:t>organizácia</a:t>
            </a:r>
            <a:r>
              <a:rPr lang="en-US" dirty="0" smtClean="0"/>
              <a:t> </a:t>
            </a:r>
            <a:r>
              <a:rPr lang="en-US" dirty="0" err="1" smtClean="0"/>
              <a:t>spájaná</a:t>
            </a:r>
            <a:r>
              <a:rPr lang="en-US" dirty="0" smtClean="0"/>
              <a:t> s </a:t>
            </a:r>
            <a:r>
              <a:rPr lang="en-US" b="1" dirty="0" err="1" smtClean="0"/>
              <a:t>násilím</a:t>
            </a:r>
            <a:endParaRPr lang="en-US" b="1" dirty="0" smtClean="0"/>
          </a:p>
          <a:p>
            <a:pPr>
              <a:defRPr/>
            </a:pPr>
            <a:r>
              <a:rPr lang="en-US" dirty="0" smtClean="0"/>
              <a:t>Weber: “</a:t>
            </a:r>
            <a:r>
              <a:rPr lang="en-US" dirty="0" err="1" smtClean="0"/>
              <a:t>ľudské</a:t>
            </a:r>
            <a:r>
              <a:rPr lang="en-US" dirty="0" smtClean="0"/>
              <a:t> </a:t>
            </a:r>
            <a:r>
              <a:rPr lang="en-US" dirty="0" err="1" smtClean="0"/>
              <a:t>spoločenstvo</a:t>
            </a:r>
            <a:r>
              <a:rPr lang="en-US" dirty="0" smtClean="0"/>
              <a:t>, </a:t>
            </a:r>
            <a:r>
              <a:rPr lang="en-US" dirty="0" err="1" smtClean="0"/>
              <a:t>ktoré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úspešne</a:t>
            </a:r>
            <a:r>
              <a:rPr lang="en-US" dirty="0" smtClean="0"/>
              <a:t> </a:t>
            </a:r>
            <a:r>
              <a:rPr lang="en-US" dirty="0" err="1" smtClean="0"/>
              <a:t>nárokuje</a:t>
            </a:r>
            <a:r>
              <a:rPr lang="en-US" dirty="0" smtClean="0"/>
              <a:t> </a:t>
            </a:r>
            <a:r>
              <a:rPr lang="en-US" dirty="0" err="1" smtClean="0"/>
              <a:t>monopol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legitímne</a:t>
            </a:r>
            <a:r>
              <a:rPr lang="en-US" dirty="0" smtClean="0"/>
              <a:t> </a:t>
            </a:r>
            <a:r>
              <a:rPr lang="en-US" dirty="0" err="1" smtClean="0"/>
              <a:t>použitie</a:t>
            </a:r>
            <a:r>
              <a:rPr lang="en-US" dirty="0" smtClean="0"/>
              <a:t> </a:t>
            </a:r>
            <a:r>
              <a:rPr lang="en-US" dirty="0" err="1" smtClean="0"/>
              <a:t>fyzickej</a:t>
            </a:r>
            <a:r>
              <a:rPr lang="en-US" dirty="0" smtClean="0"/>
              <a:t> </a:t>
            </a:r>
            <a:r>
              <a:rPr lang="en-US" dirty="0" err="1" smtClean="0"/>
              <a:t>sily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danom</a:t>
            </a:r>
            <a:r>
              <a:rPr lang="en-US" dirty="0" smtClean="0"/>
              <a:t> </a:t>
            </a:r>
            <a:r>
              <a:rPr lang="en-US" dirty="0" err="1" smtClean="0"/>
              <a:t>území</a:t>
            </a:r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Definičné</a:t>
            </a:r>
            <a:r>
              <a:rPr lang="en-US" dirty="0" smtClean="0"/>
              <a:t> a </a:t>
            </a:r>
            <a:r>
              <a:rPr lang="en-US" dirty="0" err="1" smtClean="0"/>
              <a:t>metodologické</a:t>
            </a:r>
            <a:r>
              <a:rPr lang="en-US" dirty="0" smtClean="0"/>
              <a:t> </a:t>
            </a:r>
            <a:r>
              <a:rPr lang="en-US" dirty="0" err="1" smtClean="0"/>
              <a:t>otázky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sz="3200" dirty="0" smtClean="0"/>
          </a:p>
          <a:p>
            <a:pPr>
              <a:defRPr/>
            </a:pPr>
            <a:r>
              <a:rPr lang="en-US" sz="3200" dirty="0" smtClean="0"/>
              <a:t>Tilly (1990): </a:t>
            </a:r>
            <a:r>
              <a:rPr lang="en-US" sz="3200" dirty="0" err="1" smtClean="0"/>
              <a:t>štát</a:t>
            </a:r>
            <a:r>
              <a:rPr lang="en-US" sz="3200" dirty="0" smtClean="0"/>
              <a:t> </a:t>
            </a:r>
            <a:r>
              <a:rPr lang="en-US" sz="3200" dirty="0" err="1" smtClean="0"/>
              <a:t>ako</a:t>
            </a:r>
            <a:r>
              <a:rPr lang="en-US" sz="3200" dirty="0" smtClean="0"/>
              <a:t> </a:t>
            </a:r>
            <a:r>
              <a:rPr lang="en-US" sz="3200" dirty="0" err="1" smtClean="0"/>
              <a:t>organizácia</a:t>
            </a:r>
            <a:r>
              <a:rPr lang="en-US" sz="3200" dirty="0" smtClean="0"/>
              <a:t>, </a:t>
            </a:r>
            <a:r>
              <a:rPr lang="en-US" sz="3200" dirty="0" err="1" smtClean="0"/>
              <a:t>ktorá</a:t>
            </a:r>
            <a:r>
              <a:rPr lang="en-US" sz="3200" dirty="0" smtClean="0"/>
              <a:t> </a:t>
            </a:r>
            <a:r>
              <a:rPr lang="en-US" sz="3200" dirty="0" err="1" smtClean="0"/>
              <a:t>ovláda</a:t>
            </a:r>
            <a:r>
              <a:rPr lang="en-US" sz="3200" dirty="0" smtClean="0"/>
              <a:t> </a:t>
            </a:r>
            <a:r>
              <a:rPr lang="en-US" sz="3200" dirty="0" err="1" smtClean="0"/>
              <a:t>násilie</a:t>
            </a:r>
            <a:r>
              <a:rPr lang="en-US" sz="3200" dirty="0" smtClean="0"/>
              <a:t>, </a:t>
            </a:r>
            <a:r>
              <a:rPr lang="en-US" sz="3200" dirty="0" err="1" smtClean="0"/>
              <a:t>odlišuje</a:t>
            </a:r>
            <a:r>
              <a:rPr lang="en-US" sz="3200" dirty="0" smtClean="0"/>
              <a:t> </a:t>
            </a:r>
            <a:r>
              <a:rPr lang="en-US" sz="3200" dirty="0" err="1" smtClean="0"/>
              <a:t>sa</a:t>
            </a:r>
            <a:r>
              <a:rPr lang="en-US" sz="3200" dirty="0" smtClean="0"/>
              <a:t> od </a:t>
            </a:r>
            <a:r>
              <a:rPr lang="en-US" sz="3200" dirty="0" err="1" smtClean="0"/>
              <a:t>rodinných</a:t>
            </a:r>
            <a:r>
              <a:rPr lang="en-US" sz="3200" dirty="0" smtClean="0"/>
              <a:t> a </a:t>
            </a:r>
            <a:r>
              <a:rPr lang="en-US" sz="3200" dirty="0" err="1" smtClean="0"/>
              <a:t>príbuzenských</a:t>
            </a:r>
            <a:r>
              <a:rPr lang="en-US" sz="3200" dirty="0" smtClean="0"/>
              <a:t> </a:t>
            </a:r>
            <a:r>
              <a:rPr lang="en-US" sz="3200" dirty="0" err="1" smtClean="0"/>
              <a:t>skupín</a:t>
            </a:r>
            <a:r>
              <a:rPr lang="en-US" sz="3200" dirty="0" smtClean="0"/>
              <a:t> a </a:t>
            </a:r>
            <a:r>
              <a:rPr lang="en-US" sz="3200" dirty="0" err="1" smtClean="0"/>
              <a:t>má</a:t>
            </a:r>
            <a:r>
              <a:rPr lang="en-US" sz="3200" dirty="0" smtClean="0"/>
              <a:t> </a:t>
            </a:r>
            <a:r>
              <a:rPr lang="en-US" sz="3200" dirty="0" err="1" smtClean="0"/>
              <a:t>prednosť</a:t>
            </a:r>
            <a:r>
              <a:rPr lang="en-US" sz="3200" dirty="0" smtClean="0"/>
              <a:t> </a:t>
            </a:r>
            <a:r>
              <a:rPr lang="en-US" sz="3200" dirty="0" err="1" smtClean="0"/>
              <a:t>pred</a:t>
            </a:r>
            <a:r>
              <a:rPr lang="en-US" sz="3200" dirty="0" smtClean="0"/>
              <a:t> </a:t>
            </a:r>
            <a:r>
              <a:rPr lang="en-US" sz="3200" dirty="0" err="1" smtClean="0"/>
              <a:t>ostatnými</a:t>
            </a:r>
            <a:r>
              <a:rPr lang="en-US" sz="3200" dirty="0" smtClean="0"/>
              <a:t> </a:t>
            </a:r>
            <a:r>
              <a:rPr lang="en-US" sz="3200" dirty="0" err="1" smtClean="0"/>
              <a:t>organizáciami</a:t>
            </a:r>
            <a:r>
              <a:rPr lang="en-US" sz="3200" dirty="0" smtClean="0"/>
              <a:t> v </a:t>
            </a:r>
            <a:r>
              <a:rPr lang="en-US" sz="3200" dirty="0" err="1" smtClean="0"/>
              <a:t>rámci</a:t>
            </a:r>
            <a:r>
              <a:rPr lang="en-US" sz="3200" dirty="0" smtClean="0"/>
              <a:t> </a:t>
            </a:r>
            <a:r>
              <a:rPr lang="en-US" sz="3200" dirty="0" err="1" smtClean="0"/>
              <a:t>daného</a:t>
            </a:r>
            <a:r>
              <a:rPr lang="en-US" sz="3200" dirty="0" smtClean="0"/>
              <a:t> </a:t>
            </a:r>
            <a:r>
              <a:rPr lang="en-US" sz="3200" dirty="0" err="1" smtClean="0"/>
              <a:t>územia</a:t>
            </a:r>
            <a:endParaRPr lang="en-US" sz="32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Štát</a:t>
            </a:r>
            <a:r>
              <a:rPr lang="en-US" dirty="0" smtClean="0"/>
              <a:t>: </a:t>
            </a:r>
            <a:r>
              <a:rPr lang="en-US" dirty="0" err="1" smtClean="0"/>
              <a:t>Vedľajší</a:t>
            </a:r>
            <a:r>
              <a:rPr lang="en-US" dirty="0" smtClean="0"/>
              <a:t> </a:t>
            </a:r>
            <a:r>
              <a:rPr lang="en-US" dirty="0" err="1" smtClean="0"/>
              <a:t>produkt</a:t>
            </a:r>
            <a:r>
              <a:rPr lang="en-US" dirty="0" smtClean="0"/>
              <a:t> </a:t>
            </a:r>
            <a:r>
              <a:rPr lang="en-US" dirty="0" err="1" smtClean="0"/>
              <a:t>vojny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8054975" cy="2867025"/>
          </a:xfrm>
        </p:spPr>
        <p:txBody>
          <a:bodyPr/>
          <a:lstStyle/>
          <a:p>
            <a:pPr>
              <a:defRPr/>
            </a:pPr>
            <a:r>
              <a:rPr lang="en-US" sz="2600" dirty="0" smtClean="0"/>
              <a:t>Charles Tilly: </a:t>
            </a:r>
            <a:r>
              <a:rPr lang="en-US" sz="2600" dirty="0" err="1" smtClean="0"/>
              <a:t>štát</a:t>
            </a:r>
            <a:r>
              <a:rPr lang="en-US" sz="2600" dirty="0" smtClean="0"/>
              <a:t> </a:t>
            </a:r>
            <a:r>
              <a:rPr lang="en-US" sz="2600" dirty="0" err="1" smtClean="0"/>
              <a:t>nevznikol</a:t>
            </a:r>
            <a:r>
              <a:rPr lang="en-US" sz="2600" dirty="0" smtClean="0"/>
              <a:t> </a:t>
            </a:r>
            <a:r>
              <a:rPr lang="en-US" sz="2600" dirty="0" err="1" smtClean="0"/>
              <a:t>zámerne</a:t>
            </a:r>
            <a:endParaRPr lang="en-US" sz="2600" dirty="0" smtClean="0"/>
          </a:p>
          <a:p>
            <a:pPr>
              <a:defRPr/>
            </a:pPr>
            <a:r>
              <a:rPr lang="en-US" sz="2600" dirty="0" err="1" smtClean="0"/>
              <a:t>predstavoval</a:t>
            </a:r>
            <a:r>
              <a:rPr lang="en-US" sz="2600" dirty="0" smtClean="0"/>
              <a:t> </a:t>
            </a:r>
            <a:r>
              <a:rPr lang="en-US" sz="2600" dirty="0" err="1" smtClean="0"/>
              <a:t>logistické</a:t>
            </a:r>
            <a:r>
              <a:rPr lang="en-US" sz="2600" dirty="0" smtClean="0"/>
              <a:t> </a:t>
            </a:r>
            <a:r>
              <a:rPr lang="en-US" sz="2600" dirty="0" err="1" smtClean="0"/>
              <a:t>riešenie</a:t>
            </a:r>
            <a:r>
              <a:rPr lang="en-US" sz="2600" dirty="0" smtClean="0"/>
              <a:t> </a:t>
            </a:r>
            <a:r>
              <a:rPr lang="en-US" sz="2600" dirty="0" err="1" smtClean="0"/>
              <a:t>na</a:t>
            </a:r>
            <a:r>
              <a:rPr lang="en-US" sz="2600" dirty="0" smtClean="0"/>
              <a:t> </a:t>
            </a:r>
            <a:r>
              <a:rPr lang="en-US" sz="2600" dirty="0" err="1" smtClean="0"/>
              <a:t>zabezpečenie</a:t>
            </a:r>
            <a:r>
              <a:rPr lang="en-US" sz="2600" dirty="0" smtClean="0"/>
              <a:t> </a:t>
            </a:r>
            <a:r>
              <a:rPr lang="en-US" sz="2600" dirty="0" err="1" smtClean="0"/>
              <a:t>armády</a:t>
            </a:r>
            <a:r>
              <a:rPr lang="en-US" sz="2600" dirty="0" smtClean="0"/>
              <a:t> v </a:t>
            </a:r>
            <a:r>
              <a:rPr lang="en-US" sz="2600" dirty="0" err="1" smtClean="0"/>
              <a:t>dlhodobých</a:t>
            </a:r>
            <a:r>
              <a:rPr lang="en-US" sz="2600" dirty="0" smtClean="0"/>
              <a:t> </a:t>
            </a:r>
            <a:r>
              <a:rPr lang="en-US" sz="2600" dirty="0" err="1" smtClean="0"/>
              <a:t>vojenských</a:t>
            </a:r>
            <a:r>
              <a:rPr lang="en-US" sz="2600" dirty="0" smtClean="0"/>
              <a:t> </a:t>
            </a:r>
            <a:r>
              <a:rPr lang="en-US" sz="2600" dirty="0" err="1" smtClean="0"/>
              <a:t>konfliktoch</a:t>
            </a:r>
            <a:r>
              <a:rPr lang="en-US" sz="2600" dirty="0" smtClean="0"/>
              <a:t> 14. </a:t>
            </a:r>
            <a:r>
              <a:rPr lang="en-US" sz="2600" dirty="0" err="1" smtClean="0"/>
              <a:t>storočia</a:t>
            </a:r>
            <a:endParaRPr lang="en-US" sz="2600" dirty="0" smtClean="0"/>
          </a:p>
          <a:p>
            <a:pPr>
              <a:defRPr/>
            </a:pPr>
            <a:r>
              <a:rPr lang="en-US" sz="2600" dirty="0" err="1" smtClean="0"/>
              <a:t>budovanie</a:t>
            </a:r>
            <a:r>
              <a:rPr lang="en-US" sz="2600" dirty="0" smtClean="0"/>
              <a:t> </a:t>
            </a:r>
            <a:r>
              <a:rPr lang="en-US" sz="2600" dirty="0" err="1" smtClean="0"/>
              <a:t>armády</a:t>
            </a:r>
            <a:r>
              <a:rPr lang="en-US" sz="2600" dirty="0" smtClean="0"/>
              <a:t> a </a:t>
            </a:r>
            <a:r>
              <a:rPr lang="en-US" sz="2600" dirty="0" err="1" smtClean="0"/>
              <a:t>infraštruktúry</a:t>
            </a:r>
            <a:r>
              <a:rPr lang="en-US" sz="2600" dirty="0" smtClean="0"/>
              <a:t> </a:t>
            </a:r>
            <a:r>
              <a:rPr lang="en-US" sz="2600" dirty="0" err="1" smtClean="0"/>
              <a:t>na</a:t>
            </a:r>
            <a:r>
              <a:rPr lang="en-US" sz="2600" dirty="0" smtClean="0"/>
              <a:t> </a:t>
            </a:r>
            <a:r>
              <a:rPr lang="en-US" sz="2600" dirty="0" err="1" smtClean="0"/>
              <a:t>jej</a:t>
            </a:r>
            <a:r>
              <a:rPr lang="en-US" sz="2600" dirty="0" smtClean="0"/>
              <a:t> </a:t>
            </a:r>
            <a:r>
              <a:rPr lang="en-US" sz="2600" dirty="0" err="1" smtClean="0"/>
              <a:t>podporu</a:t>
            </a:r>
            <a:r>
              <a:rPr lang="en-US" sz="2600" dirty="0" smtClean="0"/>
              <a:t>: </a:t>
            </a:r>
            <a:r>
              <a:rPr lang="en-US" sz="2600" dirty="0" err="1" smtClean="0"/>
              <a:t>systém</a:t>
            </a:r>
            <a:r>
              <a:rPr lang="en-US" sz="2600" dirty="0" smtClean="0"/>
              <a:t> </a:t>
            </a:r>
            <a:r>
              <a:rPr lang="en-US" sz="2600" dirty="0" err="1" smtClean="0"/>
              <a:t>výberu</a:t>
            </a:r>
            <a:r>
              <a:rPr lang="en-US" sz="2600" dirty="0" smtClean="0"/>
              <a:t> </a:t>
            </a:r>
            <a:r>
              <a:rPr lang="en-US" sz="2600" dirty="0" err="1" smtClean="0"/>
              <a:t>daní</a:t>
            </a:r>
            <a:r>
              <a:rPr lang="en-US" sz="2600" dirty="0" smtClean="0"/>
              <a:t> a </a:t>
            </a:r>
            <a:r>
              <a:rPr lang="en-US" sz="2600" dirty="0" err="1" smtClean="0"/>
              <a:t>jeho</a:t>
            </a:r>
            <a:r>
              <a:rPr lang="en-US" sz="2600" dirty="0" smtClean="0"/>
              <a:t> </a:t>
            </a:r>
            <a:r>
              <a:rPr lang="en-US" sz="2600" dirty="0" err="1" smtClean="0"/>
              <a:t>centralizácia</a:t>
            </a:r>
            <a:endParaRPr lang="en-US" sz="2600" dirty="0"/>
          </a:p>
        </p:txBody>
      </p:sp>
      <p:pic>
        <p:nvPicPr>
          <p:cNvPr id="1843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013325"/>
            <a:ext cx="3937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Definičné</a:t>
            </a:r>
            <a:r>
              <a:rPr lang="en-US" dirty="0" smtClean="0"/>
              <a:t> a </a:t>
            </a:r>
            <a:r>
              <a:rPr lang="en-US" dirty="0" err="1" smtClean="0"/>
              <a:t>metodologické</a:t>
            </a:r>
            <a:r>
              <a:rPr lang="en-US" dirty="0" smtClean="0"/>
              <a:t> </a:t>
            </a:r>
            <a:r>
              <a:rPr lang="en-US" dirty="0" err="1" smtClean="0"/>
              <a:t>otázky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090988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M. Levi (2002): </a:t>
            </a:r>
            <a:r>
              <a:rPr lang="en-US" sz="3200" dirty="0" err="1" smtClean="0"/>
              <a:t>štát</a:t>
            </a:r>
            <a:r>
              <a:rPr lang="en-US" sz="3200" dirty="0" smtClean="0"/>
              <a:t> je </a:t>
            </a:r>
            <a:r>
              <a:rPr lang="en-US" sz="3200" dirty="0" err="1" smtClean="0"/>
              <a:t>komplexný</a:t>
            </a:r>
            <a:r>
              <a:rPr lang="en-US" sz="3200" dirty="0" smtClean="0"/>
              <a:t> </a:t>
            </a:r>
            <a:r>
              <a:rPr lang="en-US" sz="3200" dirty="0" err="1" smtClean="0"/>
              <a:t>aparát</a:t>
            </a:r>
            <a:r>
              <a:rPr lang="en-US" sz="3200" dirty="0" smtClean="0"/>
              <a:t> </a:t>
            </a:r>
            <a:r>
              <a:rPr lang="en-US" sz="3200" dirty="0" err="1" smtClean="0"/>
              <a:t>centralizovanej</a:t>
            </a:r>
            <a:r>
              <a:rPr lang="en-US" sz="3200" dirty="0" smtClean="0"/>
              <a:t> a </a:t>
            </a:r>
            <a:r>
              <a:rPr lang="en-US" sz="3200" dirty="0" err="1" smtClean="0"/>
              <a:t>inštitucionalizovanej</a:t>
            </a:r>
            <a:r>
              <a:rPr lang="en-US" sz="3200" dirty="0" smtClean="0"/>
              <a:t> </a:t>
            </a:r>
            <a:r>
              <a:rPr lang="en-US" sz="3200" dirty="0" err="1" smtClean="0"/>
              <a:t>moci</a:t>
            </a:r>
            <a:r>
              <a:rPr lang="en-US" sz="3200" dirty="0" smtClean="0"/>
              <a:t>, </a:t>
            </a:r>
            <a:r>
              <a:rPr lang="en-US" sz="3200" dirty="0" err="1" smtClean="0"/>
              <a:t>ktorá</a:t>
            </a:r>
            <a:r>
              <a:rPr lang="en-US" sz="3200" dirty="0" smtClean="0"/>
              <a:t> </a:t>
            </a:r>
            <a:r>
              <a:rPr lang="en-US" sz="3200" dirty="0" err="1" smtClean="0"/>
              <a:t>koncentruje</a:t>
            </a:r>
            <a:r>
              <a:rPr lang="en-US" sz="3200" dirty="0" smtClean="0"/>
              <a:t> </a:t>
            </a:r>
            <a:r>
              <a:rPr lang="en-US" sz="3200" dirty="0" err="1" smtClean="0"/>
              <a:t>donútenie</a:t>
            </a:r>
            <a:r>
              <a:rPr lang="en-US" sz="3200" dirty="0" smtClean="0"/>
              <a:t>, </a:t>
            </a:r>
            <a:r>
              <a:rPr lang="en-US" sz="3200" dirty="0" err="1" smtClean="0"/>
              <a:t>zakladá</a:t>
            </a:r>
            <a:r>
              <a:rPr lang="en-US" sz="3200" dirty="0" smtClean="0"/>
              <a:t> </a:t>
            </a:r>
            <a:r>
              <a:rPr lang="en-US" sz="3200" dirty="0" err="1" smtClean="0"/>
              <a:t>vlastnícke</a:t>
            </a:r>
            <a:r>
              <a:rPr lang="en-US" sz="3200" dirty="0" smtClean="0"/>
              <a:t> </a:t>
            </a:r>
            <a:r>
              <a:rPr lang="en-US" sz="3200" dirty="0" err="1" smtClean="0"/>
              <a:t>práva</a:t>
            </a:r>
            <a:r>
              <a:rPr lang="en-US" sz="3200" dirty="0" smtClean="0"/>
              <a:t> a </a:t>
            </a:r>
            <a:r>
              <a:rPr lang="en-US" sz="3200" dirty="0" err="1" smtClean="0"/>
              <a:t>reguluje</a:t>
            </a:r>
            <a:r>
              <a:rPr lang="en-US" sz="3200" dirty="0" smtClean="0"/>
              <a:t> </a:t>
            </a:r>
            <a:r>
              <a:rPr lang="en-US" sz="3200" dirty="0" err="1" smtClean="0"/>
              <a:t>spoločnosť</a:t>
            </a:r>
            <a:r>
              <a:rPr lang="en-US" sz="3200" dirty="0" smtClean="0"/>
              <a:t> </a:t>
            </a:r>
            <a:r>
              <a:rPr lang="en-US" sz="3200" dirty="0" err="1" smtClean="0"/>
              <a:t>na</a:t>
            </a:r>
            <a:r>
              <a:rPr lang="en-US" sz="3200" dirty="0" smtClean="0"/>
              <a:t> </a:t>
            </a:r>
            <a:r>
              <a:rPr lang="en-US" sz="3200" dirty="0" err="1" smtClean="0"/>
              <a:t>určitom</a:t>
            </a:r>
            <a:r>
              <a:rPr lang="en-US" sz="3200" dirty="0" smtClean="0"/>
              <a:t> </a:t>
            </a:r>
            <a:r>
              <a:rPr lang="en-US" sz="3200" dirty="0" err="1" smtClean="0"/>
              <a:t>území</a:t>
            </a:r>
            <a:r>
              <a:rPr lang="en-US" sz="3200" dirty="0" smtClean="0"/>
              <a:t>, </a:t>
            </a:r>
            <a:r>
              <a:rPr lang="en-US" sz="3200" dirty="0" err="1" smtClean="0"/>
              <a:t>pričom</a:t>
            </a:r>
            <a:r>
              <a:rPr lang="en-US" sz="3200" dirty="0" smtClean="0"/>
              <a:t> je </a:t>
            </a:r>
            <a:r>
              <a:rPr lang="en-US" sz="3200" dirty="0" err="1" smtClean="0"/>
              <a:t>formálne</a:t>
            </a:r>
            <a:r>
              <a:rPr lang="en-US" sz="3200" dirty="0" smtClean="0"/>
              <a:t> </a:t>
            </a:r>
            <a:r>
              <a:rPr lang="en-US" sz="3200" dirty="0" err="1" smtClean="0"/>
              <a:t>uznaný</a:t>
            </a:r>
            <a:r>
              <a:rPr lang="en-US" sz="3200" dirty="0" smtClean="0"/>
              <a:t> </a:t>
            </a:r>
            <a:r>
              <a:rPr lang="en-US" sz="3200" dirty="0" err="1" smtClean="0"/>
              <a:t>ako</a:t>
            </a:r>
            <a:r>
              <a:rPr lang="en-US" sz="3200" dirty="0" smtClean="0"/>
              <a:t> </a:t>
            </a:r>
            <a:r>
              <a:rPr lang="en-US" sz="3200" dirty="0" err="1" smtClean="0"/>
              <a:t>štát</a:t>
            </a:r>
            <a:r>
              <a:rPr lang="en-US" sz="3200" dirty="0" smtClean="0"/>
              <a:t> </a:t>
            </a:r>
            <a:r>
              <a:rPr lang="en-US" sz="3200" dirty="0" err="1" smtClean="0"/>
              <a:t>na</a:t>
            </a:r>
            <a:r>
              <a:rPr lang="en-US" sz="3200" dirty="0" smtClean="0"/>
              <a:t> </a:t>
            </a:r>
            <a:r>
              <a:rPr lang="en-US" sz="3200" dirty="0" err="1" smtClean="0"/>
              <a:t>medzinárodných</a:t>
            </a:r>
            <a:r>
              <a:rPr lang="en-US" sz="3200" dirty="0" smtClean="0"/>
              <a:t> </a:t>
            </a:r>
            <a:r>
              <a:rPr lang="en-US" sz="3200" dirty="0" err="1" smtClean="0"/>
              <a:t>fórach</a:t>
            </a:r>
            <a:endParaRPr lang="en-US" sz="3200" dirty="0" smtClean="0"/>
          </a:p>
          <a:p>
            <a:pPr>
              <a:defRPr/>
            </a:pPr>
            <a:endParaRPr lang="en-US" sz="32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Definičné</a:t>
            </a:r>
            <a:r>
              <a:rPr lang="en-US" dirty="0" smtClean="0"/>
              <a:t> a </a:t>
            </a:r>
            <a:r>
              <a:rPr lang="en-US" dirty="0" err="1" smtClean="0"/>
              <a:t>metodologické</a:t>
            </a:r>
            <a:r>
              <a:rPr lang="en-US" dirty="0" smtClean="0"/>
              <a:t> </a:t>
            </a:r>
            <a:r>
              <a:rPr lang="en-US" dirty="0" err="1" smtClean="0"/>
              <a:t>otázky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tieto</a:t>
            </a:r>
            <a:r>
              <a:rPr lang="en-US" dirty="0" smtClean="0"/>
              <a:t> post-</a:t>
            </a:r>
            <a:r>
              <a:rPr lang="en-US" dirty="0" err="1" smtClean="0"/>
              <a:t>weberovské</a:t>
            </a:r>
            <a:r>
              <a:rPr lang="en-US" dirty="0" smtClean="0"/>
              <a:t> </a:t>
            </a:r>
            <a:r>
              <a:rPr lang="en-US" dirty="0" err="1" smtClean="0"/>
              <a:t>definície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vyhýbajú</a:t>
            </a:r>
            <a:r>
              <a:rPr lang="en-US" dirty="0" smtClean="0"/>
              <a:t> </a:t>
            </a:r>
            <a:r>
              <a:rPr lang="en-US" dirty="0" err="1" smtClean="0"/>
              <a:t>pojmom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je </a:t>
            </a:r>
            <a:r>
              <a:rPr lang="en-US" dirty="0" err="1" smtClean="0"/>
              <a:t>legitimita</a:t>
            </a:r>
            <a:r>
              <a:rPr lang="en-US" dirty="0" smtClean="0"/>
              <a:t> a </a:t>
            </a:r>
            <a:r>
              <a:rPr lang="en-US" dirty="0" err="1" smtClean="0"/>
              <a:t>monopol</a:t>
            </a:r>
            <a:r>
              <a:rPr lang="en-US" dirty="0" smtClean="0"/>
              <a:t>, </a:t>
            </a:r>
            <a:r>
              <a:rPr lang="en-US" dirty="0" err="1" smtClean="0"/>
              <a:t>ktoré</a:t>
            </a:r>
            <a:r>
              <a:rPr lang="en-US" dirty="0" smtClean="0"/>
              <a:t> </a:t>
            </a:r>
            <a:r>
              <a:rPr lang="en-US" dirty="0" err="1" smtClean="0"/>
              <a:t>sú</a:t>
            </a:r>
            <a:r>
              <a:rPr lang="en-US" dirty="0" smtClean="0"/>
              <a:t> pre </a:t>
            </a:r>
            <a:r>
              <a:rPr lang="en-US" dirty="0" err="1" smtClean="0"/>
              <a:t>Webera</a:t>
            </a:r>
            <a:r>
              <a:rPr lang="en-US" dirty="0" smtClean="0"/>
              <a:t> </a:t>
            </a:r>
            <a:r>
              <a:rPr lang="en-US" dirty="0" err="1" smtClean="0"/>
              <a:t>kľúčové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považujú</a:t>
            </a:r>
            <a:r>
              <a:rPr lang="en-US" dirty="0" smtClean="0"/>
              <a:t> </a:t>
            </a:r>
            <a:r>
              <a:rPr lang="en-US" dirty="0" err="1" smtClean="0"/>
              <a:t>tieto</a:t>
            </a:r>
            <a:r>
              <a:rPr lang="en-US" dirty="0" smtClean="0"/>
              <a:t> </a:t>
            </a:r>
            <a:r>
              <a:rPr lang="en-US" dirty="0" err="1" smtClean="0"/>
              <a:t>atribúty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premenné</a:t>
            </a:r>
            <a:r>
              <a:rPr lang="en-US" dirty="0" smtClean="0"/>
              <a:t>, 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konštantné</a:t>
            </a:r>
            <a:r>
              <a:rPr lang="en-US" dirty="0" smtClean="0"/>
              <a:t>: </a:t>
            </a:r>
            <a:r>
              <a:rPr lang="en-US" dirty="0" err="1" smtClean="0"/>
              <a:t>nie</a:t>
            </a:r>
            <a:r>
              <a:rPr lang="en-US" dirty="0" smtClean="0"/>
              <a:t> </a:t>
            </a:r>
            <a:r>
              <a:rPr lang="en-US" dirty="0" err="1" smtClean="0"/>
              <a:t>všetky</a:t>
            </a:r>
            <a:r>
              <a:rPr lang="en-US" dirty="0" smtClean="0"/>
              <a:t> </a:t>
            </a:r>
            <a:r>
              <a:rPr lang="en-US" dirty="0" err="1" smtClean="0"/>
              <a:t>štáty</a:t>
            </a:r>
            <a:r>
              <a:rPr lang="en-US" dirty="0" smtClean="0"/>
              <a:t> </a:t>
            </a:r>
            <a:r>
              <a:rPr lang="en-US" dirty="0" err="1" smtClean="0"/>
              <a:t>sú</a:t>
            </a:r>
            <a:r>
              <a:rPr lang="en-US" dirty="0" smtClean="0"/>
              <a:t> </a:t>
            </a:r>
            <a:r>
              <a:rPr lang="en-US" dirty="0" err="1" smtClean="0"/>
              <a:t>legitímne</a:t>
            </a:r>
            <a:r>
              <a:rPr lang="en-US" dirty="0" smtClean="0"/>
              <a:t> a </a:t>
            </a:r>
            <a:r>
              <a:rPr lang="en-US" dirty="0" err="1" smtClean="0"/>
              <a:t>mnohé</a:t>
            </a:r>
            <a:r>
              <a:rPr lang="en-US" dirty="0" smtClean="0"/>
              <a:t> </a:t>
            </a:r>
            <a:r>
              <a:rPr lang="en-US" dirty="0" err="1" smtClean="0"/>
              <a:t>nemajú</a:t>
            </a:r>
            <a:r>
              <a:rPr lang="en-US" dirty="0" smtClean="0"/>
              <a:t> </a:t>
            </a:r>
            <a:r>
              <a:rPr lang="en-US" dirty="0" err="1" smtClean="0"/>
              <a:t>monopol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legit. </a:t>
            </a:r>
            <a:r>
              <a:rPr lang="en-US" dirty="0" err="1" smtClean="0"/>
              <a:t>násilie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ak</a:t>
            </a:r>
            <a:r>
              <a:rPr lang="en-US" dirty="0" smtClean="0"/>
              <a:t> ale </a:t>
            </a:r>
            <a:r>
              <a:rPr lang="en-US" dirty="0" err="1" smtClean="0"/>
              <a:t>odstránime</a:t>
            </a:r>
            <a:r>
              <a:rPr lang="en-US" dirty="0" smtClean="0"/>
              <a:t> </a:t>
            </a:r>
            <a:r>
              <a:rPr lang="en-US" dirty="0" err="1" smtClean="0"/>
              <a:t>legitimitu</a:t>
            </a:r>
            <a:r>
              <a:rPr lang="en-US" dirty="0" smtClean="0"/>
              <a:t>, </a:t>
            </a:r>
            <a:r>
              <a:rPr lang="en-US" dirty="0" err="1" smtClean="0"/>
              <a:t>pojem</a:t>
            </a:r>
            <a:r>
              <a:rPr lang="en-US" dirty="0" smtClean="0"/>
              <a:t> </a:t>
            </a:r>
            <a:r>
              <a:rPr lang="en-US" dirty="0" err="1" smtClean="0"/>
              <a:t>štátu</a:t>
            </a:r>
            <a:r>
              <a:rPr lang="en-US" dirty="0" smtClean="0"/>
              <a:t> </a:t>
            </a:r>
            <a:r>
              <a:rPr lang="en-US" dirty="0" err="1" smtClean="0"/>
              <a:t>začína</a:t>
            </a:r>
            <a:r>
              <a:rPr lang="en-US" dirty="0" smtClean="0"/>
              <a:t> </a:t>
            </a:r>
            <a:r>
              <a:rPr lang="en-US" dirty="0" err="1" smtClean="0"/>
              <a:t>byť</a:t>
            </a:r>
            <a:r>
              <a:rPr lang="en-US" dirty="0" smtClean="0"/>
              <a:t> </a:t>
            </a:r>
            <a:r>
              <a:rPr lang="en-US" dirty="0" err="1" smtClean="0"/>
              <a:t>príliš</a:t>
            </a:r>
            <a:r>
              <a:rPr lang="en-US" dirty="0" smtClean="0"/>
              <a:t> “</a:t>
            </a:r>
            <a:r>
              <a:rPr lang="en-US" dirty="0" err="1" smtClean="0"/>
              <a:t>materialistický</a:t>
            </a:r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Definičné</a:t>
            </a:r>
            <a:r>
              <a:rPr lang="en-US" dirty="0" smtClean="0"/>
              <a:t> a </a:t>
            </a:r>
            <a:r>
              <a:rPr lang="en-US" dirty="0" err="1" smtClean="0"/>
              <a:t>metodologické</a:t>
            </a:r>
            <a:r>
              <a:rPr lang="en-US" dirty="0" smtClean="0"/>
              <a:t> </a:t>
            </a:r>
            <a:r>
              <a:rPr lang="en-US" dirty="0" err="1" smtClean="0"/>
              <a:t>otázky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je </a:t>
            </a:r>
            <a:r>
              <a:rPr lang="en-US" dirty="0" err="1" smtClean="0"/>
              <a:t>zredukovaný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vojenskú</a:t>
            </a:r>
            <a:r>
              <a:rPr lang="en-US" dirty="0" smtClean="0"/>
              <a:t> </a:t>
            </a:r>
            <a:r>
              <a:rPr lang="en-US" dirty="0" err="1" smtClean="0"/>
              <a:t>moc</a:t>
            </a:r>
            <a:r>
              <a:rPr lang="en-US" dirty="0" smtClean="0"/>
              <a:t>  a </a:t>
            </a:r>
            <a:r>
              <a:rPr lang="en-US" dirty="0" err="1" smtClean="0"/>
              <a:t>byrokraciu</a:t>
            </a:r>
            <a:r>
              <a:rPr lang="en-US" dirty="0" smtClean="0"/>
              <a:t>, </a:t>
            </a:r>
            <a:r>
              <a:rPr lang="en-US" dirty="0" err="1" smtClean="0"/>
              <a:t>ktorá</a:t>
            </a:r>
            <a:r>
              <a:rPr lang="en-US" dirty="0" smtClean="0"/>
              <a:t> </a:t>
            </a:r>
            <a:r>
              <a:rPr lang="en-US" dirty="0" err="1" smtClean="0"/>
              <a:t>vynucuje</a:t>
            </a:r>
            <a:r>
              <a:rPr lang="en-US" dirty="0" smtClean="0"/>
              <a:t> (</a:t>
            </a:r>
            <a:r>
              <a:rPr lang="en-US" dirty="0" err="1" smtClean="0"/>
              <a:t>materiálny</a:t>
            </a:r>
            <a:r>
              <a:rPr lang="en-US" dirty="0" smtClean="0"/>
              <a:t>) </a:t>
            </a:r>
            <a:r>
              <a:rPr lang="en-US" dirty="0" err="1" smtClean="0"/>
              <a:t>poriadok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err="1" smtClean="0"/>
              <a:t>pritom</a:t>
            </a:r>
            <a:r>
              <a:rPr lang="en-US" dirty="0" smtClean="0"/>
              <a:t> je </a:t>
            </a:r>
            <a:r>
              <a:rPr lang="en-US" dirty="0" err="1" smtClean="0"/>
              <a:t>zrejmé</a:t>
            </a:r>
            <a:r>
              <a:rPr lang="en-US" dirty="0" smtClean="0"/>
              <a:t>, </a:t>
            </a:r>
            <a:r>
              <a:rPr lang="en-US" dirty="0" err="1" smtClean="0"/>
              <a:t>že</a:t>
            </a:r>
            <a:r>
              <a:rPr lang="en-US" dirty="0" smtClean="0"/>
              <a:t> </a:t>
            </a:r>
            <a:r>
              <a:rPr lang="en-US" dirty="0" err="1" smtClean="0"/>
              <a:t>štát</a:t>
            </a:r>
            <a:r>
              <a:rPr lang="en-US" dirty="0" smtClean="0"/>
              <a:t> </a:t>
            </a:r>
            <a:r>
              <a:rPr lang="en-US" dirty="0" err="1" smtClean="0"/>
              <a:t>nie</a:t>
            </a:r>
            <a:r>
              <a:rPr lang="en-US" dirty="0" smtClean="0"/>
              <a:t> je </a:t>
            </a:r>
            <a:r>
              <a:rPr lang="en-US" dirty="0" err="1" smtClean="0"/>
              <a:t>založený</a:t>
            </a:r>
            <a:r>
              <a:rPr lang="en-US" dirty="0" smtClean="0"/>
              <a:t> </a:t>
            </a:r>
            <a:r>
              <a:rPr lang="en-US" dirty="0" err="1" smtClean="0"/>
              <a:t>iba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materiálnom</a:t>
            </a:r>
            <a:r>
              <a:rPr lang="en-US" dirty="0" smtClean="0"/>
              <a:t> </a:t>
            </a:r>
            <a:r>
              <a:rPr lang="en-US" dirty="0" err="1" smtClean="0"/>
              <a:t>základe</a:t>
            </a:r>
            <a:r>
              <a:rPr lang="en-US" dirty="0" smtClean="0"/>
              <a:t> a </a:t>
            </a:r>
            <a:r>
              <a:rPr lang="en-US" dirty="0" err="1" smtClean="0"/>
              <a:t>donútení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idey</a:t>
            </a:r>
            <a:r>
              <a:rPr lang="en-US" dirty="0" smtClean="0"/>
              <a:t>, </a:t>
            </a:r>
            <a:r>
              <a:rPr lang="en-US" dirty="0" err="1" smtClean="0"/>
              <a:t>hodnoty</a:t>
            </a:r>
            <a:r>
              <a:rPr lang="en-US" dirty="0" smtClean="0"/>
              <a:t> a </a:t>
            </a:r>
            <a:r>
              <a:rPr lang="en-US" dirty="0" err="1" smtClean="0"/>
              <a:t>normy</a:t>
            </a:r>
            <a:r>
              <a:rPr lang="en-US" dirty="0" smtClean="0"/>
              <a:t> </a:t>
            </a:r>
            <a:r>
              <a:rPr lang="en-US" dirty="0" err="1" smtClean="0"/>
              <a:t>majú</a:t>
            </a:r>
            <a:r>
              <a:rPr lang="en-US" dirty="0" smtClean="0"/>
              <a:t> </a:t>
            </a:r>
            <a:r>
              <a:rPr lang="en-US" dirty="0" err="1" smtClean="0"/>
              <a:t>širšiu</a:t>
            </a:r>
            <a:r>
              <a:rPr lang="en-US" dirty="0" smtClean="0"/>
              <a:t> </a:t>
            </a:r>
            <a:r>
              <a:rPr lang="en-US" dirty="0" err="1" smtClean="0"/>
              <a:t>rolu</a:t>
            </a:r>
            <a:r>
              <a:rPr lang="en-US" dirty="0" smtClean="0"/>
              <a:t> </a:t>
            </a:r>
            <a:r>
              <a:rPr lang="en-US" dirty="0" err="1" smtClean="0"/>
              <a:t>než</a:t>
            </a:r>
            <a:r>
              <a:rPr lang="en-US" dirty="0" smtClean="0"/>
              <a:t> </a:t>
            </a:r>
            <a:r>
              <a:rPr lang="en-US" dirty="0" err="1" smtClean="0"/>
              <a:t>produkciu</a:t>
            </a:r>
            <a:r>
              <a:rPr lang="en-US" dirty="0" smtClean="0"/>
              <a:t> </a:t>
            </a:r>
            <a:r>
              <a:rPr lang="en-US" dirty="0" err="1" smtClean="0"/>
              <a:t>fyzického</a:t>
            </a:r>
            <a:r>
              <a:rPr lang="en-US" dirty="0" smtClean="0"/>
              <a:t> </a:t>
            </a:r>
            <a:r>
              <a:rPr lang="en-US" dirty="0" err="1" smtClean="0"/>
              <a:t>donútenia</a:t>
            </a:r>
            <a:r>
              <a:rPr lang="en-US" dirty="0" smtClean="0"/>
              <a:t>, </a:t>
            </a:r>
            <a:r>
              <a:rPr lang="en-US" dirty="0" err="1" smtClean="0"/>
              <a:t>legitimizujú</a:t>
            </a:r>
            <a:r>
              <a:rPr lang="en-US" dirty="0" smtClean="0"/>
              <a:t> </a:t>
            </a:r>
            <a:r>
              <a:rPr lang="en-US" dirty="0" err="1" smtClean="0"/>
              <a:t>moc</a:t>
            </a:r>
            <a:r>
              <a:rPr lang="en-US" dirty="0" smtClean="0"/>
              <a:t> – to </a:t>
            </a:r>
            <a:r>
              <a:rPr lang="en-US" dirty="0" err="1" smtClean="0"/>
              <a:t>donútenie</a:t>
            </a:r>
            <a:r>
              <a:rPr lang="en-US" dirty="0" smtClean="0"/>
              <a:t> </a:t>
            </a:r>
            <a:r>
              <a:rPr lang="en-US" dirty="0" err="1" smtClean="0"/>
              <a:t>nedokáže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Definičné</a:t>
            </a:r>
            <a:r>
              <a:rPr lang="en-US" dirty="0" smtClean="0"/>
              <a:t> a </a:t>
            </a:r>
            <a:r>
              <a:rPr lang="en-US" dirty="0" err="1" smtClean="0"/>
              <a:t>metodologické</a:t>
            </a:r>
            <a:r>
              <a:rPr lang="en-US" dirty="0" smtClean="0"/>
              <a:t> </a:t>
            </a:r>
            <a:r>
              <a:rPr lang="en-US" dirty="0" err="1" smtClean="0"/>
              <a:t>otázky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štát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objekt</a:t>
            </a:r>
            <a:r>
              <a:rPr lang="en-US" dirty="0" smtClean="0"/>
              <a:t> </a:t>
            </a:r>
            <a:r>
              <a:rPr lang="en-US" dirty="0" err="1" smtClean="0"/>
              <a:t>analýzy</a:t>
            </a:r>
            <a:r>
              <a:rPr lang="en-US" dirty="0" smtClean="0"/>
              <a:t>, </a:t>
            </a:r>
            <a:r>
              <a:rPr lang="en-US" dirty="0" err="1" smtClean="0"/>
              <a:t>ktorý</a:t>
            </a:r>
            <a:r>
              <a:rPr lang="en-US" dirty="0" smtClean="0"/>
              <a:t> </a:t>
            </a:r>
            <a:r>
              <a:rPr lang="en-US" dirty="0" err="1" smtClean="0"/>
              <a:t>existuje</a:t>
            </a:r>
            <a:r>
              <a:rPr lang="en-US" dirty="0" smtClean="0"/>
              <a:t> </a:t>
            </a:r>
            <a:r>
              <a:rPr lang="en-US" b="1" dirty="0" err="1" smtClean="0"/>
              <a:t>zároveň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materiálne</a:t>
            </a:r>
            <a:r>
              <a:rPr lang="en-US" dirty="0" smtClean="0"/>
              <a:t> </a:t>
            </a:r>
            <a:r>
              <a:rPr lang="en-US" dirty="0" err="1" smtClean="0"/>
              <a:t>sily</a:t>
            </a:r>
            <a:r>
              <a:rPr lang="en-US" dirty="0" smtClean="0"/>
              <a:t> </a:t>
            </a:r>
            <a:r>
              <a:rPr lang="en-US" dirty="0" err="1" smtClean="0"/>
              <a:t>aj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ideový</a:t>
            </a:r>
            <a:r>
              <a:rPr lang="en-US" dirty="0" smtClean="0"/>
              <a:t> </a:t>
            </a:r>
            <a:r>
              <a:rPr lang="en-US" dirty="0" err="1" smtClean="0"/>
              <a:t>konštrukt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Mitchell (1999): to, </a:t>
            </a:r>
            <a:r>
              <a:rPr lang="en-US" dirty="0" err="1" smtClean="0"/>
              <a:t>čo</a:t>
            </a:r>
            <a:r>
              <a:rPr lang="en-US" dirty="0" smtClean="0"/>
              <a:t> </a:t>
            </a:r>
            <a:r>
              <a:rPr lang="en-US" dirty="0" err="1" smtClean="0"/>
              <a:t>nazývame</a:t>
            </a:r>
            <a:r>
              <a:rPr lang="en-US" dirty="0" smtClean="0"/>
              <a:t> </a:t>
            </a:r>
            <a:r>
              <a:rPr lang="en-US" dirty="0" err="1" smtClean="0"/>
              <a:t>štát</a:t>
            </a:r>
            <a:r>
              <a:rPr lang="en-US" dirty="0" smtClean="0"/>
              <a:t> </a:t>
            </a:r>
            <a:r>
              <a:rPr lang="en-US" dirty="0" err="1" smtClean="0"/>
              <a:t>vzniká</a:t>
            </a:r>
            <a:r>
              <a:rPr lang="en-US" dirty="0" smtClean="0"/>
              <a:t> </a:t>
            </a:r>
            <a:r>
              <a:rPr lang="en-US" dirty="0" err="1" smtClean="0"/>
              <a:t>prostredníctvom</a:t>
            </a:r>
            <a:r>
              <a:rPr lang="en-US" dirty="0" smtClean="0"/>
              <a:t> </a:t>
            </a:r>
            <a:r>
              <a:rPr lang="en-US" dirty="0" err="1" smtClean="0"/>
              <a:t>techník</a:t>
            </a:r>
            <a:r>
              <a:rPr lang="en-US" dirty="0" smtClean="0"/>
              <a:t>, </a:t>
            </a:r>
            <a:r>
              <a:rPr lang="en-US" dirty="0" err="1" smtClean="0"/>
              <a:t>ktoré</a:t>
            </a:r>
            <a:r>
              <a:rPr lang="en-US" dirty="0" smtClean="0"/>
              <a:t> </a:t>
            </a:r>
            <a:r>
              <a:rPr lang="en-US" dirty="0" err="1" smtClean="0"/>
              <a:t>umožňujú</a:t>
            </a:r>
            <a:r>
              <a:rPr lang="en-US" dirty="0" smtClean="0"/>
              <a:t> </a:t>
            </a:r>
            <a:r>
              <a:rPr lang="en-US" dirty="0" err="1" smtClean="0"/>
              <a:t>každodenným</a:t>
            </a:r>
            <a:r>
              <a:rPr lang="en-US" dirty="0" smtClean="0"/>
              <a:t> </a:t>
            </a:r>
            <a:r>
              <a:rPr lang="en-US" dirty="0" err="1" smtClean="0"/>
              <a:t>praktikám</a:t>
            </a:r>
            <a:r>
              <a:rPr lang="en-US" dirty="0" smtClean="0"/>
              <a:t> </a:t>
            </a:r>
            <a:r>
              <a:rPr lang="en-US" dirty="0" err="1" smtClean="0"/>
              <a:t>naberať</a:t>
            </a:r>
            <a:r>
              <a:rPr lang="en-US" dirty="0" smtClean="0"/>
              <a:t> </a:t>
            </a:r>
            <a:r>
              <a:rPr lang="en-US" dirty="0" err="1" smtClean="0"/>
              <a:t>abstraktnú</a:t>
            </a:r>
            <a:r>
              <a:rPr lang="en-US" dirty="0" smtClean="0"/>
              <a:t> a </a:t>
            </a:r>
            <a:r>
              <a:rPr lang="en-US" dirty="0" err="1" smtClean="0"/>
              <a:t>nemateriálnu</a:t>
            </a:r>
            <a:r>
              <a:rPr lang="en-US" dirty="0" smtClean="0"/>
              <a:t> </a:t>
            </a:r>
            <a:r>
              <a:rPr lang="en-US" dirty="0" err="1" smtClean="0"/>
              <a:t>formu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Tilly: </a:t>
            </a:r>
            <a:r>
              <a:rPr lang="en-US" dirty="0" err="1" smtClean="0"/>
              <a:t>Nový</a:t>
            </a:r>
            <a:r>
              <a:rPr lang="en-US" dirty="0" smtClean="0"/>
              <a:t> </a:t>
            </a:r>
            <a:r>
              <a:rPr lang="en-US" dirty="0" err="1" smtClean="0"/>
              <a:t>typ</a:t>
            </a:r>
            <a:r>
              <a:rPr lang="en-US" dirty="0" smtClean="0"/>
              <a:t> </a:t>
            </a:r>
            <a:r>
              <a:rPr lang="en-US" dirty="0" err="1" smtClean="0"/>
              <a:t>armády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err="1" smtClean="0"/>
              <a:t>nové</a:t>
            </a:r>
            <a:r>
              <a:rPr lang="en-US" dirty="0" smtClean="0"/>
              <a:t> </a:t>
            </a:r>
            <a:r>
              <a:rPr lang="en-US" dirty="0" err="1" smtClean="0"/>
              <a:t>vzťahy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8197850" cy="2938463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/>
              <a:t>technologický</a:t>
            </a:r>
            <a:r>
              <a:rPr lang="en-US" sz="3200" dirty="0" smtClean="0"/>
              <a:t> </a:t>
            </a:r>
            <a:r>
              <a:rPr lang="en-US" sz="3200" dirty="0" err="1" smtClean="0"/>
              <a:t>pokrok</a:t>
            </a:r>
            <a:r>
              <a:rPr lang="en-US" sz="3200" dirty="0" smtClean="0"/>
              <a:t> v </a:t>
            </a:r>
            <a:r>
              <a:rPr lang="en-US" sz="3200" dirty="0" err="1" smtClean="0"/>
              <a:t>dôsledku</a:t>
            </a:r>
            <a:r>
              <a:rPr lang="en-US" sz="3200" dirty="0" smtClean="0"/>
              <a:t> </a:t>
            </a:r>
            <a:r>
              <a:rPr lang="en-US" sz="3200" dirty="0" err="1" smtClean="0"/>
              <a:t>používania</a:t>
            </a:r>
            <a:r>
              <a:rPr lang="en-US" sz="3200" dirty="0" smtClean="0"/>
              <a:t> </a:t>
            </a:r>
            <a:r>
              <a:rPr lang="en-US" sz="3200" dirty="0" err="1" smtClean="0"/>
              <a:t>pušného</a:t>
            </a:r>
            <a:r>
              <a:rPr lang="en-US" sz="3200" dirty="0" smtClean="0"/>
              <a:t> </a:t>
            </a:r>
            <a:r>
              <a:rPr lang="en-US" sz="3200" dirty="0" err="1" smtClean="0"/>
              <a:t>prachu</a:t>
            </a:r>
            <a:r>
              <a:rPr lang="en-US" sz="3200" dirty="0" smtClean="0"/>
              <a:t> </a:t>
            </a:r>
            <a:r>
              <a:rPr lang="en-US" sz="3200" dirty="0" err="1" smtClean="0"/>
              <a:t>ako</a:t>
            </a:r>
            <a:r>
              <a:rPr lang="en-US" sz="3200" dirty="0" smtClean="0"/>
              <a:t> </a:t>
            </a:r>
            <a:r>
              <a:rPr lang="en-US" sz="3200" dirty="0" err="1" smtClean="0"/>
              <a:t>strategického</a:t>
            </a:r>
            <a:r>
              <a:rPr lang="en-US" sz="3200" dirty="0" smtClean="0"/>
              <a:t> </a:t>
            </a:r>
            <a:r>
              <a:rPr lang="en-US" sz="3200" dirty="0" err="1" smtClean="0"/>
              <a:t>nástroja</a:t>
            </a:r>
            <a:r>
              <a:rPr lang="en-US" sz="3200" dirty="0" smtClean="0"/>
              <a:t>:</a:t>
            </a:r>
          </a:p>
          <a:p>
            <a:pPr>
              <a:defRPr/>
            </a:pPr>
            <a:r>
              <a:rPr lang="en-US" sz="3200" dirty="0" err="1" smtClean="0"/>
              <a:t>ťažkú</a:t>
            </a:r>
            <a:r>
              <a:rPr lang="en-US" sz="3200" dirty="0" smtClean="0"/>
              <a:t> </a:t>
            </a:r>
            <a:r>
              <a:rPr lang="en-US" sz="3200" dirty="0" err="1" smtClean="0"/>
              <a:t>jazdu</a:t>
            </a:r>
            <a:r>
              <a:rPr lang="en-US" sz="3200" dirty="0" smtClean="0"/>
              <a:t> </a:t>
            </a:r>
            <a:r>
              <a:rPr lang="en-US" sz="3200" dirty="0" err="1" smtClean="0"/>
              <a:t>nahrádza</a:t>
            </a:r>
            <a:r>
              <a:rPr lang="en-US" sz="3200" dirty="0" smtClean="0"/>
              <a:t> </a:t>
            </a:r>
            <a:r>
              <a:rPr lang="en-US" sz="3200" dirty="0" err="1" smtClean="0"/>
              <a:t>ľahká</a:t>
            </a:r>
            <a:r>
              <a:rPr lang="en-US" sz="3200" dirty="0" smtClean="0"/>
              <a:t> </a:t>
            </a:r>
            <a:r>
              <a:rPr lang="en-US" sz="3200" dirty="0" err="1" smtClean="0"/>
              <a:t>pechota</a:t>
            </a:r>
            <a:endParaRPr lang="en-US" sz="3200" dirty="0" smtClean="0"/>
          </a:p>
          <a:p>
            <a:pPr>
              <a:defRPr/>
            </a:pPr>
            <a:r>
              <a:rPr lang="en-US" sz="3200" dirty="0" err="1" smtClean="0"/>
              <a:t>rytierov</a:t>
            </a:r>
            <a:r>
              <a:rPr lang="en-US" sz="3200" dirty="0" smtClean="0"/>
              <a:t> </a:t>
            </a:r>
            <a:r>
              <a:rPr lang="en-US" sz="3200" dirty="0" err="1" smtClean="0"/>
              <a:t>nahrádzajú</a:t>
            </a:r>
            <a:r>
              <a:rPr lang="en-US" sz="3200" dirty="0" smtClean="0"/>
              <a:t> </a:t>
            </a:r>
            <a:r>
              <a:rPr lang="en-US" sz="3200" dirty="0" err="1" smtClean="0"/>
              <a:t>vojaci</a:t>
            </a:r>
            <a:r>
              <a:rPr lang="en-US" sz="3200" dirty="0" smtClean="0"/>
              <a:t> </a:t>
            </a:r>
            <a:r>
              <a:rPr lang="en-US" sz="3200" dirty="0" err="1" smtClean="0"/>
              <a:t>zo</a:t>
            </a:r>
            <a:r>
              <a:rPr lang="en-US" sz="3200" dirty="0" smtClean="0"/>
              <a:t> </a:t>
            </a:r>
            <a:r>
              <a:rPr lang="en-US" sz="3200" dirty="0" err="1" smtClean="0"/>
              <a:t>sociálne</a:t>
            </a:r>
            <a:r>
              <a:rPr lang="en-US" sz="3200" dirty="0" smtClean="0"/>
              <a:t> </a:t>
            </a:r>
            <a:r>
              <a:rPr lang="en-US" sz="3200" dirty="0" err="1" smtClean="0"/>
              <a:t>nižších</a:t>
            </a:r>
            <a:r>
              <a:rPr lang="en-US" sz="3200" dirty="0" smtClean="0"/>
              <a:t> </a:t>
            </a:r>
            <a:r>
              <a:rPr lang="en-US" sz="3200" dirty="0" err="1" smtClean="0"/>
              <a:t>vrstiev</a:t>
            </a:r>
            <a:endParaRPr lang="en-US" sz="3200" dirty="0" smtClean="0"/>
          </a:p>
          <a:p>
            <a:pPr>
              <a:defRPr/>
            </a:pPr>
            <a:r>
              <a:rPr lang="en-US" sz="3200" dirty="0" err="1" smtClean="0"/>
              <a:t>končia</a:t>
            </a:r>
            <a:r>
              <a:rPr lang="en-US" sz="3200" dirty="0" smtClean="0"/>
              <a:t> </a:t>
            </a:r>
            <a:r>
              <a:rPr lang="en-US" sz="3200" dirty="0" err="1" smtClean="0"/>
              <a:t>feudálne</a:t>
            </a:r>
            <a:r>
              <a:rPr lang="en-US" sz="3200" dirty="0" smtClean="0"/>
              <a:t> </a:t>
            </a:r>
            <a:r>
              <a:rPr lang="en-US" sz="3200" dirty="0" err="1" smtClean="0"/>
              <a:t>armády</a:t>
            </a:r>
            <a:r>
              <a:rPr lang="en-US" sz="3200" dirty="0" smtClean="0"/>
              <a:t> </a:t>
            </a:r>
            <a:r>
              <a:rPr lang="en-US" sz="3200" dirty="0" err="1" smtClean="0"/>
              <a:t>založené</a:t>
            </a:r>
            <a:r>
              <a:rPr lang="en-US" sz="3200" dirty="0" smtClean="0"/>
              <a:t> </a:t>
            </a:r>
            <a:r>
              <a:rPr lang="en-US" sz="3200" dirty="0" err="1" smtClean="0"/>
              <a:t>na</a:t>
            </a:r>
            <a:r>
              <a:rPr lang="en-US" sz="3200" dirty="0" smtClean="0"/>
              <a:t> </a:t>
            </a:r>
            <a:r>
              <a:rPr lang="en-US" sz="3200" dirty="0" err="1" smtClean="0"/>
              <a:t>osobnej</a:t>
            </a:r>
            <a:r>
              <a:rPr lang="en-US" sz="3200" dirty="0" smtClean="0"/>
              <a:t> </a:t>
            </a:r>
            <a:r>
              <a:rPr lang="en-US" sz="3200" dirty="0" err="1" smtClean="0"/>
              <a:t>lojalite</a:t>
            </a:r>
            <a:r>
              <a:rPr lang="en-US" sz="3200" dirty="0" smtClean="0"/>
              <a:t> </a:t>
            </a:r>
            <a:r>
              <a:rPr lang="en-US" sz="3200" dirty="0" err="1" smtClean="0"/>
              <a:t>rytiera</a:t>
            </a:r>
            <a:r>
              <a:rPr lang="en-US" sz="3200" dirty="0" smtClean="0"/>
              <a:t> a </a:t>
            </a:r>
            <a:r>
              <a:rPr lang="en-US" sz="3200" dirty="0" err="1" smtClean="0"/>
              <a:t>panovníka</a:t>
            </a:r>
            <a:endParaRPr lang="en-US" sz="3200" dirty="0" smtClean="0"/>
          </a:p>
          <a:p>
            <a:pPr>
              <a:defRPr/>
            </a:pP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Tilly: </a:t>
            </a:r>
            <a:r>
              <a:rPr lang="en-US" dirty="0" err="1" smtClean="0"/>
              <a:t>Nový</a:t>
            </a:r>
            <a:r>
              <a:rPr lang="en-US" dirty="0" smtClean="0"/>
              <a:t> </a:t>
            </a:r>
            <a:r>
              <a:rPr lang="en-US" dirty="0" err="1" smtClean="0"/>
              <a:t>typ</a:t>
            </a:r>
            <a:r>
              <a:rPr lang="en-US" dirty="0" smtClean="0"/>
              <a:t> </a:t>
            </a:r>
            <a:r>
              <a:rPr lang="en-US" dirty="0" err="1" smtClean="0"/>
              <a:t>armády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err="1" smtClean="0"/>
              <a:t>nové</a:t>
            </a:r>
            <a:r>
              <a:rPr lang="en-US" dirty="0" smtClean="0"/>
              <a:t> </a:t>
            </a:r>
            <a:r>
              <a:rPr lang="en-US" dirty="0" err="1" smtClean="0"/>
              <a:t>vzťahy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837488" cy="3227388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/>
              <a:t>nový</a:t>
            </a:r>
            <a:r>
              <a:rPr lang="en-US" sz="3200" dirty="0" smtClean="0"/>
              <a:t> </a:t>
            </a:r>
            <a:r>
              <a:rPr lang="en-US" sz="3200" dirty="0" err="1" smtClean="0"/>
              <a:t>typ</a:t>
            </a:r>
            <a:r>
              <a:rPr lang="en-US" sz="3200" dirty="0" smtClean="0"/>
              <a:t> </a:t>
            </a:r>
            <a:r>
              <a:rPr lang="en-US" sz="3200" dirty="0" err="1" smtClean="0"/>
              <a:t>armády</a:t>
            </a:r>
            <a:r>
              <a:rPr lang="en-US" sz="3200" dirty="0" smtClean="0"/>
              <a:t>: </a:t>
            </a:r>
            <a:r>
              <a:rPr lang="en-US" sz="3200" dirty="0" err="1" smtClean="0"/>
              <a:t>početnejšia</a:t>
            </a:r>
            <a:r>
              <a:rPr lang="en-US" sz="3200" dirty="0" smtClean="0"/>
              <a:t> a </a:t>
            </a:r>
            <a:r>
              <a:rPr lang="en-US" sz="3200" dirty="0" err="1" smtClean="0"/>
              <a:t>platená</a:t>
            </a:r>
            <a:endParaRPr lang="en-US" sz="3200" dirty="0" smtClean="0"/>
          </a:p>
          <a:p>
            <a:pPr>
              <a:defRPr/>
            </a:pPr>
            <a:r>
              <a:rPr lang="en-US" sz="3200" dirty="0" smtClean="0"/>
              <a:t> </a:t>
            </a:r>
            <a:r>
              <a:rPr lang="en-US" sz="3200" dirty="0" err="1" smtClean="0"/>
              <a:t>vyžiadala</a:t>
            </a:r>
            <a:r>
              <a:rPr lang="en-US" sz="3200" dirty="0" smtClean="0"/>
              <a:t> </a:t>
            </a:r>
            <a:r>
              <a:rPr lang="en-US" sz="3200" dirty="0" err="1" smtClean="0"/>
              <a:t>si</a:t>
            </a:r>
            <a:r>
              <a:rPr lang="en-US" sz="3200" dirty="0" smtClean="0"/>
              <a:t> </a:t>
            </a:r>
            <a:r>
              <a:rPr lang="en-US" sz="3200" dirty="0" err="1" smtClean="0"/>
              <a:t>nové</a:t>
            </a:r>
            <a:r>
              <a:rPr lang="en-US" sz="3200" dirty="0" smtClean="0"/>
              <a:t> </a:t>
            </a:r>
            <a:r>
              <a:rPr lang="en-US" sz="3200" dirty="0" err="1" smtClean="0"/>
              <a:t>technológie</a:t>
            </a:r>
            <a:r>
              <a:rPr lang="en-US" sz="3200" dirty="0" smtClean="0"/>
              <a:t> a </a:t>
            </a:r>
            <a:r>
              <a:rPr lang="en-US" sz="3200" dirty="0" err="1" smtClean="0"/>
              <a:t>logistiku</a:t>
            </a:r>
            <a:r>
              <a:rPr lang="en-US" sz="3200" dirty="0" smtClean="0"/>
              <a:t>: </a:t>
            </a:r>
            <a:r>
              <a:rPr lang="en-US" sz="3200" dirty="0" err="1" smtClean="0"/>
              <a:t>centralizácia</a:t>
            </a:r>
            <a:r>
              <a:rPr lang="en-US" sz="3200" dirty="0" smtClean="0"/>
              <a:t>, </a:t>
            </a:r>
            <a:r>
              <a:rPr lang="en-US" sz="3200" dirty="0" err="1" smtClean="0"/>
              <a:t>rozsiahla</a:t>
            </a:r>
            <a:r>
              <a:rPr lang="en-US" sz="3200" dirty="0" smtClean="0"/>
              <a:t> </a:t>
            </a:r>
            <a:r>
              <a:rPr lang="en-US" sz="3200" dirty="0" err="1" smtClean="0"/>
              <a:t>administratíva</a:t>
            </a:r>
            <a:r>
              <a:rPr lang="en-US" sz="3200" dirty="0" smtClean="0"/>
              <a:t>, </a:t>
            </a:r>
            <a:r>
              <a:rPr lang="en-US" sz="3200" dirty="0" err="1" smtClean="0"/>
              <a:t>efektívny</a:t>
            </a:r>
            <a:r>
              <a:rPr lang="en-US" sz="3200" dirty="0" smtClean="0"/>
              <a:t> </a:t>
            </a:r>
            <a:r>
              <a:rPr lang="en-US" sz="3200" dirty="0" err="1" smtClean="0"/>
              <a:t>centralizovaný</a:t>
            </a:r>
            <a:r>
              <a:rPr lang="en-US" sz="3200" dirty="0" smtClean="0"/>
              <a:t> </a:t>
            </a:r>
            <a:r>
              <a:rPr lang="en-US" sz="3200" dirty="0" err="1" smtClean="0"/>
              <a:t>výber</a:t>
            </a:r>
            <a:r>
              <a:rPr lang="en-US" sz="3200" dirty="0" smtClean="0"/>
              <a:t> </a:t>
            </a:r>
            <a:r>
              <a:rPr lang="en-US" sz="3200" dirty="0" err="1" smtClean="0"/>
              <a:t>poplatkov</a:t>
            </a:r>
            <a:r>
              <a:rPr lang="en-US" sz="3200" dirty="0" smtClean="0"/>
              <a:t> a </a:t>
            </a:r>
            <a:r>
              <a:rPr lang="en-US" sz="3200" dirty="0" err="1" smtClean="0"/>
              <a:t>daní</a:t>
            </a:r>
            <a:endParaRPr lang="en-US" sz="3200" dirty="0" smtClean="0"/>
          </a:p>
          <a:p>
            <a:pPr>
              <a:defRPr/>
            </a:pPr>
            <a:r>
              <a:rPr lang="en-US" sz="3200" dirty="0" err="1" smtClean="0"/>
              <a:t>preto</a:t>
            </a:r>
            <a:r>
              <a:rPr lang="en-US" sz="3200" dirty="0" smtClean="0"/>
              <a:t> a </a:t>
            </a:r>
            <a:r>
              <a:rPr lang="en-US" sz="3200" dirty="0" err="1" smtClean="0"/>
              <a:t>takto</a:t>
            </a:r>
            <a:r>
              <a:rPr lang="en-US" sz="3200" dirty="0" smtClean="0"/>
              <a:t> </a:t>
            </a:r>
            <a:r>
              <a:rPr lang="en-US" sz="3200" dirty="0" err="1" smtClean="0"/>
              <a:t>vzniká</a:t>
            </a:r>
            <a:r>
              <a:rPr lang="en-US" sz="3200" dirty="0" smtClean="0"/>
              <a:t> </a:t>
            </a:r>
            <a:r>
              <a:rPr lang="en-US" sz="3200" dirty="0" err="1" smtClean="0"/>
              <a:t>štát</a:t>
            </a:r>
            <a:endParaRPr lang="en-US" sz="3200" dirty="0" smtClean="0"/>
          </a:p>
        </p:txBody>
      </p:sp>
      <p:pic>
        <p:nvPicPr>
          <p:cNvPr id="2048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4724400"/>
            <a:ext cx="35163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Tilly: </a:t>
            </a:r>
            <a:r>
              <a:rPr lang="en-US" dirty="0" err="1" smtClean="0"/>
              <a:t>Zmluvný</a:t>
            </a:r>
            <a:r>
              <a:rPr lang="en-US" dirty="0" smtClean="0"/>
              <a:t> </a:t>
            </a:r>
            <a:r>
              <a:rPr lang="en-US" dirty="0" err="1" smtClean="0"/>
              <a:t>základ</a:t>
            </a:r>
            <a:r>
              <a:rPr lang="en-US" dirty="0" smtClean="0"/>
              <a:t> </a:t>
            </a:r>
            <a:r>
              <a:rPr lang="en-US" dirty="0" err="1" smtClean="0"/>
              <a:t>štátu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286702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vznik</a:t>
            </a:r>
            <a:r>
              <a:rPr lang="en-US" dirty="0" smtClean="0"/>
              <a:t> </a:t>
            </a:r>
            <a:r>
              <a:rPr lang="en-US" dirty="0" err="1" smtClean="0"/>
              <a:t>centrálnej</a:t>
            </a:r>
            <a:r>
              <a:rPr lang="en-US" dirty="0" smtClean="0"/>
              <a:t> </a:t>
            </a:r>
            <a:r>
              <a:rPr lang="en-US" dirty="0" err="1" smtClean="0"/>
              <a:t>autority</a:t>
            </a:r>
            <a:r>
              <a:rPr lang="en-US" dirty="0" smtClean="0"/>
              <a:t> mal </a:t>
            </a:r>
            <a:r>
              <a:rPr lang="en-US" dirty="0" err="1" smtClean="0"/>
              <a:t>aj</a:t>
            </a:r>
            <a:r>
              <a:rPr lang="en-US" dirty="0" smtClean="0"/>
              <a:t> </a:t>
            </a:r>
            <a:r>
              <a:rPr lang="en-US" dirty="0" err="1" smtClean="0"/>
              <a:t>iný</a:t>
            </a:r>
            <a:r>
              <a:rPr lang="en-US" dirty="0" smtClean="0"/>
              <a:t> </a:t>
            </a:r>
            <a:r>
              <a:rPr lang="en-US" dirty="0" err="1" smtClean="0"/>
              <a:t>dôvod</a:t>
            </a:r>
            <a:r>
              <a:rPr lang="en-US" dirty="0" smtClean="0"/>
              <a:t>, a to </a:t>
            </a:r>
            <a:r>
              <a:rPr lang="en-US" dirty="0" err="1" smtClean="0"/>
              <a:t>zmluvný</a:t>
            </a:r>
            <a:r>
              <a:rPr lang="en-US" dirty="0" smtClean="0"/>
              <a:t> (</a:t>
            </a:r>
            <a:r>
              <a:rPr lang="en-US" dirty="0" err="1" smtClean="0"/>
              <a:t>contractarian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smtClean="0"/>
              <a:t>o </a:t>
            </a:r>
            <a:r>
              <a:rPr lang="en-US" dirty="0" err="1" smtClean="0"/>
              <a:t>lojalitu</a:t>
            </a:r>
            <a:r>
              <a:rPr lang="en-US" dirty="0" smtClean="0"/>
              <a:t> (a </a:t>
            </a:r>
            <a:r>
              <a:rPr lang="en-US" dirty="0" err="1" smtClean="0"/>
              <a:t>príjmy</a:t>
            </a:r>
            <a:r>
              <a:rPr lang="en-US" dirty="0" smtClean="0"/>
              <a:t>) </a:t>
            </a:r>
            <a:r>
              <a:rPr lang="en-US" dirty="0" err="1" smtClean="0"/>
              <a:t>vazalov</a:t>
            </a:r>
            <a:r>
              <a:rPr lang="en-US" dirty="0" smtClean="0"/>
              <a:t> </a:t>
            </a:r>
            <a:r>
              <a:rPr lang="en-US" dirty="0" err="1" smtClean="0"/>
              <a:t>súťažilo</a:t>
            </a:r>
            <a:r>
              <a:rPr lang="en-US" dirty="0" smtClean="0"/>
              <a:t> </a:t>
            </a:r>
            <a:r>
              <a:rPr lang="en-US" dirty="0" err="1" smtClean="0"/>
              <a:t>viacero</a:t>
            </a:r>
            <a:r>
              <a:rPr lang="en-US" dirty="0" smtClean="0"/>
              <a:t> </a:t>
            </a:r>
            <a:r>
              <a:rPr lang="en-US" dirty="0" err="1" smtClean="0"/>
              <a:t>vplyvných</a:t>
            </a:r>
            <a:r>
              <a:rPr lang="en-US" dirty="0" smtClean="0"/>
              <a:t> </a:t>
            </a:r>
            <a:r>
              <a:rPr lang="en-US" dirty="0" err="1" smtClean="0"/>
              <a:t>lordov</a:t>
            </a:r>
            <a:r>
              <a:rPr lang="en-US" dirty="0" smtClean="0"/>
              <a:t>, </a:t>
            </a:r>
            <a:r>
              <a:rPr lang="en-US" dirty="0" err="1" smtClean="0"/>
              <a:t>králi</a:t>
            </a:r>
            <a:r>
              <a:rPr lang="en-US" dirty="0" smtClean="0"/>
              <a:t>/</a:t>
            </a:r>
            <a:r>
              <a:rPr lang="en-US" dirty="0" err="1" smtClean="0"/>
              <a:t>panovníci</a:t>
            </a:r>
            <a:r>
              <a:rPr lang="en-US" dirty="0" smtClean="0"/>
              <a:t> </a:t>
            </a:r>
            <a:r>
              <a:rPr lang="en-US" dirty="0" err="1" smtClean="0"/>
              <a:t>boli</a:t>
            </a:r>
            <a:r>
              <a:rPr lang="en-US" dirty="0" smtClean="0"/>
              <a:t> </a:t>
            </a:r>
            <a:r>
              <a:rPr lang="en-US" dirty="0" err="1" smtClean="0"/>
              <a:t>najefektívnejší</a:t>
            </a:r>
            <a:r>
              <a:rPr lang="en-US" dirty="0" smtClean="0"/>
              <a:t> </a:t>
            </a:r>
            <a:r>
              <a:rPr lang="en-US" dirty="0" err="1" smtClean="0"/>
              <a:t>poskytovatelia</a:t>
            </a:r>
            <a:r>
              <a:rPr lang="en-US" dirty="0" smtClean="0"/>
              <a:t> </a:t>
            </a:r>
            <a:r>
              <a:rPr lang="en-US" dirty="0" err="1" smtClean="0"/>
              <a:t>ochrany</a:t>
            </a:r>
            <a:r>
              <a:rPr lang="en-US" dirty="0" smtClean="0"/>
              <a:t> </a:t>
            </a:r>
            <a:r>
              <a:rPr lang="en-US" dirty="0" err="1" smtClean="0"/>
              <a:t>vazalov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150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300663"/>
            <a:ext cx="5726112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smtClean="0"/>
              <a:t>Tilly: </a:t>
            </a:r>
            <a:r>
              <a:rPr lang="en-US" dirty="0" err="1" smtClean="0"/>
              <a:t>Zmluvný</a:t>
            </a:r>
            <a:r>
              <a:rPr lang="en-US" dirty="0" smtClean="0"/>
              <a:t> </a:t>
            </a:r>
            <a:r>
              <a:rPr lang="en-US" dirty="0" err="1" smtClean="0"/>
              <a:t>základ</a:t>
            </a:r>
            <a:r>
              <a:rPr lang="en-US" dirty="0" smtClean="0"/>
              <a:t> </a:t>
            </a:r>
            <a:r>
              <a:rPr lang="en-US" dirty="0" err="1" smtClean="0"/>
              <a:t>štátu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4525963" cy="37242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Tilly </a:t>
            </a:r>
            <a:r>
              <a:rPr lang="en-US" dirty="0" err="1" smtClean="0"/>
              <a:t>prirovnáva</a:t>
            </a:r>
            <a:r>
              <a:rPr lang="en-US" dirty="0" smtClean="0"/>
              <a:t> </a:t>
            </a:r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 smtClean="0"/>
              <a:t>vzniku</a:t>
            </a:r>
            <a:r>
              <a:rPr lang="en-US" dirty="0" smtClean="0"/>
              <a:t> </a:t>
            </a:r>
            <a:r>
              <a:rPr lang="en-US" dirty="0" err="1" smtClean="0"/>
              <a:t>štátu</a:t>
            </a:r>
            <a:r>
              <a:rPr lang="en-US" dirty="0" smtClean="0"/>
              <a:t> k </a:t>
            </a:r>
            <a:r>
              <a:rPr lang="en-US" dirty="0" err="1" smtClean="0"/>
              <a:t>modernému</a:t>
            </a:r>
            <a:r>
              <a:rPr lang="en-US" dirty="0" smtClean="0"/>
              <a:t> </a:t>
            </a:r>
            <a:r>
              <a:rPr lang="en-US" dirty="0" err="1" smtClean="0"/>
              <a:t>organizovanému</a:t>
            </a:r>
            <a:r>
              <a:rPr lang="en-US" dirty="0" smtClean="0"/>
              <a:t> </a:t>
            </a:r>
            <a:r>
              <a:rPr lang="en-US" dirty="0" err="1" smtClean="0"/>
              <a:t>zločinu</a:t>
            </a:r>
            <a:r>
              <a:rPr lang="en-US" dirty="0" smtClean="0"/>
              <a:t>:</a:t>
            </a:r>
          </a:p>
          <a:p>
            <a:pPr>
              <a:defRPr/>
            </a:pPr>
            <a:r>
              <a:rPr lang="en-US" dirty="0" err="1" smtClean="0"/>
              <a:t>panovník</a:t>
            </a:r>
            <a:r>
              <a:rPr lang="en-US" dirty="0" smtClean="0"/>
              <a:t> </a:t>
            </a:r>
            <a:r>
              <a:rPr lang="en-US" dirty="0" err="1" smtClean="0"/>
              <a:t>poskytoval</a:t>
            </a:r>
            <a:r>
              <a:rPr lang="en-US" dirty="0" smtClean="0"/>
              <a:t> </a:t>
            </a:r>
            <a:r>
              <a:rPr lang="en-US" dirty="0" err="1" smtClean="0"/>
              <a:t>ochranu</a:t>
            </a:r>
            <a:r>
              <a:rPr lang="en-US" dirty="0" smtClean="0"/>
              <a:t> </a:t>
            </a:r>
            <a:r>
              <a:rPr lang="en-US" dirty="0" err="1" smtClean="0"/>
              <a:t>svojim</a:t>
            </a:r>
            <a:r>
              <a:rPr lang="en-US" dirty="0" smtClean="0"/>
              <a:t> </a:t>
            </a:r>
            <a:r>
              <a:rPr lang="en-US" dirty="0" err="1" smtClean="0"/>
              <a:t>vazalom</a:t>
            </a:r>
            <a:r>
              <a:rPr lang="en-US" dirty="0" smtClean="0"/>
              <a:t>,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čo</a:t>
            </a:r>
            <a:r>
              <a:rPr lang="en-US" dirty="0" smtClean="0"/>
              <a:t> mu </a:t>
            </a:r>
            <a:r>
              <a:rPr lang="en-US" dirty="0" err="1" smtClean="0"/>
              <a:t>oni</a:t>
            </a:r>
            <a:r>
              <a:rPr lang="en-US" dirty="0" smtClean="0"/>
              <a:t> </a:t>
            </a:r>
            <a:r>
              <a:rPr lang="en-US" dirty="0" err="1" smtClean="0"/>
              <a:t>platili</a:t>
            </a:r>
            <a:r>
              <a:rPr lang="en-US" dirty="0" smtClean="0"/>
              <a:t> </a:t>
            </a:r>
            <a:r>
              <a:rPr lang="en-US" dirty="0" err="1" smtClean="0"/>
              <a:t>dane</a:t>
            </a:r>
            <a:r>
              <a:rPr lang="en-US" dirty="0" smtClean="0"/>
              <a:t> a </a:t>
            </a:r>
            <a:r>
              <a:rPr lang="en-US" dirty="0" err="1" smtClean="0"/>
              <a:t>poplatky</a:t>
            </a:r>
            <a:endParaRPr lang="en-US" dirty="0"/>
          </a:p>
        </p:txBody>
      </p:sp>
      <p:pic>
        <p:nvPicPr>
          <p:cNvPr id="2253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36838"/>
            <a:ext cx="23495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 smtClean="0"/>
              <a:t>Kritika</a:t>
            </a:r>
            <a:r>
              <a:rPr lang="en-US" dirty="0" smtClean="0"/>
              <a:t> </a:t>
            </a:r>
            <a:r>
              <a:rPr lang="en-US" dirty="0" err="1" smtClean="0"/>
              <a:t>Tillyho</a:t>
            </a:r>
            <a:r>
              <a:rPr lang="en-US" dirty="0" smtClean="0"/>
              <a:t> </a:t>
            </a:r>
            <a:r>
              <a:rPr lang="en-US" dirty="0" err="1" smtClean="0"/>
              <a:t>koncepcie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7693025" cy="43799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 </a:t>
            </a:r>
            <a:r>
              <a:rPr lang="en-US" dirty="0" err="1" smtClean="0"/>
              <a:t>analýzou</a:t>
            </a:r>
            <a:r>
              <a:rPr lang="en-US" dirty="0" smtClean="0"/>
              <a:t> (</a:t>
            </a:r>
            <a:r>
              <a:rPr lang="en-US" dirty="0" err="1" smtClean="0"/>
              <a:t>neskoršieho</a:t>
            </a:r>
            <a:r>
              <a:rPr lang="en-US" dirty="0" smtClean="0"/>
              <a:t>) </a:t>
            </a:r>
            <a:r>
              <a:rPr lang="en-US" dirty="0" err="1" smtClean="0"/>
              <a:t>vzniku</a:t>
            </a:r>
            <a:r>
              <a:rPr lang="en-US" dirty="0" smtClean="0"/>
              <a:t> </a:t>
            </a:r>
            <a:r>
              <a:rPr lang="en-US" dirty="0" err="1" smtClean="0"/>
              <a:t>štátov</a:t>
            </a:r>
            <a:r>
              <a:rPr lang="en-US" dirty="0" smtClean="0"/>
              <a:t> v </a:t>
            </a:r>
            <a:r>
              <a:rPr lang="en-US" dirty="0" err="1" smtClean="0"/>
              <a:t>Latinskej</a:t>
            </a:r>
            <a:r>
              <a:rPr lang="en-US" dirty="0" smtClean="0"/>
              <a:t> </a:t>
            </a:r>
            <a:r>
              <a:rPr lang="en-US" dirty="0" err="1" smtClean="0"/>
              <a:t>Amerike</a:t>
            </a:r>
            <a:r>
              <a:rPr lang="en-US" dirty="0" smtClean="0"/>
              <a:t> </a:t>
            </a:r>
            <a:r>
              <a:rPr lang="en-US" dirty="0" err="1" smtClean="0"/>
              <a:t>prišiel</a:t>
            </a:r>
            <a:r>
              <a:rPr lang="en-US" dirty="0" smtClean="0"/>
              <a:t> </a:t>
            </a:r>
            <a:r>
              <a:rPr lang="en-US" dirty="0" err="1" smtClean="0"/>
              <a:t>Centeno</a:t>
            </a:r>
            <a:r>
              <a:rPr lang="en-US" dirty="0" smtClean="0"/>
              <a:t> (2002)</a:t>
            </a:r>
          </a:p>
          <a:p>
            <a:pPr>
              <a:defRPr/>
            </a:pPr>
            <a:r>
              <a:rPr lang="en-US" dirty="0" err="1" smtClean="0"/>
              <a:t>podľa</a:t>
            </a:r>
            <a:r>
              <a:rPr lang="en-US" dirty="0" smtClean="0"/>
              <a:t> </a:t>
            </a:r>
            <a:r>
              <a:rPr lang="en-US" dirty="0" err="1" smtClean="0"/>
              <a:t>neho</a:t>
            </a:r>
            <a:r>
              <a:rPr lang="en-US" dirty="0" smtClean="0"/>
              <a:t> </a:t>
            </a:r>
            <a:r>
              <a:rPr lang="en-US" dirty="0" err="1" smtClean="0"/>
              <a:t>Tillyho</a:t>
            </a:r>
            <a:r>
              <a:rPr lang="en-US" dirty="0" smtClean="0"/>
              <a:t> </a:t>
            </a:r>
            <a:r>
              <a:rPr lang="en-US" dirty="0" err="1" smtClean="0"/>
              <a:t>vojna</a:t>
            </a:r>
            <a:r>
              <a:rPr lang="en-US" dirty="0" smtClean="0"/>
              <a:t> 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vplyv</a:t>
            </a:r>
            <a:r>
              <a:rPr lang="en-US" dirty="0" smtClean="0"/>
              <a:t> </a:t>
            </a:r>
            <a:r>
              <a:rPr lang="en-US" dirty="0" err="1" smtClean="0"/>
              <a:t>len</a:t>
            </a:r>
            <a:r>
              <a:rPr lang="en-US" dirty="0" smtClean="0"/>
              <a:t> </a:t>
            </a:r>
            <a:r>
              <a:rPr lang="en-US" dirty="0" err="1" smtClean="0"/>
              <a:t>ak</a:t>
            </a:r>
            <a:r>
              <a:rPr lang="en-US" dirty="0" smtClean="0"/>
              <a:t>:</a:t>
            </a:r>
          </a:p>
          <a:p>
            <a:pPr>
              <a:defRPr/>
            </a:pPr>
            <a:r>
              <a:rPr lang="en-US" dirty="0" err="1" smtClean="0"/>
              <a:t>vojnových</a:t>
            </a:r>
            <a:r>
              <a:rPr lang="en-US" dirty="0" smtClean="0"/>
              <a:t> </a:t>
            </a:r>
            <a:r>
              <a:rPr lang="en-US" dirty="0" err="1" smtClean="0"/>
              <a:t>konfliktov</a:t>
            </a:r>
            <a:r>
              <a:rPr lang="en-US" dirty="0" smtClean="0"/>
              <a:t> bolo </a:t>
            </a:r>
            <a:r>
              <a:rPr lang="en-US" dirty="0" err="1" smtClean="0"/>
              <a:t>veľa</a:t>
            </a:r>
            <a:r>
              <a:rPr lang="en-US" dirty="0" smtClean="0"/>
              <a:t> (</a:t>
            </a:r>
            <a:r>
              <a:rPr lang="en-US" dirty="0" err="1" smtClean="0"/>
              <a:t>séria</a:t>
            </a:r>
            <a:r>
              <a:rPr lang="en-US" dirty="0" smtClean="0"/>
              <a:t>)</a:t>
            </a:r>
          </a:p>
          <a:p>
            <a:pPr>
              <a:defRPr/>
            </a:pPr>
            <a:r>
              <a:rPr lang="en-US" dirty="0" err="1" smtClean="0"/>
              <a:t>nasledovali</a:t>
            </a:r>
            <a:r>
              <a:rPr lang="en-US" dirty="0" smtClean="0"/>
              <a:t> </a:t>
            </a:r>
            <a:r>
              <a:rPr lang="en-US" dirty="0" err="1" smtClean="0"/>
              <a:t>tesne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sebe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boli</a:t>
            </a:r>
            <a:r>
              <a:rPr lang="en-US" dirty="0" smtClean="0"/>
              <a:t> </a:t>
            </a:r>
            <a:r>
              <a:rPr lang="en-US" dirty="0" err="1" smtClean="0"/>
              <a:t>koncentrované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relatívne</a:t>
            </a:r>
            <a:r>
              <a:rPr lang="en-US" dirty="0" smtClean="0"/>
              <a:t> </a:t>
            </a:r>
            <a:r>
              <a:rPr lang="en-US" dirty="0" err="1" smtClean="0"/>
              <a:t>malom</a:t>
            </a:r>
            <a:r>
              <a:rPr lang="en-US" dirty="0" smtClean="0"/>
              <a:t> </a:t>
            </a:r>
            <a:r>
              <a:rPr lang="en-US" dirty="0" err="1" smtClean="0"/>
              <a:t>území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unikátne</a:t>
            </a:r>
            <a:r>
              <a:rPr lang="en-US" dirty="0" smtClean="0"/>
              <a:t> </a:t>
            </a:r>
            <a:r>
              <a:rPr lang="en-US" dirty="0" err="1" smtClean="0"/>
              <a:t>podmienky</a:t>
            </a:r>
            <a:r>
              <a:rPr lang="en-US" dirty="0" smtClean="0"/>
              <a:t> v </a:t>
            </a:r>
            <a:r>
              <a:rPr lang="en-US" dirty="0" err="1" smtClean="0"/>
              <a:t>západnej</a:t>
            </a:r>
            <a:r>
              <a:rPr lang="en-US" dirty="0" smtClean="0"/>
              <a:t> </a:t>
            </a:r>
            <a:r>
              <a:rPr lang="en-US" dirty="0" err="1" smtClean="0"/>
              <a:t>Európe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15175</TotalTime>
  <Words>2074</Words>
  <Application>Microsoft Macintosh PowerPoint</Application>
  <PresentationFormat>On-screen Show (4:3)</PresentationFormat>
  <Paragraphs>189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ＭＳ Ｐゴシック</vt:lpstr>
      <vt:lpstr>Wingdings</vt:lpstr>
      <vt:lpstr>Times New Roman</vt:lpstr>
      <vt:lpstr>Capsules</vt:lpstr>
      <vt:lpstr>Vznik národov a štátov</vt:lpstr>
      <vt:lpstr>Prehľad prednášky</vt:lpstr>
      <vt:lpstr>Štruktúra moderného štátu</vt:lpstr>
      <vt:lpstr>Štát: Vedľajší produkt vojny</vt:lpstr>
      <vt:lpstr>Tilly: Nový typ armády,  nové vzťahy</vt:lpstr>
      <vt:lpstr>Tilly: Nový typ armády,  nové vzťahy</vt:lpstr>
      <vt:lpstr>Tilly: Zmluvný základ štátu</vt:lpstr>
      <vt:lpstr>Tilly: Zmluvný základ štátu</vt:lpstr>
      <vt:lpstr>Kritika Tillyho koncepcie 1</vt:lpstr>
      <vt:lpstr>Centeno: iná Latinská Amerika</vt:lpstr>
      <vt:lpstr>Kritika Tillyho koncepcie 2</vt:lpstr>
      <vt:lpstr>Spruyt: “koaličná” politika a štát</vt:lpstr>
      <vt:lpstr>Spruyt: “koaličná” politika a štát</vt:lpstr>
      <vt:lpstr>Kritika Tillyho koncepcie 3</vt:lpstr>
      <vt:lpstr>Kritika Tillyho koncepcie 3</vt:lpstr>
      <vt:lpstr>Mimoeurópske skúsenosti</vt:lpstr>
      <vt:lpstr>Od štátu k národnému štátu</vt:lpstr>
      <vt:lpstr>Nacionalizmus ako legitimizácia</vt:lpstr>
      <vt:lpstr>E.Gellner (1983)</vt:lpstr>
      <vt:lpstr>E.Gellner (1983)</vt:lpstr>
      <vt:lpstr>M. Hechter (2000)</vt:lpstr>
      <vt:lpstr>B. Anderson (1991)</vt:lpstr>
      <vt:lpstr>B. Anderson (1991)</vt:lpstr>
      <vt:lpstr>L. Greenfeld (1992)</vt:lpstr>
      <vt:lpstr>Empirické testovanie nacionalizmu</vt:lpstr>
      <vt:lpstr>Wimmer a Feinstein (2010)</vt:lpstr>
      <vt:lpstr>Wimmer a Feinstein (2010)</vt:lpstr>
      <vt:lpstr>Zlyhávajúce štáty</vt:lpstr>
      <vt:lpstr>Etnicita a jej pôvod</vt:lpstr>
      <vt:lpstr>Etnicita a jej pôvod 2</vt:lpstr>
      <vt:lpstr>Etnicita a jej pôvod 3</vt:lpstr>
      <vt:lpstr>Etnicita a jej pôvod 4</vt:lpstr>
      <vt:lpstr>Zlyhávajúci štát</vt:lpstr>
      <vt:lpstr>Zlyhávajúci štát</vt:lpstr>
      <vt:lpstr>Faktory zlyhania štátu</vt:lpstr>
      <vt:lpstr>Faktory zlyhania štátu</vt:lpstr>
      <vt:lpstr>Faktory zlyhania štátu</vt:lpstr>
      <vt:lpstr>Definičné a metodologické otázky</vt:lpstr>
      <vt:lpstr>Definičné a metodologické otázky</vt:lpstr>
      <vt:lpstr>Definičné a metodologické otázky</vt:lpstr>
      <vt:lpstr>Definičné a metodologické otázky</vt:lpstr>
      <vt:lpstr>Definičné a metodologické otázky</vt:lpstr>
      <vt:lpstr>Definičné a metodologické otázky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Marek Rybar</dc:creator>
  <cp:lastModifiedBy>Marek</cp:lastModifiedBy>
  <cp:revision>269</cp:revision>
  <dcterms:created xsi:type="dcterms:W3CDTF">2005-06-20T08:50:09Z</dcterms:created>
  <dcterms:modified xsi:type="dcterms:W3CDTF">2016-11-02T09:09:19Z</dcterms:modified>
</cp:coreProperties>
</file>