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8"/>
  </p:notesMasterIdLst>
  <p:sldIdLst>
    <p:sldId id="256" r:id="rId2"/>
    <p:sldId id="271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8" r:id="rId13"/>
    <p:sldId id="267" r:id="rId14"/>
    <p:sldId id="269" r:id="rId15"/>
    <p:sldId id="266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417C6-06FC-494B-B0EF-11023174307A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6B98E-CF77-A144-9B9F-3DEAD3902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5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Marxism – democratic promotion as a mere instrument of global capitalism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1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SMAF – </a:t>
            </a:r>
            <a:r>
              <a:rPr lang="en-US" baseline="0" dirty="0" err="1" smtClean="0"/>
              <a:t>bezpečnost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politická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stabilita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volby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boj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korupci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posilování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právního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státu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lidských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práv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apod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0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Irák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málo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prostoru</a:t>
            </a:r>
            <a:r>
              <a:rPr lang="en-US" baseline="0" dirty="0" smtClean="0"/>
              <a:t> pro </a:t>
            </a:r>
            <a:r>
              <a:rPr lang="en-US" baseline="0" dirty="0" err="1" smtClean="0"/>
              <a:t>konsensus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moc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donucování</a:t>
            </a:r>
            <a:endParaRPr lang="en-US" baseline="0" dirty="0" smtClean="0"/>
          </a:p>
          <a:p>
            <a:r>
              <a:rPr lang="en-US" baseline="0" dirty="0" smtClean="0"/>
              <a:t>Haiti – neo-liberal structures not well suited for  cases of extreme poverty</a:t>
            </a:r>
          </a:p>
          <a:p>
            <a:r>
              <a:rPr lang="en-US" baseline="0" dirty="0" smtClean="0"/>
              <a:t>Scholarship  - not satisfactorily addressed the role of international politics</a:t>
            </a:r>
          </a:p>
          <a:p>
            <a:r>
              <a:rPr lang="en-US" baseline="0" dirty="0" smtClean="0"/>
              <a:t>Democracy promotional efforts – always inherently political nature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0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0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Před</a:t>
            </a:r>
            <a:r>
              <a:rPr lang="en-US" baseline="0" dirty="0" smtClean="0"/>
              <a:t> 80. </a:t>
            </a:r>
            <a:r>
              <a:rPr lang="en-US" baseline="0" dirty="0" err="1" smtClean="0"/>
              <a:t>léty</a:t>
            </a:r>
            <a:r>
              <a:rPr lang="en-US" baseline="0" dirty="0" smtClean="0"/>
              <a:t> – economy-first approach (redefinition of development: not only economic growth, but also improved social conditions)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33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Lomé</a:t>
            </a:r>
            <a:r>
              <a:rPr lang="en-US" dirty="0" smtClean="0"/>
              <a:t> Convention (ACP) -</a:t>
            </a:r>
            <a:r>
              <a:rPr lang="en-US" baseline="0" dirty="0" smtClean="0"/>
              <a:t> </a:t>
            </a:r>
            <a:r>
              <a:rPr lang="en-US" dirty="0" smtClean="0"/>
              <a:t>First ever multilateral agreement that included political conditionality </a:t>
            </a:r>
          </a:p>
          <a:p>
            <a:r>
              <a:rPr lang="en-US" dirty="0" smtClean="0"/>
              <a:t>Copenhagen criteria</a:t>
            </a:r>
            <a:r>
              <a:rPr lang="en-US" baseline="0" dirty="0" smtClean="0"/>
              <a:t> – effective in pushing </a:t>
            </a:r>
            <a:r>
              <a:rPr lang="en-US" baseline="0" dirty="0" err="1" smtClean="0"/>
              <a:t>democratisation</a:t>
            </a:r>
            <a:r>
              <a:rPr lang="en-US" baseline="0" dirty="0" smtClean="0"/>
              <a:t> in post-communist countries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35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Broad range of actors on the</a:t>
            </a:r>
            <a:r>
              <a:rPr lang="en-US" baseline="0" dirty="0" smtClean="0"/>
              <a:t> supply side </a:t>
            </a:r>
          </a:p>
          <a:p>
            <a:r>
              <a:rPr lang="en-US" baseline="0" dirty="0" smtClean="0"/>
              <a:t>NEPAD – New Partnership for Africa’s Development </a:t>
            </a:r>
          </a:p>
          <a:p>
            <a:r>
              <a:rPr lang="en-US" baseline="0" dirty="0" smtClean="0"/>
              <a:t>Foundations – state- funded democracy promotion foundations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35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Positive/Express</a:t>
            </a:r>
            <a:endParaRPr lang="en-US" u="sng" dirty="0" smtClean="0"/>
          </a:p>
          <a:p>
            <a:r>
              <a:rPr lang="en-US" dirty="0" smtClean="0"/>
              <a:t>EIDHR – 1999 /</a:t>
            </a:r>
            <a:r>
              <a:rPr lang="en-US" baseline="0" dirty="0" smtClean="0"/>
              <a:t> 2006 – </a:t>
            </a:r>
            <a:r>
              <a:rPr lang="en-US" baseline="0" dirty="0" err="1" smtClean="0"/>
              <a:t>konsolidace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demokracie</a:t>
            </a:r>
            <a:r>
              <a:rPr lang="en-US" baseline="0" dirty="0" smtClean="0"/>
              <a:t> v </a:t>
            </a:r>
            <a:r>
              <a:rPr lang="en-US" baseline="0" dirty="0" err="1" smtClean="0"/>
              <a:t>rozvojových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rozvinutých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zemích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demokratizace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cestou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prosazování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lidských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práv</a:t>
            </a:r>
            <a:r>
              <a:rPr lang="en-US" baseline="0" dirty="0" smtClean="0"/>
              <a:t>), </a:t>
            </a:r>
            <a:r>
              <a:rPr lang="en-US" baseline="0" dirty="0" err="1" smtClean="0"/>
              <a:t>přednost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mají</a:t>
            </a:r>
            <a:r>
              <a:rPr lang="en-US" baseline="0" dirty="0" smtClean="0"/>
              <a:t> NGO</a:t>
            </a:r>
          </a:p>
          <a:p>
            <a:r>
              <a:rPr lang="en-US" baseline="0" dirty="0" err="1" smtClean="0"/>
              <a:t>Kodaňská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kriteria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pozitivní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šíření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demokratizace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přes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prosazování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politických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režimů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založených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liberárně-demokratickém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systému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volného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trhu</a:t>
            </a:r>
            <a:r>
              <a:rPr lang="en-US" baseline="0" dirty="0" smtClean="0"/>
              <a:t>) – measurable / list of criteria</a:t>
            </a:r>
          </a:p>
          <a:p>
            <a:r>
              <a:rPr lang="en-US" baseline="0" dirty="0" smtClean="0"/>
              <a:t>ENP (European Neighborhood Policy) – economic measures, but also some democratic improvements such as respect for HR and fundamental freedoms</a:t>
            </a:r>
          </a:p>
          <a:p>
            <a:r>
              <a:rPr lang="en-US" b="1" u="sng" baseline="0" dirty="0" smtClean="0"/>
              <a:t>Negative/Express</a:t>
            </a:r>
            <a:r>
              <a:rPr lang="en-US" baseline="0" dirty="0" smtClean="0"/>
              <a:t> – to withdraw benefits</a:t>
            </a:r>
          </a:p>
          <a:p>
            <a:r>
              <a:rPr lang="en-US" baseline="0" dirty="0" smtClean="0"/>
              <a:t>EDF (European Development Fund) – </a:t>
            </a:r>
            <a:r>
              <a:rPr lang="en-US" baseline="0" dirty="0" err="1" smtClean="0"/>
              <a:t>pozastaven</a:t>
            </a:r>
            <a:r>
              <a:rPr lang="en-US" baseline="0" dirty="0" smtClean="0"/>
              <a:t> pro Sudan v </a:t>
            </a:r>
            <a:r>
              <a:rPr lang="en-US" baseline="0" dirty="0" err="1" smtClean="0"/>
              <a:t>roce</a:t>
            </a:r>
            <a:r>
              <a:rPr lang="en-US" baseline="0" dirty="0" smtClean="0"/>
              <a:t> 1990 </a:t>
            </a:r>
            <a:r>
              <a:rPr lang="en-US" baseline="0" dirty="0" err="1" smtClean="0"/>
              <a:t>kvůli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nedodržování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lidských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práv</a:t>
            </a:r>
            <a:r>
              <a:rPr lang="en-US" baseline="0" dirty="0" smtClean="0"/>
              <a:t>, re-</a:t>
            </a:r>
            <a:r>
              <a:rPr lang="en-US" baseline="0" dirty="0" err="1" smtClean="0"/>
              <a:t>aktivován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podepsání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dohody</a:t>
            </a:r>
            <a:r>
              <a:rPr lang="en-US" baseline="0" dirty="0" smtClean="0"/>
              <a:t> se Sudan People Liberation Movement v </a:t>
            </a:r>
            <a:r>
              <a:rPr lang="en-US" baseline="0" dirty="0" err="1" smtClean="0"/>
              <a:t>roce</a:t>
            </a:r>
            <a:r>
              <a:rPr lang="en-US" baseline="0" dirty="0" smtClean="0"/>
              <a:t> 2005</a:t>
            </a:r>
          </a:p>
          <a:p>
            <a:r>
              <a:rPr lang="en-US" b="1" u="sng" baseline="0" dirty="0" smtClean="0"/>
              <a:t>Positive/Implied</a:t>
            </a:r>
          </a:p>
          <a:p>
            <a:r>
              <a:rPr lang="en-US" baseline="0" dirty="0" smtClean="0"/>
              <a:t>LP </a:t>
            </a:r>
            <a:r>
              <a:rPr lang="en-US" baseline="0" dirty="0" err="1" smtClean="0"/>
              <a:t>dialogy</a:t>
            </a:r>
            <a:r>
              <a:rPr lang="en-US" baseline="0" dirty="0" smtClean="0"/>
              <a:t>: EU-</a:t>
            </a:r>
            <a:r>
              <a:rPr lang="en-US" baseline="0" dirty="0" err="1" smtClean="0"/>
              <a:t>Čína</a:t>
            </a:r>
            <a:r>
              <a:rPr lang="en-US" baseline="0" dirty="0" smtClean="0"/>
              <a:t> (od 1994), EU-</a:t>
            </a:r>
            <a:r>
              <a:rPr lang="en-US" baseline="0" dirty="0" err="1" smtClean="0"/>
              <a:t>Afghánistán</a:t>
            </a:r>
            <a:r>
              <a:rPr lang="en-US" baseline="0" dirty="0" smtClean="0"/>
              <a:t> (od 2015)</a:t>
            </a:r>
          </a:p>
          <a:p>
            <a:r>
              <a:rPr lang="en-US" baseline="0" dirty="0" err="1" smtClean="0"/>
              <a:t>Multilaterální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rámce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snaha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replikovat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vlastní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systém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vlády</a:t>
            </a:r>
            <a:r>
              <a:rPr lang="en-US" baseline="0" dirty="0" smtClean="0"/>
              <a:t> (ACP – </a:t>
            </a:r>
            <a:r>
              <a:rPr lang="en-US" baseline="0" dirty="0" err="1" smtClean="0"/>
              <a:t>Lomé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Cotonou</a:t>
            </a:r>
            <a:r>
              <a:rPr lang="en-US" baseline="0" dirty="0" smtClean="0"/>
              <a:t>, Barcelona Process – </a:t>
            </a:r>
            <a:r>
              <a:rPr lang="en-US" baseline="0" dirty="0" err="1" smtClean="0"/>
              <a:t>Středozemí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parlamentary</a:t>
            </a:r>
            <a:r>
              <a:rPr lang="en-US" baseline="0" dirty="0" smtClean="0"/>
              <a:t> dialogue, </a:t>
            </a:r>
            <a:r>
              <a:rPr lang="en-US" baseline="0" dirty="0" err="1" smtClean="0"/>
              <a:t>spolupráce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nevládních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organizací</a:t>
            </a:r>
            <a:r>
              <a:rPr lang="en-US" baseline="0" dirty="0" smtClean="0"/>
              <a:t>) </a:t>
            </a:r>
          </a:p>
          <a:p>
            <a:r>
              <a:rPr lang="en-US" baseline="0" dirty="0" err="1" smtClean="0"/>
              <a:t>Posilování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regionální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spolupráce</a:t>
            </a:r>
            <a:endParaRPr lang="en-US" baseline="0" dirty="0" smtClean="0"/>
          </a:p>
          <a:p>
            <a:r>
              <a:rPr lang="en-US" b="1" u="sng" baseline="0" dirty="0" smtClean="0"/>
              <a:t>Negative/Implied</a:t>
            </a:r>
          </a:p>
          <a:p>
            <a:r>
              <a:rPr lang="en-US" baseline="0" dirty="0" err="1" smtClean="0"/>
              <a:t>Kritika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nedemokratické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vlády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14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demokratického</a:t>
            </a:r>
            <a:r>
              <a:rPr lang="en-US" dirty="0" smtClean="0"/>
              <a:t> </a:t>
            </a:r>
            <a:r>
              <a:rPr lang="en-US" dirty="0" err="1" smtClean="0"/>
              <a:t>míru</a:t>
            </a:r>
            <a:r>
              <a:rPr lang="en-US" dirty="0" smtClean="0"/>
              <a:t>: restrictive definition of war,</a:t>
            </a:r>
            <a:r>
              <a:rPr lang="en-US" baseline="0" dirty="0" smtClean="0"/>
              <a:t> democracies fought against non-democratic regimes, democracy could increase internal turmoil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0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demokratického</a:t>
            </a:r>
            <a:r>
              <a:rPr lang="en-US" dirty="0" smtClean="0"/>
              <a:t> </a:t>
            </a:r>
            <a:r>
              <a:rPr lang="en-US" dirty="0" err="1" smtClean="0"/>
              <a:t>míru</a:t>
            </a:r>
            <a:r>
              <a:rPr lang="en-US" baseline="0" dirty="0" smtClean="0"/>
              <a:t> - </a:t>
            </a:r>
            <a:r>
              <a:rPr lang="en-US" baseline="0" dirty="0" err="1" smtClean="0"/>
              <a:t>omezení</a:t>
            </a:r>
            <a:r>
              <a:rPr lang="en-US" dirty="0" smtClean="0"/>
              <a:t>: restrictive definition of war,</a:t>
            </a:r>
            <a:r>
              <a:rPr lang="en-US" baseline="0" dirty="0" smtClean="0"/>
              <a:t> democracies fought against non-democratic regimes, democracy could increase internal turmoil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0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0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ELECT (Enhancing</a:t>
            </a:r>
            <a:r>
              <a:rPr lang="en-US" baseline="0" dirty="0" smtClean="0"/>
              <a:t> Legal and Electoral Capacity for tomorrow – </a:t>
            </a:r>
            <a:r>
              <a:rPr lang="en-US" baseline="0" dirty="0" err="1" smtClean="0"/>
              <a:t>volební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projekt</a:t>
            </a:r>
            <a:r>
              <a:rPr lang="en-US" baseline="0" dirty="0" smtClean="0"/>
              <a:t> UNDP)</a:t>
            </a:r>
          </a:p>
          <a:p>
            <a:r>
              <a:rPr lang="en-US" baseline="0" dirty="0" smtClean="0"/>
              <a:t>ARTF – Afghanistan Reconstruction Trust Fund (</a:t>
            </a:r>
            <a:r>
              <a:rPr lang="en-US" baseline="0" dirty="0" err="1" smtClean="0"/>
              <a:t>největší</a:t>
            </a:r>
            <a:r>
              <a:rPr lang="en-US" baseline="0" dirty="0" smtClean="0"/>
              <a:t> trust fund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světě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LOTFA – Law and Order Trust Fund for Afghanistan</a:t>
            </a:r>
          </a:p>
          <a:p>
            <a:r>
              <a:rPr lang="en-US" baseline="0" dirty="0" smtClean="0"/>
              <a:t>DFID – UK </a:t>
            </a:r>
            <a:r>
              <a:rPr lang="en-US" baseline="0" dirty="0" err="1" smtClean="0"/>
              <a:t>rozvojová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egentura</a:t>
            </a:r>
            <a:endParaRPr lang="en-US" baseline="0" dirty="0" smtClean="0"/>
          </a:p>
          <a:p>
            <a:r>
              <a:rPr lang="en-US" baseline="0" dirty="0" smtClean="0"/>
              <a:t>USAID – </a:t>
            </a:r>
            <a:r>
              <a:rPr lang="en-US" baseline="0" dirty="0" err="1" smtClean="0"/>
              <a:t>Americká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rozvojová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agentura</a:t>
            </a:r>
            <a:endParaRPr lang="en-US" baseline="0" dirty="0" smtClean="0"/>
          </a:p>
          <a:p>
            <a:r>
              <a:rPr lang="en-US" baseline="0" dirty="0" smtClean="0"/>
              <a:t>CIDA – </a:t>
            </a:r>
            <a:r>
              <a:rPr lang="en-US" baseline="0" dirty="0" err="1" smtClean="0"/>
              <a:t>Kanadská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rozvojová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agentura</a:t>
            </a:r>
            <a:endParaRPr lang="en-US" baseline="0" dirty="0" smtClean="0"/>
          </a:p>
          <a:p>
            <a:r>
              <a:rPr lang="en-US" baseline="0" dirty="0" smtClean="0"/>
              <a:t>Contracting projects to large NGOs – may be a problem (capacity-building for local civil society lacking)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98E-CF77-A144-9B9F-3DEAD39020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0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73795" y="4170426"/>
            <a:ext cx="5637010" cy="882119"/>
          </a:xfrm>
        </p:spPr>
        <p:txBody>
          <a:bodyPr/>
          <a:lstStyle/>
          <a:p>
            <a:pPr algn="ctr"/>
            <a:r>
              <a:rPr lang="cs-CZ" dirty="0" smtClean="0"/>
              <a:t>Mezinárodní kontext a globalizace 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17581" y="1684225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cs-CZ" dirty="0" smtClean="0"/>
              <a:t>Demokratizační přístupy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5213208" y="5704056"/>
            <a:ext cx="3625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Lenka Homolkova</a:t>
            </a:r>
          </a:p>
          <a:p>
            <a:r>
              <a:rPr lang="en-US" dirty="0" smtClean="0"/>
              <a:t>8. </a:t>
            </a:r>
            <a:r>
              <a:rPr lang="en-US" dirty="0" err="1"/>
              <a:t>l</a:t>
            </a:r>
            <a:r>
              <a:rPr lang="en-US" dirty="0" err="1" smtClean="0"/>
              <a:t>istopadu</a:t>
            </a:r>
            <a:r>
              <a:rPr lang="en-US" dirty="0" smtClean="0"/>
              <a:t> 2016 </a:t>
            </a:r>
          </a:p>
          <a:p>
            <a:r>
              <a:rPr lang="en-US" dirty="0" err="1" smtClean="0"/>
              <a:t>homolkova.lenka@gmail.com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41" y="4170426"/>
            <a:ext cx="3556000" cy="2286000"/>
          </a:xfrm>
          <a:prstGeom prst="rect">
            <a:avLst/>
          </a:prstGeom>
          <a:effectLst>
            <a:softEdge rad="698500"/>
          </a:effectLst>
        </p:spPr>
      </p:pic>
    </p:spTree>
    <p:extLst>
      <p:ext uri="{BB962C8B-B14F-4D97-AF65-F5344CB8AC3E}">
        <p14:creationId xmlns:p14="http://schemas.microsoft.com/office/powerpoint/2010/main" val="317428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Šíření demokracie - USA</a:t>
            </a: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51397" y="1470615"/>
            <a:ext cx="8321082" cy="5030175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cs-CZ" dirty="0" smtClean="0"/>
              <a:t>Dlouholetá tradice šíření demokracie – v rámci boje proti komunismu (Reagan)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Idealismus – šíření demokracie jako manifest předurčení USA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Imperialismus – šíření demokracie za účelem upevnění hegemonie USA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Clinton – teorie demokratického míru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Boj proti terorismu (Bush) – US šíření demokracie často vnímáno jako silové 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899" y="4869015"/>
            <a:ext cx="2452121" cy="163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93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Šíření demokracie – USA</a:t>
            </a:r>
            <a:br>
              <a:rPr lang="cs-CZ" sz="3800" dirty="0" smtClean="0"/>
            </a:b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17471" y="1303500"/>
            <a:ext cx="8555008" cy="523071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cs-CZ" b="1" dirty="0" smtClean="0"/>
              <a:t>Obama – změna politiky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Podpora role v demokratizaci ze strany konsolidujících se demokracií (Brazílie, Indie)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Podpora mezinárodního konsensu a vznik Open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Partnership</a:t>
            </a:r>
            <a:r>
              <a:rPr lang="cs-CZ" dirty="0" smtClean="0"/>
              <a:t> (OGP) – 2011; list závazků, monitoring a sdílení informací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Nadnárodní spolupráce v boji proti korupci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Podpora občanské společnosti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Reforma Společenství demokracií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Propojení demokratizace a rozvojové podpory 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Arabské jaro – zapojení v Egyptě a Libyi (společně s Ligou arabských států a NATO)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Odklon od východní Evropy (s výjimkou Ukrajiny)</a:t>
            </a:r>
            <a:r>
              <a:rPr lang="cs-CZ" dirty="0"/>
              <a:t>,</a:t>
            </a:r>
            <a:r>
              <a:rPr lang="cs-CZ" dirty="0" smtClean="0"/>
              <a:t> reaktivní více než pro-aktivní přístupy vzhledem ke konsolidovaným demokraciím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Minimalistický přístup – stabilita na úkor plné demokratizace</a:t>
            </a:r>
          </a:p>
          <a:p>
            <a:pPr>
              <a:buFont typeface="Wingdings" charset="2"/>
              <a:buChar char="Ø"/>
            </a:pP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962" y="284096"/>
            <a:ext cx="1783020" cy="118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13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          Případová studie - Afghánistán</a:t>
            </a: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17471" y="1309765"/>
            <a:ext cx="8555008" cy="554823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</a:pPr>
            <a:r>
              <a:rPr lang="cs-CZ" dirty="0" smtClean="0"/>
              <a:t>Demokratizace v Afghánistánu (post-2001) – součástí mezinárodní intervence zahrnující budování státu a vojenské aktivity </a:t>
            </a:r>
          </a:p>
          <a:p>
            <a:pPr>
              <a:buFont typeface="Wingdings" charset="2"/>
              <a:buChar char="Ø"/>
            </a:pPr>
            <a:r>
              <a:rPr lang="cs-CZ" b="1" dirty="0" smtClean="0"/>
              <a:t>Dohoda z Bonnu (2001)</a:t>
            </a:r>
            <a:r>
              <a:rPr lang="cs-CZ" dirty="0" smtClean="0"/>
              <a:t>: prezidentské volby 2004 v rámci mezinárodní snahy legitimizovat afghánskou vládu (2005 – legislativní volby a volby do provinčních shromáždění)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Proces Bonn skončil v roce 2005 s nenaplněnými očekáváními populace a nedůvěrou v proces demokratizace a demokratické hodnoty celkově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Málo pozornosti věnováno propagaci demokratických hodnot, zákonům, přístupu ke spravedlnosti, boji proti korupci, vládní zodpovědnosti a svobodě slova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2009/2010 – zmanipulované volby ukázaly, jak absence těchto prvků snížila možnosti a ochotu populace participovat ve volebních procesech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Podmíněno také vnitřní politikou (potlačování politických stran - </a:t>
            </a:r>
            <a:r>
              <a:rPr lang="cs-CZ" dirty="0" err="1" smtClean="0"/>
              <a:t>Karzai</a:t>
            </a:r>
            <a:r>
              <a:rPr lang="cs-CZ" dirty="0" smtClean="0"/>
              <a:t>) a regionální politikou (Pákistán)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Implementace demokratizace pomocí politiky kontroly, absence konsensu a regionálních snah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48" y="217250"/>
            <a:ext cx="1641757" cy="109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3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             Případová studie - Afghánistán</a:t>
            </a: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17471" y="1153095"/>
            <a:ext cx="8555008" cy="5548233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INSTRUMENTY DEMOKRATIZACE </a:t>
            </a:r>
          </a:p>
          <a:p>
            <a:pPr>
              <a:buFont typeface="Wingdings" charset="2"/>
              <a:buChar char="Ø"/>
            </a:pPr>
            <a:r>
              <a:rPr lang="cs-CZ" dirty="0" err="1" smtClean="0"/>
              <a:t>Citizenship</a:t>
            </a:r>
            <a:r>
              <a:rPr lang="cs-CZ" dirty="0" smtClean="0"/>
              <a:t>: multilaterální, bilaterální a nezávislý (nevládní) podpora demokratickému vládnutí (volební asistence – UNDP ELECT, NDI – podpora politickým stranám)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UNAMA – monitorování implementace dohody z Bonnu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EU – diplomatické působení, ARTF, LOTFA – zaměření zejména na vládu zákona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2010 – Konference v Kábulu a zvýšení koordinace a efektivity rozvojových politik mezinárodních organizací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USAID – I-PACS (podpora občanské společnosti), IFES, NDI, IRI - podpora volebnímu procesu a vzdělávání voličů (od 2007)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Další donoři: DFID, CIDA, Dánsko, Švédsko, severské země (podpora lidskoprávním aktivitám a občanské společnosti, volby)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Projekty kontrahované nadnárodním organizacím nebo pouze krátkodobé projekty – chybí podpora celému volebnímu cyklu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48" y="60580"/>
            <a:ext cx="1641757" cy="109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2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            Případová studie - Afghánistán</a:t>
            </a: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17471" y="1286789"/>
            <a:ext cx="8555008" cy="5414539"/>
          </a:xfrm>
        </p:spPr>
        <p:txBody>
          <a:bodyPr>
            <a:normAutofit fontScale="92500"/>
          </a:bodyPr>
          <a:lstStyle/>
          <a:p>
            <a:pPr>
              <a:buFont typeface="Wingdings" charset="2"/>
              <a:buChar char="Ø"/>
            </a:pPr>
            <a:r>
              <a:rPr lang="cs-CZ" dirty="0" smtClean="0"/>
              <a:t>V posledních letech snahy přejít od kontroly ke konsensu a společné odpovědnosti mezinárodního společenství a Afghánistánu za politickou a bezpečnostní </a:t>
            </a:r>
            <a:r>
              <a:rPr lang="cs-CZ" dirty="0" err="1" smtClean="0"/>
              <a:t>tranzici</a:t>
            </a:r>
            <a:r>
              <a:rPr lang="cs-CZ" dirty="0" smtClean="0"/>
              <a:t>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2012 – </a:t>
            </a:r>
            <a:r>
              <a:rPr lang="cs-CZ" dirty="0" err="1" smtClean="0"/>
              <a:t>Tokyo</a:t>
            </a:r>
            <a:r>
              <a:rPr lang="cs-CZ" dirty="0" smtClean="0"/>
              <a:t> </a:t>
            </a:r>
            <a:r>
              <a:rPr lang="cs-CZ" dirty="0" err="1" smtClean="0"/>
              <a:t>Mutual</a:t>
            </a:r>
            <a:r>
              <a:rPr lang="cs-CZ" dirty="0" smtClean="0"/>
              <a:t> </a:t>
            </a:r>
            <a:r>
              <a:rPr lang="cs-CZ" dirty="0" err="1" smtClean="0"/>
              <a:t>Accountability</a:t>
            </a:r>
            <a:r>
              <a:rPr lang="cs-CZ" dirty="0" smtClean="0"/>
              <a:t> Framework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2014 – Londýnská konference k Afghánistánu a </a:t>
            </a:r>
            <a:r>
              <a:rPr lang="cs-CZ" dirty="0" err="1" smtClean="0"/>
              <a:t>Realizing</a:t>
            </a:r>
            <a:r>
              <a:rPr lang="cs-CZ" dirty="0" smtClean="0"/>
              <a:t> </a:t>
            </a:r>
            <a:r>
              <a:rPr lang="cs-CZ" dirty="0" err="1" smtClean="0"/>
              <a:t>Self-Reliance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Renewed</a:t>
            </a:r>
            <a:r>
              <a:rPr lang="cs-CZ" dirty="0" smtClean="0"/>
              <a:t> </a:t>
            </a:r>
            <a:r>
              <a:rPr lang="cs-CZ" dirty="0" err="1" smtClean="0"/>
              <a:t>Partnership</a:t>
            </a:r>
            <a:r>
              <a:rPr lang="cs-CZ" dirty="0" smtClean="0"/>
              <a:t>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2014 – prezidentské volby, dohoda o sdílení moci a vznik Vlády národní jednoty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2015 – </a:t>
            </a:r>
            <a:r>
              <a:rPr lang="cs-CZ" dirty="0" err="1" smtClean="0"/>
              <a:t>Self-Reliance</a:t>
            </a:r>
            <a:r>
              <a:rPr lang="cs-CZ" dirty="0" smtClean="0"/>
              <a:t> </a:t>
            </a:r>
            <a:r>
              <a:rPr lang="cs-CZ" dirty="0" err="1" smtClean="0"/>
              <a:t>Mutual</a:t>
            </a:r>
            <a:r>
              <a:rPr lang="cs-CZ" dirty="0" smtClean="0"/>
              <a:t> </a:t>
            </a:r>
            <a:r>
              <a:rPr lang="cs-CZ" dirty="0" err="1" smtClean="0"/>
              <a:t>Accountability</a:t>
            </a:r>
            <a:r>
              <a:rPr lang="cs-CZ" dirty="0" smtClean="0"/>
              <a:t> Framework (SMAF) a jeho revize v rámci říjnové (2016) konference k Afghánistánu (Brusel) </a:t>
            </a:r>
          </a:p>
          <a:p>
            <a:pPr>
              <a:buFont typeface="Wingdings" charset="2"/>
              <a:buChar char="Ø"/>
            </a:pPr>
            <a:r>
              <a:rPr lang="cs-CZ" dirty="0" err="1" smtClean="0"/>
              <a:t>Afghan</a:t>
            </a:r>
            <a:r>
              <a:rPr lang="cs-CZ" dirty="0" smtClean="0"/>
              <a:t>-led / </a:t>
            </a:r>
            <a:r>
              <a:rPr lang="cs-CZ" dirty="0" err="1" smtClean="0"/>
              <a:t>Afghan-owned</a:t>
            </a:r>
            <a:r>
              <a:rPr lang="cs-CZ" dirty="0" smtClean="0"/>
              <a:t>, ale pokračující tlak mezinárodního společenství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Nižší ambice – podpora stability vs. demokratizace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Problém demokratizace ve státech závislých na rozvojové a ekonomické pomoci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48" y="194274"/>
            <a:ext cx="1641757" cy="109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Hlavní problémy demokratizace externími aktéry</a:t>
            </a:r>
            <a:br>
              <a:rPr lang="cs-CZ" sz="3800" dirty="0" smtClean="0"/>
            </a:b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17471" y="1153096"/>
            <a:ext cx="8555008" cy="523071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Ø"/>
            </a:pPr>
            <a:endParaRPr lang="cs-CZ" dirty="0" smtClean="0"/>
          </a:p>
          <a:p>
            <a:pPr>
              <a:buFont typeface="Wingdings" charset="2"/>
              <a:buChar char="Ø"/>
            </a:pPr>
            <a:endParaRPr lang="cs-CZ" dirty="0" smtClean="0"/>
          </a:p>
          <a:p>
            <a:pPr>
              <a:buFont typeface="Wingdings" charset="2"/>
              <a:buChar char="Ø"/>
            </a:pPr>
            <a:r>
              <a:rPr lang="cs-CZ" dirty="0" smtClean="0"/>
              <a:t>Pozitivní výsledky v Evropě a Latinské Americe v 90. létech – pozitivní pohled na šíření demokracie externími aktéry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Demokratizace může přinést nestabilitu – např. volby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Proces demokratizace je podmíněný vztahy na globální a místní úrovni a také setkáváním vnitřní a mezinárodní politiky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Globální konfigurace moci hraje důležitou roli v úspěšné demokratizaci stejně jako správné rozdělení donucovacích a konsensuálních instrumentů moci (Japonsko vs. Irák)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Demokracie – žádoucí důsledky - ekonomická prosperita, politická rovnost, rozvoj, apod., ztráta důvěry v demokracii, když těchto cílů není dosaženo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Místní kontext ne vždy brán v úvahu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Podpora demokracie ve státech závislých na rozvojové pomoci může mít za následek politizaci kontextu a potlačení místních institucí (Mali, Haiti)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Strategie nátlaku generují odpor</a:t>
            </a:r>
          </a:p>
        </p:txBody>
      </p:sp>
    </p:spTree>
    <p:extLst>
      <p:ext uri="{BB962C8B-B14F-4D97-AF65-F5344CB8AC3E}">
        <p14:creationId xmlns:p14="http://schemas.microsoft.com/office/powerpoint/2010/main" val="871160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Proč šířit demokracii zvenčí? </a:t>
            </a: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17471" y="1587955"/>
            <a:ext cx="8555008" cy="511337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cs-CZ" dirty="0" smtClean="0"/>
              <a:t>Koncept demokracie jako nejlepšího státního zřízení není zpochybňován, donucování se ale často ukázalo kontraproduktivní</a:t>
            </a:r>
          </a:p>
          <a:p>
            <a:pPr marL="45720" indent="0">
              <a:buNone/>
            </a:pPr>
            <a:r>
              <a:rPr lang="cs-CZ" b="1" u="sng" dirty="0" smtClean="0"/>
              <a:t>Diskuze: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Aspirují na plnou demokratizaci obyčejní občané rozvojových států?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Má demokracie smysl v zemích s centrálním vládou tak slabou, že není schopná kontrolovat celé své území (Afghánistán, DRC)?</a:t>
            </a:r>
          </a:p>
          <a:p>
            <a:pPr marL="45720" indent="0">
              <a:buNone/>
            </a:pPr>
            <a:endParaRPr lang="cs-CZ" dirty="0" smtClean="0"/>
          </a:p>
          <a:p>
            <a:pPr>
              <a:buFont typeface="Wingdings" charset="2"/>
              <a:buChar char="Ø"/>
            </a:pPr>
            <a:endParaRPr lang="cs-CZ" dirty="0" smtClean="0"/>
          </a:p>
          <a:p>
            <a:pPr marL="45720" indent="0" algn="r">
              <a:buNone/>
            </a:pPr>
            <a:r>
              <a:rPr lang="cs-CZ" sz="3600" b="1" dirty="0" smtClean="0">
                <a:solidFill>
                  <a:srgbClr val="FF0000"/>
                </a:solidFill>
              </a:rPr>
              <a:t>Otázky, komentáře? </a:t>
            </a:r>
          </a:p>
          <a:p>
            <a:pPr marL="45720" indent="0"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71" y="4770928"/>
            <a:ext cx="4203700" cy="1930400"/>
          </a:xfrm>
          <a:prstGeom prst="rect">
            <a:avLst/>
          </a:prstGeom>
          <a:effectLst>
            <a:softEdge rad="457200"/>
          </a:effectLst>
        </p:spPr>
      </p:pic>
    </p:spTree>
    <p:extLst>
      <p:ext uri="{BB962C8B-B14F-4D97-AF65-F5344CB8AC3E}">
        <p14:creationId xmlns:p14="http://schemas.microsoft.com/office/powerpoint/2010/main" val="345260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120" y="11430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Obsah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0" y="2317330"/>
            <a:ext cx="6400800" cy="3474720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kontext</a:t>
            </a:r>
            <a:r>
              <a:rPr lang="en-US" dirty="0" smtClean="0"/>
              <a:t> </a:t>
            </a:r>
            <a:r>
              <a:rPr lang="en-US" dirty="0" err="1" smtClean="0"/>
              <a:t>demokratizace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err="1" smtClean="0"/>
              <a:t>Historie</a:t>
            </a:r>
            <a:r>
              <a:rPr lang="en-US" dirty="0" smtClean="0"/>
              <a:t> </a:t>
            </a:r>
            <a:r>
              <a:rPr lang="en-US" dirty="0" err="1" smtClean="0"/>
              <a:t>demokratizace</a:t>
            </a:r>
            <a:r>
              <a:rPr lang="en-US" dirty="0" smtClean="0"/>
              <a:t> </a:t>
            </a:r>
            <a:r>
              <a:rPr lang="en-US" dirty="0" err="1" smtClean="0"/>
              <a:t>externími</a:t>
            </a:r>
            <a:r>
              <a:rPr lang="en-US" dirty="0" smtClean="0"/>
              <a:t> </a:t>
            </a:r>
            <a:r>
              <a:rPr lang="en-US" dirty="0" err="1" smtClean="0"/>
              <a:t>aktéry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err="1" smtClean="0"/>
              <a:t>šíření</a:t>
            </a:r>
            <a:r>
              <a:rPr lang="en-US" dirty="0" smtClean="0"/>
              <a:t> </a:t>
            </a:r>
            <a:r>
              <a:rPr lang="en-US" dirty="0" err="1" smtClean="0"/>
              <a:t>demokratických</a:t>
            </a:r>
            <a:r>
              <a:rPr lang="en-US" dirty="0" smtClean="0"/>
              <a:t> </a:t>
            </a:r>
            <a:r>
              <a:rPr lang="en-US" dirty="0" err="1" smtClean="0"/>
              <a:t>hodnot</a:t>
            </a:r>
            <a:r>
              <a:rPr lang="en-US" dirty="0" smtClean="0"/>
              <a:t> a </a:t>
            </a:r>
            <a:r>
              <a:rPr lang="en-US" dirty="0" err="1" smtClean="0"/>
              <a:t>meinárodní</a:t>
            </a:r>
            <a:r>
              <a:rPr lang="en-US" dirty="0" smtClean="0"/>
              <a:t> </a:t>
            </a:r>
            <a:r>
              <a:rPr lang="en-US" dirty="0" err="1" smtClean="0"/>
              <a:t>determinanty</a:t>
            </a:r>
            <a:r>
              <a:rPr lang="en-US" dirty="0" smtClean="0"/>
              <a:t> </a:t>
            </a:r>
            <a:r>
              <a:rPr lang="en-US" dirty="0" err="1" smtClean="0"/>
              <a:t>demokratizace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err="1" smtClean="0"/>
              <a:t>Aktéři</a:t>
            </a:r>
            <a:r>
              <a:rPr lang="en-US" dirty="0" smtClean="0"/>
              <a:t> </a:t>
            </a:r>
            <a:r>
              <a:rPr lang="en-US" dirty="0" err="1" smtClean="0"/>
              <a:t>demokratizace</a:t>
            </a:r>
            <a:r>
              <a:rPr lang="en-US" dirty="0" smtClean="0"/>
              <a:t> – EU, USA </a:t>
            </a:r>
          </a:p>
          <a:p>
            <a:pPr>
              <a:buFont typeface="Wingdings" charset="2"/>
              <a:buChar char="Ø"/>
            </a:pPr>
            <a:r>
              <a:rPr lang="en-US" dirty="0" err="1" smtClean="0"/>
              <a:t>Demokratizace</a:t>
            </a:r>
            <a:r>
              <a:rPr lang="en-US" dirty="0" smtClean="0"/>
              <a:t> v </a:t>
            </a:r>
            <a:r>
              <a:rPr lang="en-US" dirty="0" err="1" smtClean="0"/>
              <a:t>praxi</a:t>
            </a:r>
            <a:r>
              <a:rPr lang="en-US" dirty="0" smtClean="0"/>
              <a:t>: </a:t>
            </a:r>
            <a:r>
              <a:rPr lang="en-US" dirty="0" err="1" smtClean="0"/>
              <a:t>Afghánistán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demokratizace</a:t>
            </a:r>
            <a:r>
              <a:rPr lang="en-US" dirty="0" smtClean="0"/>
              <a:t> </a:t>
            </a:r>
            <a:r>
              <a:rPr lang="en-US" dirty="0" err="1" smtClean="0"/>
              <a:t>externími</a:t>
            </a:r>
            <a:r>
              <a:rPr lang="en-US" dirty="0" smtClean="0"/>
              <a:t> </a:t>
            </a:r>
            <a:r>
              <a:rPr lang="en-US" dirty="0" err="1" smtClean="0"/>
              <a:t>aktéry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661" y="413612"/>
            <a:ext cx="2601775" cy="2601775"/>
          </a:xfrm>
          <a:prstGeom prst="rect">
            <a:avLst/>
          </a:prstGeom>
          <a:effectLst>
            <a:softEdge rad="431800"/>
          </a:effectLst>
        </p:spPr>
      </p:pic>
    </p:spTree>
    <p:extLst>
      <p:ext uri="{BB962C8B-B14F-4D97-AF65-F5344CB8AC3E}">
        <p14:creationId xmlns:p14="http://schemas.microsoft.com/office/powerpoint/2010/main" val="68291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7345" y="444955"/>
            <a:ext cx="860513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Mezinárodní kontext demokratizace </a:t>
            </a: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51397" y="1587955"/>
            <a:ext cx="8321082" cy="4678874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cs-CZ" dirty="0" smtClean="0"/>
              <a:t>Externí element demokratizace opomíjen až do 90. let, politiky demokratizace ale postupně vznikaly již od 70. let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Mezinárodní faktory (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determinants</a:t>
            </a:r>
            <a:r>
              <a:rPr lang="cs-CZ" dirty="0" smtClean="0"/>
              <a:t>) sehrály důležitou roli ve třetí vlně demokratizace </a:t>
            </a:r>
          </a:p>
          <a:p>
            <a:pPr lvl="1">
              <a:buFont typeface="Wingdings" charset="2"/>
              <a:buChar char="Ø"/>
            </a:pPr>
            <a:r>
              <a:rPr lang="cs-CZ" dirty="0" err="1" smtClean="0"/>
              <a:t>Huntington</a:t>
            </a:r>
            <a:r>
              <a:rPr lang="cs-CZ" dirty="0" smtClean="0"/>
              <a:t> (1991) – globalizace způsobila třetí vlnu demokratizace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Globalizace a demokratizace 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Demokratizace jako důsledek formování globální politické ekonomie, ‘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’ a šíření demokratických hodnot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V rámci snahy o ukončení světové chudoby 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Více pozornosti je věnováno šíření demokracie vně národních států (např. Skrze instituce ‘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’ – WTO, WB, IMF, apod.)  </a:t>
            </a:r>
          </a:p>
        </p:txBody>
      </p:sp>
    </p:spTree>
    <p:extLst>
      <p:ext uri="{BB962C8B-B14F-4D97-AF65-F5344CB8AC3E}">
        <p14:creationId xmlns:p14="http://schemas.microsoft.com/office/powerpoint/2010/main" val="4217626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7344" y="294551"/>
            <a:ext cx="8876655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Historie demokracie mezinárodními aktéry / státy </a:t>
            </a:r>
            <a:endParaRPr lang="cs-CZ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67344" y="1605025"/>
            <a:ext cx="8605135" cy="533098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</a:pPr>
            <a:r>
              <a:rPr lang="cs-CZ" dirty="0" smtClean="0"/>
              <a:t>70. léta – ekonomická pomoc se stala základním </a:t>
            </a:r>
            <a:r>
              <a:rPr lang="cs-CZ" dirty="0" err="1" smtClean="0"/>
              <a:t>policy</a:t>
            </a:r>
            <a:r>
              <a:rPr lang="cs-CZ" dirty="0" smtClean="0"/>
              <a:t> nástrojem pro USA / podpora demokracie v Západní Evropě souvisela zejména s dekolonizací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80. léta se nesla v duchu následujícího vývoje: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Postupná formalizace, institucionalizace a </a:t>
            </a:r>
            <a:r>
              <a:rPr lang="cs-CZ" dirty="0" err="1" smtClean="0"/>
              <a:t>prioritizace</a:t>
            </a:r>
            <a:r>
              <a:rPr lang="cs-CZ" dirty="0" smtClean="0"/>
              <a:t> demokratizačních politik;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Zvýšení finanční podpory demokratizace a rozšíření aktivit na další geografické oblasti (Čína, Jižní Afrika, Jižní Korea, bývalý SSSR a státy Varšavské smlouvy);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Intervence se postupně začaly posouvat od demokratizace skrze kontrolu k politikám souhlasu (</a:t>
            </a:r>
            <a:r>
              <a:rPr lang="cs-CZ" dirty="0" err="1" smtClean="0"/>
              <a:t>consent</a:t>
            </a:r>
            <a:r>
              <a:rPr lang="cs-CZ" dirty="0" smtClean="0"/>
              <a:t>) a </a:t>
            </a:r>
            <a:r>
              <a:rPr lang="cs-CZ" dirty="0" err="1" smtClean="0"/>
              <a:t>kondicionality</a:t>
            </a:r>
            <a:r>
              <a:rPr lang="cs-CZ" dirty="0" smtClean="0"/>
              <a:t> (90. léta – vytváření hegemonické kontroly v rozvojových zemích skrze konsensuální dohody a kooptaci s klíčovými politickými elitami)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80. léta v Evropě – posilování evropských institucí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90. léta – zaměření zejména na Střední a Východní Evropu a země bývalého SSSR</a:t>
            </a:r>
          </a:p>
          <a:p>
            <a:pPr lvl="1">
              <a:buFont typeface="Wingdings" charset="2"/>
              <a:buChar char="Ø"/>
            </a:pPr>
            <a:endParaRPr lang="en-US" dirty="0" smtClean="0"/>
          </a:p>
          <a:p>
            <a:pPr lvl="1">
              <a:buFont typeface="Wingdings" charset="2"/>
              <a:buChar char="Ø"/>
            </a:pPr>
            <a:endParaRPr lang="en-US" dirty="0" smtClean="0"/>
          </a:p>
          <a:p>
            <a:pPr>
              <a:buFont typeface="Wingdings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333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344" y="355140"/>
            <a:ext cx="868867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Historie šíření demokracie globálními institucemi / od 90. let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5529" y="1854981"/>
            <a:ext cx="7879860" cy="4456914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cs-CZ" dirty="0" smtClean="0"/>
              <a:t>90. léta – ‘</a:t>
            </a:r>
            <a:r>
              <a:rPr lang="cs-CZ" dirty="0" err="1" smtClean="0"/>
              <a:t>aid</a:t>
            </a:r>
            <a:r>
              <a:rPr lang="cs-CZ" dirty="0" smtClean="0"/>
              <a:t> </a:t>
            </a:r>
            <a:r>
              <a:rPr lang="cs-CZ" dirty="0" err="1" smtClean="0"/>
              <a:t>regimes</a:t>
            </a:r>
            <a:r>
              <a:rPr lang="cs-CZ" dirty="0" smtClean="0"/>
              <a:t>’, politika </a:t>
            </a:r>
            <a:r>
              <a:rPr lang="cs-CZ" dirty="0" err="1" smtClean="0"/>
              <a:t>kondicionality</a:t>
            </a:r>
            <a:r>
              <a:rPr lang="cs-CZ" dirty="0" smtClean="0"/>
              <a:t>  (Lomé </a:t>
            </a:r>
            <a:r>
              <a:rPr lang="cs-CZ" dirty="0" err="1" smtClean="0"/>
              <a:t>Convention</a:t>
            </a:r>
            <a:r>
              <a:rPr lang="cs-CZ" dirty="0" smtClean="0"/>
              <a:t> IV – 1989; Kodaňská kritéria - 1993)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1999 – </a:t>
            </a:r>
            <a:r>
              <a:rPr lang="cs-CZ" dirty="0" err="1" smtClean="0"/>
              <a:t>Comprehensive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Framework (Světová banka)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Difuze hodnot a šíření demokracie skrze ‘</a:t>
            </a:r>
            <a:r>
              <a:rPr lang="cs-CZ" dirty="0" err="1" smtClean="0"/>
              <a:t>citizenship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r>
              <a:rPr lang="cs-CZ" dirty="0" smtClean="0"/>
              <a:t>’ 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Celosvětové kampaně;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Tlak na vytvoření mezinárodních režimů respektujících demokracii a lidská práva; 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Malé projekty a nadnárodní sociální hnutí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7923" y="4900560"/>
            <a:ext cx="2578100" cy="1917700"/>
          </a:xfrm>
          <a:prstGeom prst="rect">
            <a:avLst/>
          </a:prstGeom>
          <a:effectLst>
            <a:softEdge rad="254000"/>
          </a:effectLst>
        </p:spPr>
      </p:pic>
    </p:spTree>
    <p:extLst>
      <p:ext uri="{BB962C8B-B14F-4D97-AF65-F5344CB8AC3E}">
        <p14:creationId xmlns:p14="http://schemas.microsoft.com/office/powerpoint/2010/main" val="151431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Demokratizace – strategie šíření demokratických hodnot</a:t>
            </a: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51397" y="2022097"/>
            <a:ext cx="8321082" cy="4478694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cs-CZ" dirty="0" smtClean="0"/>
              <a:t>Současné strategie a politiky šíření demokracie byly vytvářeny již od konce Studené války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Základní typologie mezinárodních intervencí jejichž cílem bylo šířit demokracii, a jejich aktéři:</a:t>
            </a:r>
          </a:p>
          <a:p>
            <a:pPr lvl="1">
              <a:buFont typeface="Wingdings" charset="2"/>
              <a:buChar char="Ø"/>
            </a:pPr>
            <a:r>
              <a:rPr lang="cs-CZ" dirty="0" err="1" smtClean="0"/>
              <a:t>Contagion</a:t>
            </a:r>
            <a:r>
              <a:rPr lang="cs-CZ" dirty="0" smtClean="0"/>
              <a:t> (národní / domácí politické elity)</a:t>
            </a:r>
          </a:p>
          <a:p>
            <a:pPr lvl="1">
              <a:buFont typeface="Wingdings" charset="2"/>
              <a:buChar char="Ø"/>
            </a:pPr>
            <a:r>
              <a:rPr lang="cs-CZ" dirty="0" err="1" smtClean="0"/>
              <a:t>Control</a:t>
            </a:r>
            <a:r>
              <a:rPr lang="cs-CZ" dirty="0" smtClean="0"/>
              <a:t> (US a Západní Evropa)</a:t>
            </a:r>
          </a:p>
          <a:p>
            <a:pPr lvl="1">
              <a:buFont typeface="Wingdings" charset="2"/>
              <a:buChar char="Ø"/>
            </a:pPr>
            <a:r>
              <a:rPr lang="cs-CZ" dirty="0" err="1" smtClean="0"/>
              <a:t>Consent</a:t>
            </a:r>
            <a:r>
              <a:rPr lang="cs-CZ" dirty="0" smtClean="0"/>
              <a:t> (Západ – státy, instituce, politické elity a domácí elity)</a:t>
            </a:r>
          </a:p>
          <a:p>
            <a:pPr lvl="1">
              <a:buFont typeface="Wingdings" charset="2"/>
              <a:buChar char="Ø"/>
            </a:pPr>
            <a:r>
              <a:rPr lang="cs-CZ" dirty="0" err="1" smtClean="0"/>
              <a:t>Conditionality</a:t>
            </a:r>
            <a:r>
              <a:rPr lang="cs-CZ" dirty="0" smtClean="0"/>
              <a:t> (instituce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 a Západ)</a:t>
            </a:r>
          </a:p>
          <a:p>
            <a:pPr lvl="1">
              <a:buFont typeface="Wingdings" charset="2"/>
              <a:buChar char="Ø"/>
            </a:pPr>
            <a:r>
              <a:rPr lang="cs-CZ" dirty="0" err="1" smtClean="0"/>
              <a:t>Citizenship</a:t>
            </a:r>
            <a:r>
              <a:rPr lang="cs-CZ" dirty="0" smtClean="0"/>
              <a:t> / šíření hodnot (nadnárodní nevládní organizace a občanská společnost) </a:t>
            </a:r>
          </a:p>
        </p:txBody>
      </p:sp>
    </p:spTree>
    <p:extLst>
      <p:ext uri="{BB962C8B-B14F-4D97-AF65-F5344CB8AC3E}">
        <p14:creationId xmlns:p14="http://schemas.microsoft.com/office/powerpoint/2010/main" val="2258820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44955"/>
            <a:ext cx="914399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Mezinárodní determinanty demokratizace </a:t>
            </a:r>
            <a:endParaRPr lang="cs-CZ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51397" y="2186109"/>
            <a:ext cx="4330238" cy="4187973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cs-CZ" dirty="0" smtClean="0"/>
              <a:t>Pozice ve světovém ekonomické řádu a teorie závislosti </a:t>
            </a:r>
          </a:p>
          <a:p>
            <a:pPr>
              <a:buFont typeface="Wingdings" charset="2"/>
              <a:buChar char="Ø"/>
            </a:pPr>
            <a:r>
              <a:rPr lang="cs-CZ" dirty="0" err="1" smtClean="0"/>
              <a:t>Democratic</a:t>
            </a:r>
            <a:r>
              <a:rPr lang="cs-CZ" dirty="0" smtClean="0"/>
              <a:t> </a:t>
            </a:r>
            <a:r>
              <a:rPr lang="cs-CZ" dirty="0" err="1" smtClean="0"/>
              <a:t>diffusion</a:t>
            </a:r>
            <a:r>
              <a:rPr lang="cs-CZ" dirty="0" smtClean="0"/>
              <a:t> 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Sousední stát (</a:t>
            </a:r>
            <a:r>
              <a:rPr lang="cs-CZ" dirty="0" err="1" smtClean="0"/>
              <a:t>neighbor</a:t>
            </a:r>
            <a:r>
              <a:rPr lang="cs-CZ" dirty="0" smtClean="0"/>
              <a:t> </a:t>
            </a:r>
            <a:r>
              <a:rPr lang="cs-CZ" dirty="0" err="1" smtClean="0"/>
              <a:t>diffusion</a:t>
            </a:r>
            <a:r>
              <a:rPr lang="cs-CZ" dirty="0" smtClean="0"/>
              <a:t>) </a:t>
            </a:r>
          </a:p>
          <a:p>
            <a:pPr lvl="1">
              <a:buFont typeface="Wingdings" charset="2"/>
              <a:buChar char="Ø"/>
            </a:pPr>
            <a:r>
              <a:rPr lang="cs-CZ" dirty="0" smtClean="0"/>
              <a:t>Regionální organizace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1635" y="2092823"/>
            <a:ext cx="3990844" cy="402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8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344" y="355140"/>
            <a:ext cx="868867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Aktéři demokratizace 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5529" y="1854981"/>
            <a:ext cx="7879860" cy="4456914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cs-CZ" dirty="0" smtClean="0"/>
              <a:t>Mezivládní aktéři / mezinárodní a regionální organizace: UN / UNDP, EU, OSCE, OAS, NEPAD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Vládní aktéři: ministerstva (MZV), rozvojové agentury (DFID, USAID, SIDA, GIZ)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Nadace / státem sponzorované organizace šířící demokratizaci: NED, Fridrich </a:t>
            </a:r>
            <a:r>
              <a:rPr lang="cs-CZ" dirty="0" err="1" smtClean="0"/>
              <a:t>Ebert</a:t>
            </a:r>
            <a:r>
              <a:rPr lang="cs-CZ" dirty="0" smtClean="0"/>
              <a:t> </a:t>
            </a:r>
            <a:r>
              <a:rPr lang="cs-CZ" dirty="0" err="1" smtClean="0"/>
              <a:t>Stiftung</a:t>
            </a:r>
            <a:r>
              <a:rPr lang="cs-CZ" dirty="0" smtClean="0"/>
              <a:t>, NDI, IRI, EED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Aktéři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 (WB, IMF, WTO) , mezinárodní nevládní organizace (IFES, </a:t>
            </a:r>
            <a:r>
              <a:rPr lang="cs-CZ" dirty="0" err="1" smtClean="0"/>
              <a:t>Carter</a:t>
            </a:r>
            <a:r>
              <a:rPr lang="cs-CZ" dirty="0" smtClean="0"/>
              <a:t> Center)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Domácí / národní politické elity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Politické strany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Občanská společnost </a:t>
            </a:r>
          </a:p>
          <a:p>
            <a:pPr marL="4572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1285" y="5414541"/>
            <a:ext cx="4094738" cy="120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94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6962" y="444955"/>
            <a:ext cx="90270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3800" dirty="0" smtClean="0"/>
              <a:t>      Šíření demokracie – EU</a:t>
            </a:r>
            <a:endParaRPr lang="cs-CZ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51397" y="1403770"/>
            <a:ext cx="8321082" cy="1871693"/>
          </a:xfrm>
        </p:spPr>
        <p:txBody>
          <a:bodyPr>
            <a:normAutofit fontScale="92500"/>
          </a:bodyPr>
          <a:lstStyle/>
          <a:p>
            <a:pPr>
              <a:buFont typeface="Wingdings" charset="2"/>
              <a:buChar char="Ø"/>
            </a:pPr>
            <a:r>
              <a:rPr lang="cs-CZ" dirty="0" smtClean="0"/>
              <a:t>V rámci vznikající společné zahraniční a bezpečnostní politiky EU – rozšíření závazku demokratizace 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Článek 21 TEU (1992) + EU Agenda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on </a:t>
            </a:r>
            <a:r>
              <a:rPr lang="cs-CZ" dirty="0" err="1" smtClean="0"/>
              <a:t>Democracy</a:t>
            </a:r>
            <a:r>
              <a:rPr lang="cs-CZ" dirty="0" smtClean="0"/>
              <a:t> Support in EU </a:t>
            </a:r>
            <a:r>
              <a:rPr lang="cs-CZ" dirty="0" err="1" smtClean="0"/>
              <a:t>External</a:t>
            </a:r>
            <a:r>
              <a:rPr lang="cs-CZ" dirty="0" smtClean="0"/>
              <a:t> Relations (2009)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Volební pozorování a asistence, mise CSDP, zvláštní představitelé</a:t>
            </a:r>
            <a:r>
              <a:rPr lang="en-US" dirty="0" smtClean="0"/>
              <a:t> </a:t>
            </a:r>
          </a:p>
          <a:p>
            <a:pPr marL="45720" indent="0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902637"/>
              </p:ext>
            </p:extLst>
          </p:nvPr>
        </p:nvGraphicFramePr>
        <p:xfrm>
          <a:off x="300763" y="3435809"/>
          <a:ext cx="8571715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826"/>
                <a:gridCol w="3531554"/>
                <a:gridCol w="386333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Pozitivní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Negativní</a:t>
                      </a:r>
                      <a:r>
                        <a:rPr lang="cs-CZ" baseline="0" noProof="0" smtClean="0"/>
                        <a:t> </a:t>
                      </a:r>
                      <a:endParaRPr lang="cs-CZ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EIDHR finanční</a:t>
                      </a:r>
                      <a:r>
                        <a:rPr lang="cs-CZ" baseline="0" noProof="0" smtClean="0"/>
                        <a:t> instrument</a:t>
                      </a:r>
                      <a:endParaRPr lang="cs-CZ" noProof="0" smtClean="0"/>
                    </a:p>
                    <a:p>
                      <a:r>
                        <a:rPr lang="cs-CZ" noProof="0" smtClean="0"/>
                        <a:t>Rozšiřování</a:t>
                      </a:r>
                      <a:r>
                        <a:rPr lang="cs-CZ" baseline="0" noProof="0" smtClean="0"/>
                        <a:t> EU</a:t>
                      </a:r>
                      <a:endParaRPr lang="cs-CZ" noProof="0" smtClean="0"/>
                    </a:p>
                    <a:p>
                      <a:r>
                        <a:rPr lang="cs-CZ" noProof="0" smtClean="0"/>
                        <a:t>ENP –</a:t>
                      </a:r>
                      <a:r>
                        <a:rPr lang="cs-CZ" baseline="0" noProof="0" smtClean="0"/>
                        <a:t> akční plány / politická kondicionalita 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smtClean="0"/>
                        <a:t>Využívání</a:t>
                      </a:r>
                      <a:r>
                        <a:rPr lang="cs-CZ" baseline="0" noProof="0" smtClean="0"/>
                        <a:t> lidskoprávních klauzulí</a:t>
                      </a:r>
                    </a:p>
                    <a:p>
                      <a:r>
                        <a:rPr lang="cs-CZ" baseline="0" noProof="0" smtClean="0"/>
                        <a:t>Sankce</a:t>
                      </a:r>
                    </a:p>
                    <a:p>
                      <a:r>
                        <a:rPr lang="cs-CZ" baseline="0" noProof="0" smtClean="0"/>
                        <a:t>Suspendování rozvojové a jiné pomoci</a:t>
                      </a:r>
                      <a:endParaRPr lang="cs-CZ" noProof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Implied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noProof="0" smtClean="0"/>
                        <a:t>Lidskoprávní dialogy</a:t>
                      </a:r>
                    </a:p>
                    <a:p>
                      <a:r>
                        <a:rPr lang="cs-CZ" baseline="0" noProof="0" smtClean="0"/>
                        <a:t>Multilaterální institucionální rámce</a:t>
                      </a:r>
                    </a:p>
                    <a:p>
                      <a:r>
                        <a:rPr lang="cs-CZ" baseline="0" noProof="0" smtClean="0"/>
                        <a:t>Šíření regionální integrace </a:t>
                      </a:r>
                      <a:endParaRPr lang="cs-CZ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Deklarace CFSP</a:t>
                      </a:r>
                    </a:p>
                    <a:p>
                      <a:r>
                        <a:rPr lang="cs-CZ" noProof="0" dirty="0" smtClean="0"/>
                        <a:t>Posilování vztahů se sousedními státy</a:t>
                      </a:r>
                      <a:endParaRPr lang="cs-CZ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63" y="242179"/>
            <a:ext cx="1729761" cy="1161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20580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1149</TotalTime>
  <Words>1772</Words>
  <Application>Microsoft Office PowerPoint</Application>
  <PresentationFormat>Předvádění na obrazovce (4:3)</PresentationFormat>
  <Paragraphs>184</Paragraphs>
  <Slides>16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Georgia</vt:lpstr>
      <vt:lpstr>Trebuchet MS</vt:lpstr>
      <vt:lpstr>Wingdings</vt:lpstr>
      <vt:lpstr>Slipstream</vt:lpstr>
      <vt:lpstr>Demokratizační přístupy</vt:lpstr>
      <vt:lpstr>Obsah</vt:lpstr>
      <vt:lpstr>Mezinárodní kontext demokratizace </vt:lpstr>
      <vt:lpstr>Historie demokracie mezinárodními aktéry / státy </vt:lpstr>
      <vt:lpstr>Historie šíření demokracie globálními institucemi / od 90. let</vt:lpstr>
      <vt:lpstr>Demokratizace – strategie šíření demokratických hodnot</vt:lpstr>
      <vt:lpstr>Mezinárodní determinanty demokratizace </vt:lpstr>
      <vt:lpstr>Aktéři demokratizace </vt:lpstr>
      <vt:lpstr>      Šíření demokracie – EU</vt:lpstr>
      <vt:lpstr>Šíření demokracie - USA</vt:lpstr>
      <vt:lpstr>Šíření demokracie – USA </vt:lpstr>
      <vt:lpstr>          Případová studie - Afghánistán</vt:lpstr>
      <vt:lpstr>             Případová studie - Afghánistán</vt:lpstr>
      <vt:lpstr>            Případová studie - Afghánistán</vt:lpstr>
      <vt:lpstr>Hlavní problémy demokratizace externími aktéry </vt:lpstr>
      <vt:lpstr>Proč šířit demokracii zvenčí?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Demokratizační přístupy</dc:title>
  <dc:creator>Lenka Homolkova</dc:creator>
  <cp:lastModifiedBy>Holzer</cp:lastModifiedBy>
  <cp:revision>40</cp:revision>
  <dcterms:created xsi:type="dcterms:W3CDTF">2016-11-07T15:17:09Z</dcterms:created>
  <dcterms:modified xsi:type="dcterms:W3CDTF">2016-11-15T20:44:48Z</dcterms:modified>
</cp:coreProperties>
</file>