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52F2-955B-4715-A33F-9621566D34F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A57DD-46CD-46D3-A714-9B203D44E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445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52F2-955B-4715-A33F-9621566D34F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A57DD-46CD-46D3-A714-9B203D44E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84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52F2-955B-4715-A33F-9621566D34F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A57DD-46CD-46D3-A714-9B203D44E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011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52F2-955B-4715-A33F-9621566D34F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A57DD-46CD-46D3-A714-9B203D44E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746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52F2-955B-4715-A33F-9621566D34F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A57DD-46CD-46D3-A714-9B203D44E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96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52F2-955B-4715-A33F-9621566D34F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A57DD-46CD-46D3-A714-9B203D44E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195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52F2-955B-4715-A33F-9621566D34F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A57DD-46CD-46D3-A714-9B203D44E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0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52F2-955B-4715-A33F-9621566D34F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A57DD-46CD-46D3-A714-9B203D44E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24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52F2-955B-4715-A33F-9621566D34F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A57DD-46CD-46D3-A714-9B203D44E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50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52F2-955B-4715-A33F-9621566D34F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A57DD-46CD-46D3-A714-9B203D44E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74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52F2-955B-4715-A33F-9621566D34F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A57DD-46CD-46D3-A714-9B203D44E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05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552F2-955B-4715-A33F-9621566D34F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A57DD-46CD-46D3-A714-9B203D44E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81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Politická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persuaze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POL505 8. 11. 2016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28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Efekt sdělení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Cobb</a:t>
            </a:r>
            <a:r>
              <a:rPr lang="cs-CZ" dirty="0" smtClean="0"/>
              <a:t> a Kuklinski 1997</a:t>
            </a:r>
          </a:p>
          <a:p>
            <a:r>
              <a:rPr lang="cs-CZ" dirty="0" smtClean="0"/>
              <a:t>Dvě dimenze argumentu: negativita a komplexnost</a:t>
            </a:r>
          </a:p>
          <a:p>
            <a:r>
              <a:rPr lang="cs-CZ" dirty="0" smtClean="0"/>
              <a:t>Negativita </a:t>
            </a:r>
          </a:p>
          <a:p>
            <a:pPr lvl="1"/>
            <a:r>
              <a:rPr lang="cs-CZ" dirty="0" smtClean="0"/>
              <a:t>Obecný negativní </a:t>
            </a:r>
            <a:r>
              <a:rPr lang="cs-CZ" dirty="0" err="1" smtClean="0"/>
              <a:t>bias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Asymetrie pozitivních a negativních informací</a:t>
            </a:r>
          </a:p>
          <a:p>
            <a:r>
              <a:rPr lang="cs-CZ" dirty="0" smtClean="0"/>
              <a:t>Komplexnost</a:t>
            </a:r>
          </a:p>
          <a:p>
            <a:pPr lvl="1"/>
            <a:r>
              <a:rPr lang="cs-CZ" dirty="0" smtClean="0"/>
              <a:t>Složité vs. </a:t>
            </a:r>
            <a:r>
              <a:rPr lang="cs-CZ" dirty="0"/>
              <a:t>j</a:t>
            </a:r>
            <a:r>
              <a:rPr lang="cs-CZ" dirty="0" smtClean="0"/>
              <a:t>ednoduché argumenty</a:t>
            </a:r>
          </a:p>
          <a:p>
            <a:pPr lvl="1"/>
            <a:r>
              <a:rPr lang="cs-CZ" dirty="0" smtClean="0"/>
              <a:t>Složitější argument má větší váhu, ale zase mu příjemce nemusí rozumět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036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Cobb</a:t>
            </a:r>
            <a:r>
              <a:rPr lang="cs-CZ" dirty="0" smtClean="0"/>
              <a:t> a Kuklinski 1997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Experimentální studie</a:t>
            </a:r>
          </a:p>
          <a:p>
            <a:r>
              <a:rPr lang="cs-CZ" dirty="0" smtClean="0"/>
              <a:t>Argumenty o NAFTA a zdravotní reformě</a:t>
            </a:r>
          </a:p>
          <a:p>
            <a:r>
              <a:rPr lang="cs-CZ" dirty="0" smtClean="0"/>
              <a:t>Negativní vs. Pozitivní argumenty a složité vs. Jednoduché</a:t>
            </a:r>
          </a:p>
          <a:p>
            <a:r>
              <a:rPr lang="cs-CZ" dirty="0" smtClean="0"/>
              <a:t>Negativity </a:t>
            </a:r>
            <a:r>
              <a:rPr lang="cs-CZ" dirty="0" err="1" smtClean="0"/>
              <a:t>wins</a:t>
            </a:r>
            <a:r>
              <a:rPr lang="cs-CZ" dirty="0" smtClean="0"/>
              <a:t>! (argumenty PROTI navrhovaným politikám)</a:t>
            </a:r>
          </a:p>
          <a:p>
            <a:r>
              <a:rPr lang="cs-CZ" dirty="0" smtClean="0"/>
              <a:t>Zprostředkující proměnná byla opět sofistikovanost </a:t>
            </a:r>
          </a:p>
          <a:p>
            <a:r>
              <a:rPr lang="cs-CZ" dirty="0" smtClean="0"/>
              <a:t>Pro NFTA byly přesvědčivější složitější argumenty </a:t>
            </a:r>
          </a:p>
          <a:p>
            <a:r>
              <a:rPr lang="cs-CZ" dirty="0" smtClean="0"/>
              <a:t>Pro zdravotnictví jednoduché argumenty</a:t>
            </a:r>
          </a:p>
          <a:p>
            <a:r>
              <a:rPr lang="cs-CZ" dirty="0" smtClean="0"/>
              <a:t>PROČ??</a:t>
            </a:r>
          </a:p>
          <a:p>
            <a:r>
              <a:rPr lang="cs-CZ" dirty="0" smtClean="0"/>
              <a:t>CO Z TOHO PLYNE?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80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Rámování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 jak ovlivnit VLIVNOST sdělení</a:t>
            </a:r>
          </a:p>
          <a:p>
            <a:r>
              <a:rPr lang="cs-CZ" dirty="0" smtClean="0"/>
              <a:t>Velmi komplexní problematika</a:t>
            </a:r>
          </a:p>
          <a:p>
            <a:r>
              <a:rPr lang="cs-CZ" dirty="0" smtClean="0"/>
              <a:t>Základní směry: </a:t>
            </a:r>
          </a:p>
          <a:p>
            <a:pPr lvl="1"/>
            <a:r>
              <a:rPr lang="cs-CZ" dirty="0" smtClean="0"/>
              <a:t>Risky </a:t>
            </a:r>
            <a:r>
              <a:rPr lang="cs-CZ" dirty="0" err="1" smtClean="0"/>
              <a:t>choice</a:t>
            </a:r>
            <a:r>
              <a:rPr lang="cs-CZ" dirty="0" smtClean="0"/>
              <a:t> </a:t>
            </a:r>
            <a:r>
              <a:rPr lang="cs-CZ" dirty="0" err="1" smtClean="0"/>
              <a:t>framing</a:t>
            </a:r>
            <a:endParaRPr lang="cs-CZ" dirty="0"/>
          </a:p>
          <a:p>
            <a:pPr lvl="1"/>
            <a:r>
              <a:rPr lang="cs-CZ" dirty="0" err="1" smtClean="0"/>
              <a:t>Attribute</a:t>
            </a:r>
            <a:r>
              <a:rPr lang="cs-CZ" dirty="0" smtClean="0"/>
              <a:t> </a:t>
            </a:r>
            <a:r>
              <a:rPr lang="cs-CZ" dirty="0" err="1" smtClean="0"/>
              <a:t>framing</a:t>
            </a:r>
            <a:endParaRPr lang="cs-CZ" dirty="0" smtClean="0"/>
          </a:p>
          <a:p>
            <a:pPr lvl="1"/>
            <a:r>
              <a:rPr lang="cs-CZ" dirty="0" err="1" smtClean="0"/>
              <a:t>Goal</a:t>
            </a:r>
            <a:r>
              <a:rPr lang="cs-CZ" dirty="0" smtClean="0"/>
              <a:t> </a:t>
            </a:r>
            <a:r>
              <a:rPr lang="cs-CZ" dirty="0" err="1" smtClean="0"/>
              <a:t>framing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64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Risky </a:t>
            </a:r>
            <a:r>
              <a:rPr lang="cs-CZ" dirty="0" err="1" smtClean="0"/>
              <a:t>Choice</a:t>
            </a:r>
            <a:r>
              <a:rPr lang="cs-CZ" dirty="0" smtClean="0"/>
              <a:t> </a:t>
            </a:r>
            <a:r>
              <a:rPr lang="cs-CZ" dirty="0" err="1" smtClean="0"/>
              <a:t>Framing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Rámování riskantní volby</a:t>
            </a:r>
          </a:p>
          <a:p>
            <a:r>
              <a:rPr lang="cs-CZ" dirty="0" smtClean="0"/>
              <a:t>Kahneman a Tversky</a:t>
            </a:r>
          </a:p>
          <a:p>
            <a:r>
              <a:rPr lang="cs-CZ" dirty="0" smtClean="0"/>
              <a:t>Prospektová teorie</a:t>
            </a:r>
          </a:p>
          <a:p>
            <a:r>
              <a:rPr lang="cs-CZ" dirty="0" smtClean="0"/>
              <a:t>Základní experiment s Asijskou nemocí, lidé volí riskantní volbu v negativním rámování</a:t>
            </a:r>
          </a:p>
          <a:p>
            <a:r>
              <a:rPr lang="cs-CZ" dirty="0" smtClean="0"/>
              <a:t>Cíl: rámováním ovlivnit preference rizika</a:t>
            </a:r>
          </a:p>
          <a:p>
            <a:r>
              <a:rPr lang="cs-CZ" dirty="0" smtClean="0"/>
              <a:t>Některé faktory snižují vliv </a:t>
            </a:r>
            <a:r>
              <a:rPr lang="cs-CZ" dirty="0" err="1" smtClean="0"/>
              <a:t>framingu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52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Attribute</a:t>
            </a:r>
            <a:r>
              <a:rPr lang="cs-CZ" dirty="0" smtClean="0"/>
              <a:t> </a:t>
            </a:r>
            <a:r>
              <a:rPr lang="cs-CZ" dirty="0" err="1" smtClean="0"/>
              <a:t>framing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Atribuční</a:t>
            </a:r>
            <a:r>
              <a:rPr lang="cs-CZ" dirty="0" smtClean="0"/>
              <a:t> rámování, rámujeme pouze jeden atribut daného objektu</a:t>
            </a:r>
          </a:p>
          <a:p>
            <a:r>
              <a:rPr lang="cs-CZ" dirty="0" smtClean="0"/>
              <a:t>Nejjednodušší typ</a:t>
            </a:r>
          </a:p>
          <a:p>
            <a:r>
              <a:rPr lang="cs-CZ" dirty="0" smtClean="0"/>
              <a:t>Jeden atribut rámován pozitivně/negativně</a:t>
            </a:r>
          </a:p>
          <a:p>
            <a:r>
              <a:rPr lang="cs-CZ" dirty="0" smtClean="0"/>
              <a:t>Ovlivnění hodnocení toho objektu</a:t>
            </a:r>
          </a:p>
          <a:p>
            <a:r>
              <a:rPr lang="cs-CZ" dirty="0" smtClean="0"/>
              <a:t>Např. maso: libové ze 75 % nebo tučné ze 25 %</a:t>
            </a:r>
          </a:p>
          <a:p>
            <a:r>
              <a:rPr lang="cs-CZ" dirty="0" smtClean="0"/>
              <a:t>Např. 95% zaměstnanost nebo 5% nezaměstnanost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78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Goal</a:t>
            </a:r>
            <a:r>
              <a:rPr lang="cs-CZ" dirty="0" smtClean="0"/>
              <a:t> </a:t>
            </a:r>
            <a:r>
              <a:rPr lang="cs-CZ" dirty="0" err="1" smtClean="0"/>
              <a:t>framing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Rámování cíle</a:t>
            </a:r>
          </a:p>
          <a:p>
            <a:r>
              <a:rPr lang="cs-CZ" dirty="0" smtClean="0"/>
              <a:t>Za účelem </a:t>
            </a:r>
            <a:r>
              <a:rPr lang="cs-CZ" dirty="0" err="1" smtClean="0"/>
              <a:t>presuaze</a:t>
            </a:r>
            <a:r>
              <a:rPr lang="cs-CZ" dirty="0" smtClean="0"/>
              <a:t>, ovlivnění hodnocení důsledků nějakého chování </a:t>
            </a:r>
          </a:p>
          <a:p>
            <a:r>
              <a:rPr lang="cs-CZ" dirty="0" smtClean="0"/>
              <a:t>Pozitivní rámce: zisk pozitivních důsledků </a:t>
            </a:r>
            <a:r>
              <a:rPr lang="cs-CZ" dirty="0" err="1" smtClean="0"/>
              <a:t>nějáké</a:t>
            </a:r>
            <a:r>
              <a:rPr lang="cs-CZ" dirty="0" smtClean="0"/>
              <a:t> akce</a:t>
            </a:r>
          </a:p>
          <a:p>
            <a:r>
              <a:rPr lang="cs-CZ" dirty="0" smtClean="0"/>
              <a:t>Negativní rámce: vyhnutí se negativním </a:t>
            </a:r>
            <a:r>
              <a:rPr lang="cs-CZ" dirty="0" err="1" smtClean="0"/>
              <a:t>důslekům</a:t>
            </a:r>
            <a:r>
              <a:rPr lang="cs-CZ" dirty="0" smtClean="0"/>
              <a:t> nějaké akce</a:t>
            </a:r>
          </a:p>
          <a:p>
            <a:r>
              <a:rPr lang="cs-CZ" dirty="0" err="1" smtClean="0"/>
              <a:t>Meyerowitz</a:t>
            </a:r>
            <a:r>
              <a:rPr lang="cs-CZ" dirty="0" smtClean="0"/>
              <a:t> a </a:t>
            </a:r>
            <a:r>
              <a:rPr lang="cs-CZ" dirty="0" err="1" smtClean="0"/>
              <a:t>Chaiken</a:t>
            </a:r>
            <a:r>
              <a:rPr lang="cs-CZ" dirty="0" smtClean="0"/>
              <a:t> 1987: 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r>
              <a:rPr lang="cs-CZ" dirty="0" smtClean="0"/>
              <a:t> </a:t>
            </a:r>
            <a:r>
              <a:rPr lang="cs-CZ" dirty="0" err="1" smtClean="0"/>
              <a:t>Framing</a:t>
            </a:r>
            <a:r>
              <a:rPr lang="cs-CZ" dirty="0" smtClean="0"/>
              <a:t> on </a:t>
            </a:r>
            <a:r>
              <a:rPr lang="cs-CZ" dirty="0" err="1" smtClean="0"/>
              <a:t>Breast</a:t>
            </a:r>
            <a:r>
              <a:rPr lang="cs-CZ" dirty="0" smtClean="0"/>
              <a:t> </a:t>
            </a:r>
            <a:r>
              <a:rPr lang="cs-CZ" dirty="0" err="1" smtClean="0"/>
              <a:t>Self-Examination</a:t>
            </a:r>
            <a:r>
              <a:rPr lang="cs-CZ" dirty="0" smtClean="0"/>
              <a:t>  </a:t>
            </a:r>
            <a:r>
              <a:rPr lang="cs-CZ" dirty="0" err="1" smtClean="0"/>
              <a:t>Attitudes</a:t>
            </a:r>
            <a:r>
              <a:rPr lang="cs-CZ" dirty="0" smtClean="0"/>
              <a:t>, </a:t>
            </a:r>
            <a:r>
              <a:rPr lang="cs-CZ" dirty="0" err="1" smtClean="0"/>
              <a:t>Intentions</a:t>
            </a:r>
            <a:r>
              <a:rPr lang="cs-CZ" dirty="0" smtClean="0"/>
              <a:t>, and </a:t>
            </a:r>
            <a:r>
              <a:rPr lang="cs-CZ" dirty="0" err="1" smtClean="0"/>
              <a:t>Behavior</a:t>
            </a:r>
            <a:endParaRPr lang="cs-CZ" dirty="0" smtClean="0"/>
          </a:p>
          <a:p>
            <a:pPr lvl="1"/>
            <a:r>
              <a:rPr lang="cs-CZ" dirty="0" smtClean="0"/>
              <a:t>BSE je pozitivní věc v obou rámcích, jde o to, která má větší přesvědčovací sílu</a:t>
            </a:r>
          </a:p>
          <a:p>
            <a:pPr lvl="1"/>
            <a:r>
              <a:rPr lang="cs-CZ" dirty="0" smtClean="0"/>
              <a:t>Negativní rámec: negativní důsledky toho, když se ženy nevyšetří. Je silnější než pozitivní rámec (výhody toho, když se vyšetří).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26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Efekty zdroje (</a:t>
            </a:r>
            <a:r>
              <a:rPr lang="cs-CZ" dirty="0" err="1" smtClean="0"/>
              <a:t>who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Většina sdělení má daný zdroj</a:t>
            </a:r>
          </a:p>
          <a:p>
            <a:r>
              <a:rPr lang="cs-CZ" dirty="0" smtClean="0"/>
              <a:t>Důvěryhodnost, </a:t>
            </a:r>
            <a:r>
              <a:rPr lang="cs-CZ" dirty="0" err="1" smtClean="0"/>
              <a:t>likability</a:t>
            </a:r>
            <a:r>
              <a:rPr lang="cs-CZ" dirty="0" smtClean="0"/>
              <a:t>, stranictví, ideologie atd.</a:t>
            </a:r>
          </a:p>
          <a:p>
            <a:r>
              <a:rPr lang="cs-CZ" dirty="0" smtClean="0"/>
              <a:t>ELM: faktory zdroje ovlivňují cestu </a:t>
            </a:r>
            <a:r>
              <a:rPr lang="cs-CZ" dirty="0" err="1" smtClean="0"/>
              <a:t>elaborace</a:t>
            </a:r>
            <a:r>
              <a:rPr lang="cs-CZ" dirty="0" smtClean="0"/>
              <a:t> sdělení (centrální nebo periferní)</a:t>
            </a:r>
          </a:p>
          <a:p>
            <a:r>
              <a:rPr lang="cs-CZ" dirty="0" smtClean="0"/>
              <a:t>Když je pravděpodobnost </a:t>
            </a:r>
            <a:r>
              <a:rPr lang="cs-CZ" dirty="0" err="1" smtClean="0"/>
              <a:t>elaborace</a:t>
            </a:r>
            <a:r>
              <a:rPr lang="cs-CZ" dirty="0" smtClean="0"/>
              <a:t> nízká, hraje roli zdroj (expertiza)</a:t>
            </a:r>
          </a:p>
          <a:p>
            <a:r>
              <a:rPr lang="cs-CZ" dirty="0" smtClean="0"/>
              <a:t>Argumenty od člověka, kterému je přisouzen expresnější status, mají větší váhu</a:t>
            </a:r>
          </a:p>
          <a:p>
            <a:r>
              <a:rPr lang="cs-CZ" dirty="0" smtClean="0"/>
              <a:t>Kredibilita zdroje (opět při nižší míře </a:t>
            </a:r>
            <a:r>
              <a:rPr lang="cs-CZ" dirty="0" err="1" smtClean="0"/>
              <a:t>elaborace</a:t>
            </a:r>
            <a:r>
              <a:rPr lang="cs-CZ" dirty="0" smtClean="0"/>
              <a:t> )</a:t>
            </a:r>
          </a:p>
          <a:p>
            <a:r>
              <a:rPr lang="cs-CZ" dirty="0" smtClean="0"/>
              <a:t>Kredibilita, expertiza, sociální atraktivita jsou CUES (zkratky) vedoucí k ovlivnění postoje</a:t>
            </a:r>
          </a:p>
          <a:p>
            <a:r>
              <a:rPr lang="cs-CZ" dirty="0" err="1" smtClean="0"/>
              <a:t>Cues</a:t>
            </a:r>
            <a:r>
              <a:rPr lang="cs-CZ" dirty="0" smtClean="0"/>
              <a:t> v podmínce periferní cesty </a:t>
            </a:r>
            <a:r>
              <a:rPr lang="cs-CZ" dirty="0" err="1" smtClean="0"/>
              <a:t>persuaze</a:t>
            </a:r>
            <a:r>
              <a:rPr lang="cs-CZ" dirty="0" smtClean="0"/>
              <a:t> (distrakce, nízká relevance, nejasná relevance)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34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Efekty zdroje (</a:t>
            </a:r>
            <a:r>
              <a:rPr lang="cs-CZ" dirty="0" err="1" smtClean="0"/>
              <a:t>who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Kuklinski a </a:t>
            </a:r>
            <a:r>
              <a:rPr lang="cs-CZ" dirty="0" err="1" smtClean="0"/>
              <a:t>Hurley</a:t>
            </a:r>
            <a:r>
              <a:rPr lang="cs-CZ" dirty="0" smtClean="0"/>
              <a:t> 1994: experiment</a:t>
            </a:r>
          </a:p>
          <a:p>
            <a:r>
              <a:rPr lang="cs-CZ" dirty="0" smtClean="0"/>
              <a:t>Chtěli bychom znát vaši reakci na vyjádření (ZDROJE)</a:t>
            </a:r>
          </a:p>
          <a:p>
            <a:r>
              <a:rPr lang="cs-CZ" dirty="0" smtClean="0"/>
              <a:t>Nedávno byl citován v New York </a:t>
            </a:r>
            <a:r>
              <a:rPr lang="cs-CZ" dirty="0" err="1" smtClean="0"/>
              <a:t>Times</a:t>
            </a:r>
            <a:r>
              <a:rPr lang="cs-CZ" dirty="0" smtClean="0"/>
              <a:t>. Podle něj by se Afroameričané měli přestat vymlouvat a začít se spoléhat sami na sebe, aby získali lepší postavení ve společnosti. Souhlasíte s tímto (ZDROJEM)?</a:t>
            </a:r>
          </a:p>
          <a:p>
            <a:r>
              <a:rPr lang="cs-CZ" dirty="0" smtClean="0"/>
              <a:t>Zdroj: Ted Kennedy, George Bush, </a:t>
            </a:r>
            <a:r>
              <a:rPr lang="cs-CZ" dirty="0" err="1" smtClean="0"/>
              <a:t>Clarence</a:t>
            </a:r>
            <a:r>
              <a:rPr lang="cs-CZ" dirty="0" smtClean="0"/>
              <a:t> Thomas a </a:t>
            </a:r>
            <a:r>
              <a:rPr lang="cs-CZ" dirty="0" err="1" smtClean="0"/>
              <a:t>Jesses</a:t>
            </a:r>
            <a:r>
              <a:rPr lang="cs-CZ" dirty="0" smtClean="0"/>
              <a:t> Jackson. </a:t>
            </a:r>
          </a:p>
          <a:p>
            <a:r>
              <a:rPr lang="cs-CZ" dirty="0" smtClean="0"/>
              <a:t>Výsledek? Afroameričané souhlasí s tímto výrokem, když je jejich autorem Afroameričan. </a:t>
            </a:r>
          </a:p>
          <a:p>
            <a:r>
              <a:rPr lang="cs-CZ" dirty="0" smtClean="0"/>
              <a:t>Identifikace se zdrojem ovlivňuje sílu sdělení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02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Lupia a McCubbins 1998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Série experimentů</a:t>
            </a:r>
          </a:p>
          <a:p>
            <a:r>
              <a:rPr lang="cs-CZ" dirty="0" smtClean="0"/>
              <a:t>Jaké faktory ovlivňují </a:t>
            </a:r>
            <a:r>
              <a:rPr lang="cs-CZ" dirty="0" err="1" smtClean="0"/>
              <a:t>persuazi</a:t>
            </a:r>
            <a:r>
              <a:rPr lang="cs-CZ" dirty="0" smtClean="0"/>
              <a:t>?</a:t>
            </a:r>
          </a:p>
          <a:p>
            <a:r>
              <a:rPr lang="cs-CZ" dirty="0" smtClean="0"/>
              <a:t>Na zdroji nejvíc záleží co do ZNALOSTI a ZÁJMU</a:t>
            </a:r>
          </a:p>
          <a:p>
            <a:r>
              <a:rPr lang="cs-CZ" dirty="0" smtClean="0"/>
              <a:t>Další faktory jako rasa, ideologie, </a:t>
            </a:r>
            <a:r>
              <a:rPr lang="cs-CZ" dirty="0" err="1" smtClean="0"/>
              <a:t>likability</a:t>
            </a:r>
            <a:r>
              <a:rPr lang="cs-CZ" dirty="0" smtClean="0"/>
              <a:t> atd. jsou vedlejší</a:t>
            </a:r>
          </a:p>
          <a:p>
            <a:r>
              <a:rPr lang="cs-CZ" dirty="0" smtClean="0"/>
              <a:t>Zájem: vnímáte, že mluvčí má s vámi společný zájem</a:t>
            </a:r>
          </a:p>
          <a:p>
            <a:r>
              <a:rPr lang="cs-CZ" dirty="0" smtClean="0"/>
              <a:t>Znalost: vnímáte, že mluvčí ví o tématu informace, které jsou pro vás užitečné</a:t>
            </a:r>
          </a:p>
          <a:p>
            <a:r>
              <a:rPr lang="cs-CZ" dirty="0" smtClean="0"/>
              <a:t>Rozumné rozhodnutí nevyžaduje plnou informovanost, ale schopnost predikovat důsledky rozhodnutí</a:t>
            </a:r>
          </a:p>
          <a:p>
            <a:r>
              <a:rPr lang="cs-CZ" dirty="0" smtClean="0"/>
              <a:t>Lidé většinu informací ignorují, nahrazují „radami“ od těch, kteří jsou kompetentní v dané otázce (riziko </a:t>
            </a:r>
            <a:r>
              <a:rPr lang="cs-CZ" dirty="0" err="1" smtClean="0"/>
              <a:t>decepce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21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získáváme informaci????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Bayesovský</a:t>
            </a:r>
            <a:r>
              <a:rPr lang="cs-CZ" dirty="0" smtClean="0"/>
              <a:t> model učení</a:t>
            </a:r>
          </a:p>
          <a:p>
            <a:pPr marL="0" indent="0">
              <a:buNone/>
            </a:pPr>
            <a:r>
              <a:rPr lang="cs-CZ" dirty="0" err="1" smtClean="0"/>
              <a:t>Vs</a:t>
            </a:r>
            <a:endParaRPr lang="cs-CZ" dirty="0" smtClean="0"/>
          </a:p>
          <a:p>
            <a:r>
              <a:rPr lang="cs-CZ" dirty="0" smtClean="0"/>
              <a:t>Motivované učení (uvažování)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55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Persuaze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6091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„Komunikace určená k ovlivnění ostatních lidí tím, že vede ke změně v jejich postojích, hodnotách a názorech“ (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Simons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1976: 21).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Politická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persuaze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je proces, kdy se pomocí komunikace někdo snaží ostatní lidi přesvědčit, aby změnili svůj postoj nebo chování v nějakém tématu či oblasti pomocí sdělení (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Perloff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2003).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Vlastní rozhodnutí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Významnou roli v politice.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Lasswell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(1948):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whom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Tři komponenty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persuaze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: Zdroj (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), příjemce (to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whom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Všechny se zkoumají z pohledu politologie (efekty) i psychologie (procesy).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47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Bayesovský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 updatují postoje s nově získanou informací</a:t>
            </a:r>
          </a:p>
          <a:p>
            <a:r>
              <a:rPr lang="cs-CZ" dirty="0" smtClean="0"/>
              <a:t>Každá informace má dopad na každého jedince </a:t>
            </a:r>
          </a:p>
          <a:p>
            <a:r>
              <a:rPr lang="cs-CZ" dirty="0" smtClean="0"/>
              <a:t>Dopad je ve stejném směru, v různé intenzitě</a:t>
            </a:r>
          </a:p>
          <a:p>
            <a:r>
              <a:rPr lang="cs-CZ" dirty="0" smtClean="0"/>
              <a:t>Ale ve skutečnosti informace vedou ke konvergenci postojů</a:t>
            </a:r>
          </a:p>
          <a:p>
            <a:r>
              <a:rPr lang="cs-CZ" dirty="0" smtClean="0"/>
              <a:t>Nehrozní polarizace</a:t>
            </a:r>
          </a:p>
          <a:p>
            <a:r>
              <a:rPr lang="cs-CZ" dirty="0" smtClean="0"/>
              <a:t>Paralelní posuny v postojích ke stejnému cíli</a:t>
            </a:r>
          </a:p>
          <a:p>
            <a:r>
              <a:rPr lang="cs-CZ" dirty="0" smtClean="0"/>
              <a:t>Green a Gerber 1999 (případné rozdíly v </a:t>
            </a:r>
            <a:r>
              <a:rPr lang="cs-CZ" dirty="0" err="1" smtClean="0"/>
              <a:t>efetktu</a:t>
            </a:r>
            <a:r>
              <a:rPr lang="cs-CZ" dirty="0" smtClean="0"/>
              <a:t> </a:t>
            </a:r>
            <a:r>
              <a:rPr lang="cs-CZ" dirty="0" err="1" smtClean="0"/>
              <a:t>inforamce</a:t>
            </a:r>
            <a:r>
              <a:rPr lang="cs-CZ" dirty="0" smtClean="0"/>
              <a:t> jsou výsledkem politických hodnot a ideologie)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87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Funguje </a:t>
            </a:r>
            <a:r>
              <a:rPr lang="cs-CZ" dirty="0" err="1" smtClean="0"/>
              <a:t>Bayesovský</a:t>
            </a:r>
            <a:r>
              <a:rPr lang="cs-CZ" dirty="0" smtClean="0"/>
              <a:t> model na </a:t>
            </a:r>
            <a:r>
              <a:rPr lang="cs-CZ" dirty="0" err="1" smtClean="0"/>
              <a:t>lidec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Lord, </a:t>
            </a:r>
            <a:r>
              <a:rPr lang="cs-CZ" dirty="0" err="1" smtClean="0"/>
              <a:t>Ross</a:t>
            </a:r>
            <a:r>
              <a:rPr lang="cs-CZ" dirty="0" smtClean="0"/>
              <a:t> a </a:t>
            </a:r>
            <a:r>
              <a:rPr lang="cs-CZ" dirty="0" err="1" smtClean="0"/>
              <a:t>Lepper</a:t>
            </a:r>
            <a:r>
              <a:rPr lang="cs-CZ" dirty="0" smtClean="0"/>
              <a:t> 1979</a:t>
            </a:r>
          </a:p>
          <a:p>
            <a:r>
              <a:rPr lang="cs-CZ" dirty="0" smtClean="0"/>
              <a:t>V experimentu ukazují, že nikoliv </a:t>
            </a:r>
          </a:p>
          <a:p>
            <a:r>
              <a:rPr lang="cs-CZ" dirty="0" smtClean="0"/>
              <a:t>Nejednoznačné informace nevedou k umírnění postojů ale naopak k jejich polarizaci (trest smrti v USA)</a:t>
            </a:r>
          </a:p>
          <a:p>
            <a:r>
              <a:rPr lang="cs-CZ" dirty="0" smtClean="0"/>
              <a:t>Silný podklad ke zpochybnění </a:t>
            </a:r>
            <a:r>
              <a:rPr lang="cs-CZ" dirty="0" err="1" smtClean="0"/>
              <a:t>Bayesova</a:t>
            </a:r>
            <a:r>
              <a:rPr lang="cs-CZ" dirty="0" smtClean="0"/>
              <a:t> učení v politice</a:t>
            </a:r>
          </a:p>
          <a:p>
            <a:r>
              <a:rPr lang="cs-CZ" dirty="0" smtClean="0"/>
              <a:t>Metodologické slabiny, ale následuje extensivní výzkum tzv. motivovaného uvažování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97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Motivated</a:t>
            </a:r>
            <a:r>
              <a:rPr lang="cs-CZ" dirty="0" smtClean="0"/>
              <a:t> </a:t>
            </a:r>
            <a:r>
              <a:rPr lang="cs-CZ" dirty="0" err="1" smtClean="0"/>
              <a:t>reasoning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Všechno uvažování sleduje nějaké motivy</a:t>
            </a:r>
          </a:p>
          <a:p>
            <a:r>
              <a:rPr lang="cs-CZ" dirty="0" smtClean="0"/>
              <a:t>Motivy.</a:t>
            </a:r>
          </a:p>
          <a:p>
            <a:pPr lvl="1"/>
            <a:r>
              <a:rPr lang="cs-CZ" dirty="0" smtClean="0"/>
              <a:t>Přesnost (</a:t>
            </a:r>
            <a:r>
              <a:rPr lang="cs-CZ" dirty="0" err="1" smtClean="0"/>
              <a:t>accuracy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Směrovost (</a:t>
            </a:r>
            <a:r>
              <a:rPr lang="cs-CZ" dirty="0" err="1" smtClean="0"/>
              <a:t>directional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r>
              <a:rPr lang="cs-CZ" dirty="0" smtClean="0"/>
              <a:t>): chceme dojít k určitému závěru</a:t>
            </a:r>
          </a:p>
        </p:txBody>
      </p:sp>
    </p:spTree>
    <p:extLst>
      <p:ext uri="{BB962C8B-B14F-4D97-AF65-F5344CB8AC3E}">
        <p14:creationId xmlns:p14="http://schemas.microsoft.com/office/powerpoint/2010/main" val="222141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Motivované politické usuzování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Taber</a:t>
            </a:r>
            <a:r>
              <a:rPr lang="cs-CZ" dirty="0" smtClean="0"/>
              <a:t> a </a:t>
            </a:r>
            <a:r>
              <a:rPr lang="cs-CZ" dirty="0" err="1" smtClean="0"/>
              <a:t>Lodge</a:t>
            </a:r>
            <a:r>
              <a:rPr lang="cs-CZ" dirty="0" smtClean="0"/>
              <a:t> (2006, 2013)</a:t>
            </a:r>
          </a:p>
          <a:p>
            <a:r>
              <a:rPr lang="cs-CZ" dirty="0" err="1" smtClean="0"/>
              <a:t>Bias</a:t>
            </a:r>
            <a:r>
              <a:rPr lang="cs-CZ" dirty="0" smtClean="0"/>
              <a:t> původního postoje</a:t>
            </a:r>
          </a:p>
          <a:p>
            <a:r>
              <a:rPr lang="cs-CZ" dirty="0" err="1" smtClean="0"/>
              <a:t>Diskonfirmační</a:t>
            </a:r>
            <a:r>
              <a:rPr lang="cs-CZ" dirty="0" smtClean="0"/>
              <a:t> </a:t>
            </a:r>
            <a:r>
              <a:rPr lang="cs-CZ" dirty="0" err="1" smtClean="0"/>
              <a:t>bias</a:t>
            </a:r>
            <a:endParaRPr lang="cs-CZ" dirty="0" smtClean="0"/>
          </a:p>
          <a:p>
            <a:r>
              <a:rPr lang="cs-CZ" dirty="0" smtClean="0"/>
              <a:t>Konfirmační </a:t>
            </a:r>
            <a:r>
              <a:rPr lang="cs-CZ" dirty="0" err="1" smtClean="0"/>
              <a:t>bias</a:t>
            </a:r>
            <a:r>
              <a:rPr lang="cs-CZ" dirty="0" smtClean="0"/>
              <a:t> (selektivní expozice)</a:t>
            </a:r>
          </a:p>
          <a:p>
            <a:r>
              <a:rPr lang="cs-CZ" dirty="0" smtClean="0"/>
              <a:t>Souvisí s emocemi (viděno např. pomocí </a:t>
            </a:r>
            <a:r>
              <a:rPr lang="cs-CZ" dirty="0" err="1" smtClean="0"/>
              <a:t>fMRI</a:t>
            </a:r>
            <a:r>
              <a:rPr lang="cs-CZ" dirty="0" smtClean="0"/>
              <a:t> – </a:t>
            </a:r>
            <a:r>
              <a:rPr lang="cs-CZ" dirty="0" err="1" smtClean="0"/>
              <a:t>Westen</a:t>
            </a:r>
            <a:r>
              <a:rPr lang="cs-CZ" dirty="0" smtClean="0"/>
              <a:t> et al 2006)</a:t>
            </a:r>
          </a:p>
          <a:p>
            <a:endParaRPr lang="cs-CZ" dirty="0"/>
          </a:p>
          <a:p>
            <a:r>
              <a:rPr lang="cs-CZ" dirty="0" smtClean="0"/>
              <a:t>V rozporu s </a:t>
            </a:r>
            <a:r>
              <a:rPr lang="cs-CZ" dirty="0" err="1" smtClean="0"/>
              <a:t>Bayesovským</a:t>
            </a:r>
            <a:r>
              <a:rPr lang="cs-CZ" dirty="0" smtClean="0"/>
              <a:t> modelem</a:t>
            </a:r>
          </a:p>
          <a:p>
            <a:r>
              <a:rPr lang="cs-CZ" dirty="0" err="1" smtClean="0"/>
              <a:t>Bartels</a:t>
            </a:r>
            <a:r>
              <a:rPr lang="cs-CZ" dirty="0" smtClean="0"/>
              <a:t> 2002: Spíše </a:t>
            </a:r>
            <a:r>
              <a:rPr lang="cs-CZ" dirty="0" err="1" smtClean="0"/>
              <a:t>potrvzuje</a:t>
            </a:r>
            <a:r>
              <a:rPr lang="cs-CZ" dirty="0" smtClean="0"/>
              <a:t> </a:t>
            </a:r>
            <a:r>
              <a:rPr lang="cs-CZ" dirty="0" err="1" smtClean="0"/>
              <a:t>motivated</a:t>
            </a:r>
            <a:r>
              <a:rPr lang="cs-CZ" dirty="0" smtClean="0"/>
              <a:t> </a:t>
            </a:r>
            <a:r>
              <a:rPr lang="cs-CZ" dirty="0" err="1" smtClean="0"/>
              <a:t>reasoning</a:t>
            </a:r>
            <a:r>
              <a:rPr lang="cs-CZ" dirty="0" smtClean="0"/>
              <a:t> (vymezuje se proti Green a gerber), lidé fundamentálně odlišně vnímají informace (i data typu míra inflace nebo nezaměstnanosti).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279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je to s </a:t>
            </a:r>
            <a:r>
              <a:rPr lang="cs-CZ" dirty="0" err="1" smtClean="0"/>
              <a:t>Trumpem</a:t>
            </a:r>
            <a:r>
              <a:rPr lang="cs-CZ" dirty="0" smtClean="0"/>
              <a:t>?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869" y="1825625"/>
            <a:ext cx="8288262" cy="4351338"/>
          </a:xfrm>
        </p:spPr>
      </p:pic>
    </p:spTree>
    <p:extLst>
      <p:ext uri="{BB962C8B-B14F-4D97-AF65-F5344CB8AC3E}">
        <p14:creationId xmlns:p14="http://schemas.microsoft.com/office/powerpoint/2010/main" val="20940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 Kahan: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cognition</a:t>
            </a:r>
            <a:r>
              <a:rPr lang="cs-CZ" dirty="0" smtClean="0"/>
              <a:t> </a:t>
            </a:r>
            <a:r>
              <a:rPr lang="cs-CZ" dirty="0" err="1" smtClean="0"/>
              <a:t>project</a:t>
            </a:r>
            <a:endParaRPr lang="cs-CZ" dirty="0"/>
          </a:p>
          <a:p>
            <a:r>
              <a:rPr lang="cs-CZ" dirty="0" smtClean="0"/>
              <a:t>Proces motivovaného uvažování</a:t>
            </a:r>
          </a:p>
          <a:p>
            <a:r>
              <a:rPr lang="cs-CZ" dirty="0" smtClean="0"/>
              <a:t>Ale hraje tam úlohu i určitý typ politické kultury (postoj k hierarchii/egalitářství)</a:t>
            </a:r>
          </a:p>
          <a:p>
            <a:r>
              <a:rPr lang="cs-CZ" dirty="0" smtClean="0"/>
              <a:t>U žen preferujících hierarchii negativní informace u </a:t>
            </a:r>
            <a:r>
              <a:rPr lang="cs-CZ" dirty="0" err="1" smtClean="0"/>
              <a:t>Trumpa</a:t>
            </a:r>
            <a:r>
              <a:rPr lang="cs-CZ" dirty="0" smtClean="0"/>
              <a:t> posilují podporu </a:t>
            </a:r>
            <a:r>
              <a:rPr lang="cs-CZ" dirty="0" err="1" smtClean="0"/>
              <a:t>Trumpa</a:t>
            </a:r>
            <a:r>
              <a:rPr lang="cs-CZ" dirty="0" smtClean="0"/>
              <a:t>, přesvědčení, že nejde o relevantní problémy, že ženy obviňující </a:t>
            </a:r>
            <a:r>
              <a:rPr lang="cs-CZ" dirty="0" err="1" smtClean="0"/>
              <a:t>Trumpa</a:t>
            </a:r>
            <a:r>
              <a:rPr lang="cs-CZ" dirty="0" smtClean="0"/>
              <a:t> lžou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93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Elaboration</a:t>
            </a:r>
            <a:r>
              <a:rPr lang="cs-CZ" dirty="0" smtClean="0"/>
              <a:t> </a:t>
            </a:r>
            <a:r>
              <a:rPr lang="cs-CZ" dirty="0" err="1" smtClean="0"/>
              <a:t>likelihood</a:t>
            </a:r>
            <a:r>
              <a:rPr lang="cs-CZ" dirty="0" smtClean="0"/>
              <a:t> model </a:t>
            </a:r>
            <a:r>
              <a:rPr lang="cs-CZ" dirty="0" err="1" smtClean="0"/>
              <a:t>persuaze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Petty</a:t>
            </a:r>
            <a:r>
              <a:rPr lang="cs-CZ" dirty="0" smtClean="0"/>
              <a:t> a Richard </a:t>
            </a:r>
            <a:r>
              <a:rPr lang="cs-CZ" dirty="0" err="1" smtClean="0"/>
              <a:t>Cacioppo</a:t>
            </a:r>
            <a:endParaRPr lang="cs-CZ" dirty="0" smtClean="0"/>
          </a:p>
          <a:p>
            <a:r>
              <a:rPr lang="cs-CZ" dirty="0" smtClean="0"/>
              <a:t>Lidé věnují evaluaci </a:t>
            </a:r>
            <a:r>
              <a:rPr lang="cs-CZ" dirty="0" err="1" smtClean="0"/>
              <a:t>persuazivních</a:t>
            </a:r>
            <a:r>
              <a:rPr lang="cs-CZ" dirty="0" smtClean="0"/>
              <a:t> sdělení různou míru svých kognitivních zdrojů</a:t>
            </a:r>
          </a:p>
          <a:p>
            <a:r>
              <a:rPr lang="cs-CZ" dirty="0" smtClean="0"/>
              <a:t>Lidé nemají stejnou míru kognitivních zdrojů, nemají stejnou motivaci je zapojovat</a:t>
            </a:r>
          </a:p>
          <a:p>
            <a:r>
              <a:rPr lang="cs-CZ" b="1" dirty="0" smtClean="0"/>
              <a:t>Centrální</a:t>
            </a:r>
            <a:r>
              <a:rPr lang="cs-CZ" dirty="0" smtClean="0"/>
              <a:t> a </a:t>
            </a:r>
            <a:r>
              <a:rPr lang="cs-CZ" b="1" dirty="0" smtClean="0"/>
              <a:t>periferní</a:t>
            </a:r>
            <a:r>
              <a:rPr lang="cs-CZ" dirty="0" smtClean="0"/>
              <a:t> cesta </a:t>
            </a:r>
            <a:r>
              <a:rPr lang="cs-CZ" dirty="0" err="1" smtClean="0"/>
              <a:t>persuaze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65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ELM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cesta </a:t>
            </a:r>
            <a:r>
              <a:rPr lang="cs-CZ" dirty="0" err="1" smtClean="0"/>
              <a:t>persuaze</a:t>
            </a:r>
            <a:r>
              <a:rPr lang="cs-CZ" dirty="0" smtClean="0"/>
              <a:t> (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route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Změna postoje výsledkem </a:t>
            </a:r>
            <a:r>
              <a:rPr lang="cs-CZ" dirty="0" err="1" smtClean="0"/>
              <a:t>elaborace</a:t>
            </a:r>
            <a:r>
              <a:rPr lang="cs-CZ" dirty="0" smtClean="0"/>
              <a:t> sdělení, jeho důsledků </a:t>
            </a:r>
          </a:p>
          <a:p>
            <a:pPr lvl="1"/>
            <a:r>
              <a:rPr lang="cs-CZ" dirty="0" smtClean="0"/>
              <a:t>Podmínka: schopnost a motivace</a:t>
            </a:r>
          </a:p>
          <a:p>
            <a:r>
              <a:rPr lang="cs-CZ" dirty="0" smtClean="0"/>
              <a:t>Periferní cesta </a:t>
            </a:r>
            <a:r>
              <a:rPr lang="cs-CZ" dirty="0" err="1" smtClean="0"/>
              <a:t>persuaze</a:t>
            </a:r>
            <a:r>
              <a:rPr lang="cs-CZ" dirty="0" smtClean="0"/>
              <a:t> (</a:t>
            </a:r>
            <a:r>
              <a:rPr lang="cs-CZ" dirty="0" err="1"/>
              <a:t>P</a:t>
            </a:r>
            <a:r>
              <a:rPr lang="cs-CZ" dirty="0" err="1" smtClean="0"/>
              <a:t>eripheral</a:t>
            </a:r>
            <a:r>
              <a:rPr lang="cs-CZ" dirty="0" smtClean="0"/>
              <a:t> </a:t>
            </a:r>
            <a:r>
              <a:rPr lang="cs-CZ" dirty="0" err="1" smtClean="0"/>
              <a:t>route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Změna postoje výsledkem zjednodušujících procesů (</a:t>
            </a:r>
            <a:r>
              <a:rPr lang="cs-CZ" dirty="0" err="1" smtClean="0"/>
              <a:t>Cues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Schopnost a motivace chybí nebo jsou redukovány</a:t>
            </a:r>
          </a:p>
          <a:p>
            <a:pPr lvl="1"/>
            <a:r>
              <a:rPr lang="cs-CZ" dirty="0" err="1" smtClean="0"/>
              <a:t>Persuasion</a:t>
            </a:r>
            <a:r>
              <a:rPr lang="cs-CZ" dirty="0" smtClean="0"/>
              <a:t> </a:t>
            </a:r>
            <a:r>
              <a:rPr lang="cs-CZ" dirty="0" err="1" smtClean="0"/>
              <a:t>cues</a:t>
            </a:r>
            <a:r>
              <a:rPr lang="cs-CZ" dirty="0"/>
              <a:t> </a:t>
            </a:r>
            <a:r>
              <a:rPr lang="cs-CZ" dirty="0" smtClean="0"/>
              <a:t>– vedou ke změně postoje bez aktivního procesu přemýšlení o konkrétních atributech daného tématu nebo objektu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Analogické modely: např. </a:t>
            </a:r>
            <a:r>
              <a:rPr lang="cs-CZ" dirty="0" err="1" smtClean="0"/>
              <a:t>Heuristic-Systematic</a:t>
            </a:r>
            <a:r>
              <a:rPr lang="cs-CZ" dirty="0" smtClean="0"/>
              <a:t> Model (</a:t>
            </a:r>
            <a:r>
              <a:rPr lang="cs-CZ" dirty="0" err="1" smtClean="0"/>
              <a:t>Chaiken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13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Příjemce sdělení (to </a:t>
            </a:r>
            <a:r>
              <a:rPr lang="cs-CZ" dirty="0" err="1" smtClean="0"/>
              <a:t>whom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 se od sebe liší a různí lidé uvažují různě (Sniderman 1981)</a:t>
            </a:r>
          </a:p>
          <a:p>
            <a:r>
              <a:rPr lang="cs-CZ" dirty="0" smtClean="0"/>
              <a:t>Individuální rozdíly ve vnímání sdělení a jejich zpracování</a:t>
            </a:r>
          </a:p>
          <a:p>
            <a:r>
              <a:rPr lang="cs-CZ" dirty="0" smtClean="0"/>
              <a:t>Některá sdělení působí na některé lidi a na některé ne</a:t>
            </a:r>
          </a:p>
          <a:p>
            <a:r>
              <a:rPr lang="cs-CZ" dirty="0" smtClean="0"/>
              <a:t>Jaké jsou klíčové individuální rozdíly???</a:t>
            </a:r>
          </a:p>
        </p:txBody>
      </p:sp>
    </p:spTree>
    <p:extLst>
      <p:ext uri="{BB962C8B-B14F-4D97-AF65-F5344CB8AC3E}">
        <p14:creationId xmlns:p14="http://schemas.microsoft.com/office/powerpoint/2010/main" val="60157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Individuální rozdíly příjemců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Míra politické expertizy, sofistikovanosti, povědomí, znalosti (různá konceptualizace)</a:t>
            </a:r>
          </a:p>
          <a:p>
            <a:r>
              <a:rPr lang="cs-CZ" dirty="0" smtClean="0"/>
              <a:t>Problém s politickou znalostí pojmenoval již Phillip </a:t>
            </a:r>
            <a:r>
              <a:rPr lang="cs-CZ" dirty="0" err="1" smtClean="0"/>
              <a:t>Converse</a:t>
            </a:r>
            <a:r>
              <a:rPr lang="cs-CZ" dirty="0" smtClean="0"/>
              <a:t> v 60. letech</a:t>
            </a:r>
          </a:p>
          <a:p>
            <a:r>
              <a:rPr lang="cs-CZ" dirty="0" smtClean="0"/>
              <a:t>Jeden z nejvíce studovaných faktorů</a:t>
            </a:r>
          </a:p>
          <a:p>
            <a:r>
              <a:rPr lang="cs-CZ" dirty="0" err="1" smtClean="0"/>
              <a:t>Persuaze</a:t>
            </a:r>
            <a:r>
              <a:rPr lang="cs-CZ" dirty="0" smtClean="0"/>
              <a:t> závisí na dvou faktorech: expozice politickému sdělení a přijetí obsahu (</a:t>
            </a:r>
            <a:r>
              <a:rPr lang="cs-CZ" dirty="0" err="1" smtClean="0"/>
              <a:t>Converse</a:t>
            </a:r>
            <a:r>
              <a:rPr lang="cs-CZ" dirty="0" smtClean="0"/>
              <a:t> 1962)</a:t>
            </a:r>
          </a:p>
          <a:p>
            <a:r>
              <a:rPr lang="cs-CZ" dirty="0" err="1" smtClean="0"/>
              <a:t>McGuire</a:t>
            </a:r>
            <a:r>
              <a:rPr lang="cs-CZ" dirty="0" smtClean="0"/>
              <a:t> 1968: p změny názoru je funkce p toho, že sdělení jedinec obdrží krát  p, že má sdělení vliv na jedince. Vliv sdělení = pozornost a pochopení.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71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Zaller: </a:t>
            </a:r>
            <a:r>
              <a:rPr lang="cs-CZ" dirty="0" err="1" smtClean="0"/>
              <a:t>Receive</a:t>
            </a:r>
            <a:r>
              <a:rPr lang="cs-CZ" dirty="0" smtClean="0"/>
              <a:t>-</a:t>
            </a:r>
            <a:r>
              <a:rPr lang="cs-CZ" dirty="0" err="1" smtClean="0"/>
              <a:t>Accept</a:t>
            </a:r>
            <a:r>
              <a:rPr lang="cs-CZ" dirty="0" smtClean="0"/>
              <a:t>-Sample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5079999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Receive</a:t>
            </a:r>
            <a:r>
              <a:rPr lang="cs-CZ" dirty="0" smtClean="0"/>
              <a:t>: zda jsme vystaveni sdělení</a:t>
            </a:r>
          </a:p>
          <a:p>
            <a:r>
              <a:rPr lang="cs-CZ" dirty="0" err="1" smtClean="0"/>
              <a:t>Accept</a:t>
            </a:r>
            <a:r>
              <a:rPr lang="cs-CZ" dirty="0" smtClean="0"/>
              <a:t>: zda se </a:t>
            </a:r>
            <a:r>
              <a:rPr lang="cs-CZ" dirty="0" err="1" smtClean="0"/>
              <a:t>sdělění</a:t>
            </a:r>
            <a:r>
              <a:rPr lang="cs-CZ" dirty="0" smtClean="0"/>
              <a:t> promítne do našich úvah</a:t>
            </a:r>
          </a:p>
          <a:p>
            <a:r>
              <a:rPr lang="cs-CZ" dirty="0" smtClean="0"/>
              <a:t>Sample: zda jsou tyto úvahy dostupné v paměti</a:t>
            </a:r>
          </a:p>
          <a:p>
            <a:endParaRPr lang="cs-CZ" dirty="0"/>
          </a:p>
          <a:p>
            <a:r>
              <a:rPr lang="cs-CZ" dirty="0" smtClean="0"/>
              <a:t>Souvisí s mírou politického povědomí (znalosti).</a:t>
            </a:r>
          </a:p>
          <a:p>
            <a:r>
              <a:rPr lang="cs-CZ" dirty="0" smtClean="0"/>
              <a:t>Povědomí o politice souvisí s recepcí informace.</a:t>
            </a:r>
          </a:p>
          <a:p>
            <a:r>
              <a:rPr lang="cs-CZ" dirty="0" smtClean="0"/>
              <a:t>Povědomí zároveň souvisí negativně s akceptací názorově nesouhlasných informací. </a:t>
            </a:r>
          </a:p>
          <a:p>
            <a:r>
              <a:rPr lang="cs-CZ" dirty="0" smtClean="0"/>
              <a:t>Kombinace politického povědomí a ideologické orientace!</a:t>
            </a:r>
          </a:p>
          <a:p>
            <a:r>
              <a:rPr lang="cs-CZ" dirty="0" smtClean="0"/>
              <a:t>Role politického prostředí a toho, jak jsou jednotné/polarizované elity.</a:t>
            </a:r>
          </a:p>
          <a:p>
            <a:r>
              <a:rPr lang="cs-CZ" dirty="0" smtClean="0"/>
              <a:t>Střední míra </a:t>
            </a:r>
            <a:r>
              <a:rPr lang="cs-CZ" dirty="0" err="1" smtClean="0"/>
              <a:t>awareness</a:t>
            </a:r>
            <a:r>
              <a:rPr lang="cs-CZ" dirty="0" smtClean="0"/>
              <a:t> vede k názorové změně</a:t>
            </a:r>
          </a:p>
          <a:p>
            <a:r>
              <a:rPr lang="cs-CZ" dirty="0" smtClean="0"/>
              <a:t>Zaměření na periferní cesty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5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Předpoklady k </a:t>
            </a:r>
            <a:r>
              <a:rPr lang="cs-CZ" dirty="0" err="1" smtClean="0"/>
              <a:t>persuazi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Recepient</a:t>
            </a:r>
            <a:r>
              <a:rPr lang="cs-CZ" dirty="0" smtClean="0"/>
              <a:t> musí sdělení přijmout</a:t>
            </a:r>
          </a:p>
          <a:p>
            <a:r>
              <a:rPr lang="cs-CZ" dirty="0" smtClean="0"/>
              <a:t>Vyšší povědomí o politice vede k vyšší pravděpodobnosti přijetí</a:t>
            </a:r>
          </a:p>
          <a:p>
            <a:r>
              <a:rPr lang="cs-CZ" dirty="0" smtClean="0"/>
              <a:t>Hodně vysoké povědomí snižuje pravděpodobnost postojové změny</a:t>
            </a:r>
          </a:p>
          <a:p>
            <a:r>
              <a:rPr lang="cs-CZ" dirty="0" smtClean="0"/>
              <a:t>Implikace: nejvíce a nejméně informovaní občané mají stabilní postoje, preference, 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0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Effekt</a:t>
            </a:r>
            <a:r>
              <a:rPr lang="cs-CZ" dirty="0" smtClean="0"/>
              <a:t> sdělení (</a:t>
            </a:r>
            <a:r>
              <a:rPr lang="cs-CZ" dirty="0" err="1" smtClean="0"/>
              <a:t>what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a půl tisíce let se lidé zabývají rétorikou a analyzují argumenty. O efektech jejich struktur toho víme překvapivě málo (</a:t>
            </a:r>
            <a:r>
              <a:rPr lang="cs-CZ" dirty="0" err="1" smtClean="0"/>
              <a:t>McGuire</a:t>
            </a:r>
            <a:r>
              <a:rPr lang="cs-CZ" dirty="0" smtClean="0"/>
              <a:t> 1985)</a:t>
            </a:r>
          </a:p>
          <a:p>
            <a:r>
              <a:rPr lang="cs-CZ" dirty="0" smtClean="0"/>
              <a:t>Velmi těžce se sleduje</a:t>
            </a:r>
          </a:p>
          <a:p>
            <a:r>
              <a:rPr lang="cs-CZ" dirty="0" smtClean="0"/>
              <a:t>Jak ho separovat od ostatních faktorů?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39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1349</Words>
  <Application>Microsoft Office PowerPoint</Application>
  <PresentationFormat>Širokoúhlá obrazovka</PresentationFormat>
  <Paragraphs>171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Politická persuaze</vt:lpstr>
      <vt:lpstr>Persuaze</vt:lpstr>
      <vt:lpstr>Elaboration likelihood model persuaze</vt:lpstr>
      <vt:lpstr>ELM</vt:lpstr>
      <vt:lpstr>Příjemce sdělení (to whom)</vt:lpstr>
      <vt:lpstr>Individuální rozdíly příjemců</vt:lpstr>
      <vt:lpstr>Zaller: Receive-Accept-Sample Model</vt:lpstr>
      <vt:lpstr>Předpoklady k persuazi?</vt:lpstr>
      <vt:lpstr>Effekt sdělení (what)</vt:lpstr>
      <vt:lpstr>Efekt sdělení</vt:lpstr>
      <vt:lpstr>Cobb a Kuklinski 1997</vt:lpstr>
      <vt:lpstr>Rámování</vt:lpstr>
      <vt:lpstr>Risky Choice Framing </vt:lpstr>
      <vt:lpstr>Attribute framing</vt:lpstr>
      <vt:lpstr>Goal framing</vt:lpstr>
      <vt:lpstr>Efekty zdroje (who)</vt:lpstr>
      <vt:lpstr>Efekty zdroje (who)</vt:lpstr>
      <vt:lpstr>Lupia a McCubbins 1998</vt:lpstr>
      <vt:lpstr>Jak získáváme informaci????</vt:lpstr>
      <vt:lpstr>Bayesovský model</vt:lpstr>
      <vt:lpstr>Funguje Bayesovský model na lidec?</vt:lpstr>
      <vt:lpstr>Motivated reasoning</vt:lpstr>
      <vt:lpstr>Motivované politické usuzování </vt:lpstr>
      <vt:lpstr>Jak je to s Trumpem?</vt:lpstr>
      <vt:lpstr>Dan Kahan: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Politická persuaze</dc:title>
  <dc:creator>Lenka Hrbková</dc:creator>
  <cp:lastModifiedBy>Ucitel</cp:lastModifiedBy>
  <cp:revision>25</cp:revision>
  <dcterms:created xsi:type="dcterms:W3CDTF">2016-11-08T10:18:00Z</dcterms:created>
  <dcterms:modified xsi:type="dcterms:W3CDTF">2016-11-08T14:01:37Z</dcterms:modified>
</cp:coreProperties>
</file>