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0" d="100"/>
          <a:sy n="50" d="100"/>
        </p:scale>
        <p:origin x="72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7BC5-2DCC-4F00-A29F-159FF1F0D2CD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8B8A7-24AF-40A4-9CB0-901FE3D0A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889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7BC5-2DCC-4F00-A29F-159FF1F0D2CD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8B8A7-24AF-40A4-9CB0-901FE3D0A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052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7BC5-2DCC-4F00-A29F-159FF1F0D2CD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8B8A7-24AF-40A4-9CB0-901FE3D0A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37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7BC5-2DCC-4F00-A29F-159FF1F0D2CD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8B8A7-24AF-40A4-9CB0-901FE3D0A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70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7BC5-2DCC-4F00-A29F-159FF1F0D2CD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8B8A7-24AF-40A4-9CB0-901FE3D0A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680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7BC5-2DCC-4F00-A29F-159FF1F0D2CD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8B8A7-24AF-40A4-9CB0-901FE3D0A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22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7BC5-2DCC-4F00-A29F-159FF1F0D2CD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8B8A7-24AF-40A4-9CB0-901FE3D0A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6056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7BC5-2DCC-4F00-A29F-159FF1F0D2CD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8B8A7-24AF-40A4-9CB0-901FE3D0A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532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7BC5-2DCC-4F00-A29F-159FF1F0D2CD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8B8A7-24AF-40A4-9CB0-901FE3D0A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991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7BC5-2DCC-4F00-A29F-159FF1F0D2CD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8B8A7-24AF-40A4-9CB0-901FE3D0A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7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7BC5-2DCC-4F00-A29F-159FF1F0D2CD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8B8A7-24AF-40A4-9CB0-901FE3D0A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76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87BC5-2DCC-4F00-A29F-159FF1F0D2CD}" type="datetimeFigureOut">
              <a:rPr lang="cs-CZ" smtClean="0"/>
              <a:t>15.11.2016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8B8A7-24AF-40A4-9CB0-901FE3D0A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77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HcMWlnTtF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Etika experimentálního výzkumu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784600"/>
            <a:ext cx="9144000" cy="1473200"/>
          </a:xfrm>
        </p:spPr>
        <p:txBody>
          <a:bodyPr/>
          <a:lstStyle/>
          <a:p>
            <a:r>
              <a:rPr lang="cs-CZ" dirty="0" smtClean="0"/>
              <a:t>POL565 15. 11.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8408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Tearoom</a:t>
            </a:r>
            <a:r>
              <a:rPr lang="cs-CZ" dirty="0" smtClean="0"/>
              <a:t>  </a:t>
            </a:r>
            <a:r>
              <a:rPr lang="cs-CZ" dirty="0" err="1" smtClean="0"/>
              <a:t>Trade</a:t>
            </a:r>
            <a:r>
              <a:rPr lang="cs-CZ" dirty="0" smtClean="0"/>
              <a:t> Study 1970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Laud</a:t>
            </a:r>
            <a:r>
              <a:rPr lang="cs-CZ" dirty="0" smtClean="0"/>
              <a:t> </a:t>
            </a:r>
            <a:r>
              <a:rPr lang="cs-CZ" dirty="0" err="1" smtClean="0"/>
              <a:t>Humphries</a:t>
            </a:r>
            <a:endParaRPr lang="cs-CZ" dirty="0" smtClean="0"/>
          </a:p>
          <a:p>
            <a:r>
              <a:rPr lang="cs-CZ" dirty="0" smtClean="0"/>
              <a:t>Antropologický výzkum, neexperimentální</a:t>
            </a:r>
          </a:p>
          <a:p>
            <a:r>
              <a:rPr lang="cs-CZ" dirty="0" smtClean="0"/>
              <a:t>Narušení anonymity</a:t>
            </a:r>
          </a:p>
          <a:p>
            <a:r>
              <a:rPr lang="cs-CZ" dirty="0" smtClean="0"/>
              <a:t>Bez souhlasu subjektů</a:t>
            </a:r>
          </a:p>
          <a:p>
            <a:r>
              <a:rPr lang="cs-CZ" dirty="0" smtClean="0"/>
              <a:t>Kontroverze i na vlastní katedře (Washington University)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141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Základní pravidlo: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0133"/>
            <a:ext cx="10515600" cy="4927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err="1" smtClean="0"/>
              <a:t>Minimal</a:t>
            </a:r>
            <a:r>
              <a:rPr lang="cs-CZ" dirty="0" smtClean="0"/>
              <a:t> risk: pravděpodobnost a velikost škody nebo </a:t>
            </a:r>
            <a:r>
              <a:rPr lang="cs-CZ" dirty="0" err="1" smtClean="0"/>
              <a:t>nekomfortu</a:t>
            </a:r>
            <a:r>
              <a:rPr lang="cs-CZ" dirty="0" smtClean="0"/>
              <a:t>, které lze v rámci výzkumu očekávat, nesmí být větší než škody a </a:t>
            </a:r>
            <a:r>
              <a:rPr lang="cs-CZ" dirty="0" err="1" smtClean="0"/>
              <a:t>nekomfrotu</a:t>
            </a:r>
            <a:r>
              <a:rPr lang="cs-CZ" dirty="0" smtClean="0"/>
              <a:t> v každodenním životě během vykonávání rutinních fyzických a psychologických testů či zkoušek. Je třeba zvažovat pravděpodobnost I velikost rizika. </a:t>
            </a:r>
          </a:p>
          <a:p>
            <a:r>
              <a:rPr lang="cs-CZ" dirty="0" smtClean="0"/>
              <a:t>Očekávané benefity musí přesáhnout očekávané náklady</a:t>
            </a:r>
            <a:endParaRPr lang="cs-CZ" dirty="0" smtClean="0"/>
          </a:p>
          <a:p>
            <a:r>
              <a:rPr lang="cs-CZ" dirty="0" smtClean="0"/>
              <a:t>Očekávané benefity = pravděpodobnost vážená velikostí benefitu</a:t>
            </a:r>
          </a:p>
          <a:p>
            <a:r>
              <a:rPr lang="cs-CZ" dirty="0" smtClean="0"/>
              <a:t>Očekávané náklady = </a:t>
            </a:r>
            <a:r>
              <a:rPr lang="cs-CZ" dirty="0" smtClean="0"/>
              <a:t>= pravděpodobnost vážená velikostí nákladu</a:t>
            </a:r>
          </a:p>
          <a:p>
            <a:endParaRPr lang="cs-CZ" dirty="0" smtClean="0"/>
          </a:p>
          <a:p>
            <a:r>
              <a:rPr lang="cs-CZ" dirty="0" smtClean="0"/>
              <a:t>Musíme zahrnout i pravděpodobnost i velikost (Např.: málo pravděpodobné riziko smrti?)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454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Očekávané benefity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Sociální</a:t>
            </a:r>
          </a:p>
          <a:p>
            <a:pPr lvl="1"/>
            <a:r>
              <a:rPr lang="cs-CZ" dirty="0" smtClean="0"/>
              <a:t>Nepřímé</a:t>
            </a:r>
          </a:p>
          <a:p>
            <a:pPr lvl="1"/>
            <a:r>
              <a:rPr lang="cs-CZ" dirty="0" smtClean="0"/>
              <a:t>Nepřeceňujeme je?</a:t>
            </a:r>
          </a:p>
          <a:p>
            <a:pPr lvl="1"/>
            <a:r>
              <a:rPr lang="cs-CZ" dirty="0" smtClean="0"/>
              <a:t>Někdy nejsou žádné</a:t>
            </a:r>
          </a:p>
          <a:p>
            <a:r>
              <a:rPr lang="cs-CZ" dirty="0" smtClean="0"/>
              <a:t>Terapeutické</a:t>
            </a:r>
          </a:p>
          <a:p>
            <a:pPr lvl="1"/>
            <a:r>
              <a:rPr lang="cs-CZ" dirty="0" smtClean="0"/>
              <a:t>Psychologie, psychiatrie, medicíně</a:t>
            </a:r>
          </a:p>
          <a:p>
            <a:pPr lvl="1"/>
            <a:r>
              <a:rPr lang="cs-CZ" dirty="0" smtClean="0"/>
              <a:t>Politologie: </a:t>
            </a:r>
            <a:r>
              <a:rPr lang="cs-CZ" dirty="0" err="1" smtClean="0"/>
              <a:t>Olken</a:t>
            </a:r>
            <a:r>
              <a:rPr lang="cs-CZ" dirty="0" smtClean="0"/>
              <a:t> 2008</a:t>
            </a:r>
          </a:p>
          <a:p>
            <a:pPr lvl="1"/>
            <a:r>
              <a:rPr lang="cs-CZ" dirty="0" smtClean="0"/>
              <a:t>Zlepšení situace subjektu vzhledem k předmětu výzkumu</a:t>
            </a:r>
          </a:p>
          <a:p>
            <a:r>
              <a:rPr lang="cs-CZ" dirty="0" smtClean="0"/>
              <a:t>Kolaterální</a:t>
            </a:r>
          </a:p>
          <a:p>
            <a:pPr lvl="1"/>
            <a:r>
              <a:rPr lang="cs-CZ" dirty="0" smtClean="0"/>
              <a:t>Finanční (ale do jaké míry jsou odměny etické?), Altruistické benefity, edukační benefity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056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Očekávané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Fyzické</a:t>
            </a:r>
          </a:p>
          <a:p>
            <a:pPr lvl="1"/>
            <a:r>
              <a:rPr lang="cs-CZ" dirty="0" smtClean="0"/>
              <a:t>Riziko v souvislosti s propojováním biologie/</a:t>
            </a:r>
            <a:r>
              <a:rPr lang="cs-CZ" dirty="0" err="1" smtClean="0"/>
              <a:t>neuroloie</a:t>
            </a:r>
            <a:r>
              <a:rPr lang="cs-CZ" dirty="0" smtClean="0"/>
              <a:t> a politologie</a:t>
            </a:r>
          </a:p>
          <a:p>
            <a:r>
              <a:rPr lang="cs-CZ" dirty="0" smtClean="0"/>
              <a:t>Psychické</a:t>
            </a:r>
          </a:p>
          <a:p>
            <a:pPr lvl="1"/>
            <a:r>
              <a:rPr lang="cs-CZ" dirty="0" smtClean="0"/>
              <a:t>Změny v emocích či myšlení</a:t>
            </a:r>
          </a:p>
          <a:p>
            <a:pPr lvl="1"/>
            <a:r>
              <a:rPr lang="cs-CZ" dirty="0" smtClean="0"/>
              <a:t>Narušení soukromí (sběr dat)</a:t>
            </a:r>
          </a:p>
          <a:p>
            <a:pPr lvl="1"/>
            <a:r>
              <a:rPr lang="cs-CZ" dirty="0" smtClean="0"/>
              <a:t>Narušení autonomie subjektu (chybí informovaný souhlas, především </a:t>
            </a:r>
            <a:r>
              <a:rPr lang="cs-CZ" dirty="0" err="1" smtClean="0"/>
              <a:t>field</a:t>
            </a:r>
            <a:r>
              <a:rPr lang="cs-CZ" dirty="0" smtClean="0"/>
              <a:t> experimenty)</a:t>
            </a:r>
          </a:p>
          <a:p>
            <a:r>
              <a:rPr lang="cs-CZ" dirty="0" smtClean="0"/>
              <a:t>Sociální</a:t>
            </a:r>
          </a:p>
          <a:p>
            <a:pPr lvl="1"/>
            <a:r>
              <a:rPr lang="cs-CZ" dirty="0" smtClean="0"/>
              <a:t>Např. sociální ostrakizace, porušování zákonů</a:t>
            </a:r>
          </a:p>
          <a:p>
            <a:r>
              <a:rPr lang="cs-CZ" dirty="0" smtClean="0"/>
              <a:t>Ekonomické</a:t>
            </a:r>
          </a:p>
          <a:p>
            <a:pPr lvl="1"/>
            <a:r>
              <a:rPr lang="cs-CZ" dirty="0" err="1" smtClean="0"/>
              <a:t>Vžy</a:t>
            </a:r>
            <a:r>
              <a:rPr lang="cs-CZ" dirty="0" smtClean="0"/>
              <a:t> alespoň ztráta času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753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Field</a:t>
            </a:r>
            <a:r>
              <a:rPr lang="cs-CZ" dirty="0" smtClean="0"/>
              <a:t> experimenty, politická mobilizace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Gerber et al. 2008: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Pressure</a:t>
            </a:r>
            <a:r>
              <a:rPr lang="cs-CZ" dirty="0" smtClean="0"/>
              <a:t> and </a:t>
            </a:r>
            <a:r>
              <a:rPr lang="cs-CZ" dirty="0" err="1" smtClean="0"/>
              <a:t>Voter</a:t>
            </a:r>
            <a:r>
              <a:rPr lang="cs-CZ" dirty="0" smtClean="0"/>
              <a:t> </a:t>
            </a:r>
            <a:r>
              <a:rPr lang="cs-CZ" dirty="0" err="1" smtClean="0"/>
              <a:t>Turnout</a:t>
            </a:r>
            <a:endParaRPr lang="cs-CZ" dirty="0" smtClean="0"/>
          </a:p>
          <a:p>
            <a:r>
              <a:rPr lang="cs-CZ" dirty="0" smtClean="0"/>
              <a:t>2006 Michigan</a:t>
            </a:r>
          </a:p>
          <a:p>
            <a:r>
              <a:rPr lang="cs-CZ" dirty="0" smtClean="0"/>
              <a:t>180 002 domácností, těm posílali informace poštou</a:t>
            </a:r>
          </a:p>
          <a:p>
            <a:r>
              <a:rPr lang="cs-CZ" dirty="0" err="1" smtClean="0"/>
              <a:t>Treatmenty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Civic</a:t>
            </a:r>
            <a:r>
              <a:rPr lang="cs-CZ" dirty="0" smtClean="0"/>
              <a:t> Duty, </a:t>
            </a:r>
            <a:r>
              <a:rPr lang="cs-CZ" dirty="0" err="1" smtClean="0"/>
              <a:t>Hawthorne</a:t>
            </a:r>
            <a:r>
              <a:rPr lang="cs-CZ" dirty="0" smtClean="0"/>
              <a:t>, </a:t>
            </a:r>
            <a:r>
              <a:rPr lang="cs-CZ" dirty="0" err="1" smtClean="0"/>
              <a:t>Self</a:t>
            </a:r>
            <a:r>
              <a:rPr lang="cs-CZ" dirty="0" smtClean="0"/>
              <a:t>, </a:t>
            </a:r>
            <a:r>
              <a:rPr lang="cs-CZ" dirty="0" err="1" smtClean="0"/>
              <a:t>Neighbors</a:t>
            </a:r>
            <a:r>
              <a:rPr lang="cs-CZ" dirty="0" smtClean="0"/>
              <a:t>, </a:t>
            </a:r>
            <a:r>
              <a:rPr lang="cs-CZ" dirty="0" err="1" smtClean="0"/>
              <a:t>Control</a:t>
            </a:r>
            <a:endParaRPr lang="cs-CZ" dirty="0" smtClean="0"/>
          </a:p>
          <a:p>
            <a:r>
              <a:rPr lang="cs-CZ" dirty="0" smtClean="0"/>
              <a:t>Největší efekty: </a:t>
            </a:r>
            <a:r>
              <a:rPr lang="cs-CZ" dirty="0" err="1" smtClean="0"/>
              <a:t>Self</a:t>
            </a:r>
            <a:r>
              <a:rPr lang="cs-CZ" dirty="0" smtClean="0"/>
              <a:t>, </a:t>
            </a:r>
            <a:r>
              <a:rPr lang="cs-CZ" dirty="0" err="1" smtClean="0"/>
              <a:t>Neighbors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4792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pressure</a:t>
            </a:r>
            <a:r>
              <a:rPr lang="cs-CZ" dirty="0" smtClean="0"/>
              <a:t> ve </a:t>
            </a:r>
            <a:r>
              <a:rPr lang="cs-CZ" dirty="0" err="1" smtClean="0"/>
              <a:t>field</a:t>
            </a:r>
            <a:r>
              <a:rPr lang="cs-CZ" dirty="0" smtClean="0"/>
              <a:t> experimentech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Replikace </a:t>
            </a:r>
            <a:r>
              <a:rPr lang="cs-CZ" dirty="0" err="1" smtClean="0"/>
              <a:t>Panagopoulos</a:t>
            </a:r>
            <a:r>
              <a:rPr lang="cs-CZ" dirty="0" smtClean="0"/>
              <a:t> 2009</a:t>
            </a:r>
          </a:p>
          <a:p>
            <a:pPr lvl="1"/>
            <a:r>
              <a:rPr lang="cs-CZ" dirty="0" err="1" smtClean="0"/>
              <a:t>Subjetky</a:t>
            </a:r>
            <a:r>
              <a:rPr lang="cs-CZ" dirty="0" smtClean="0"/>
              <a:t> pohoršeny</a:t>
            </a:r>
          </a:p>
          <a:p>
            <a:pPr lvl="1"/>
            <a:r>
              <a:rPr lang="cs-CZ" dirty="0" smtClean="0"/>
              <a:t>Zapojení místních autorit</a:t>
            </a:r>
          </a:p>
          <a:p>
            <a:pPr lvl="1"/>
            <a:r>
              <a:rPr lang="cs-CZ" smtClean="0"/>
              <a:t>Výkumník </a:t>
            </a:r>
            <a:r>
              <a:rPr lang="cs-CZ" dirty="0" smtClean="0"/>
              <a:t>byl kontaktován</a:t>
            </a:r>
          </a:p>
          <a:p>
            <a:pPr lvl="1"/>
            <a:r>
              <a:rPr lang="cs-CZ" dirty="0" smtClean="0"/>
              <a:t>Není to nelegální, ale diskutabilní minimálně</a:t>
            </a:r>
          </a:p>
          <a:p>
            <a:pPr lvl="1"/>
            <a:r>
              <a:rPr lang="cs-CZ" dirty="0" smtClean="0"/>
              <a:t>Otázka, zda na toto navazovat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1872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Fried</a:t>
            </a:r>
            <a:r>
              <a:rPr lang="cs-CZ" dirty="0" smtClean="0"/>
              <a:t>, </a:t>
            </a:r>
            <a:r>
              <a:rPr lang="cs-CZ" dirty="0" err="1" smtClean="0"/>
              <a:t>Lagunes</a:t>
            </a:r>
            <a:r>
              <a:rPr lang="cs-CZ" dirty="0" smtClean="0"/>
              <a:t>, </a:t>
            </a:r>
            <a:r>
              <a:rPr lang="cs-CZ" dirty="0" err="1" smtClean="0"/>
              <a:t>Venkataramani</a:t>
            </a:r>
            <a:r>
              <a:rPr lang="cs-CZ" dirty="0" smtClean="0"/>
              <a:t> 2008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Experiment s úplatky ze strany dopravní policie v </a:t>
            </a:r>
            <a:r>
              <a:rPr lang="cs-CZ" dirty="0" err="1" smtClean="0"/>
              <a:t>Mexico</a:t>
            </a:r>
            <a:r>
              <a:rPr lang="cs-CZ" dirty="0" smtClean="0"/>
              <a:t> City</a:t>
            </a:r>
          </a:p>
          <a:p>
            <a:r>
              <a:rPr lang="cs-CZ" dirty="0" err="1" smtClean="0"/>
              <a:t>Konfederáti</a:t>
            </a:r>
            <a:r>
              <a:rPr lang="cs-CZ" dirty="0" smtClean="0"/>
              <a:t> záměrně páchají dopravní přestupky</a:t>
            </a:r>
          </a:p>
          <a:p>
            <a:r>
              <a:rPr lang="cs-CZ" dirty="0" smtClean="0"/>
              <a:t>Sociální status řidiče jako faktor, zda si řekne policista o úplatek</a:t>
            </a:r>
          </a:p>
          <a:p>
            <a:r>
              <a:rPr lang="cs-CZ" dirty="0" smtClean="0"/>
              <a:t>Vidíte problém s etikou?</a:t>
            </a:r>
          </a:p>
          <a:p>
            <a:r>
              <a:rPr lang="cs-CZ" dirty="0" smtClean="0"/>
              <a:t>Jaký?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365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Decepce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1327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Subjektům neříkáme pravdu o parametrech výzkumu.</a:t>
            </a:r>
          </a:p>
          <a:p>
            <a:r>
              <a:rPr lang="cs-CZ" dirty="0" smtClean="0"/>
              <a:t>Běžné v psychologických experimentech</a:t>
            </a:r>
          </a:p>
          <a:p>
            <a:r>
              <a:rPr lang="cs-CZ" dirty="0" smtClean="0"/>
              <a:t>APA </a:t>
            </a:r>
            <a:r>
              <a:rPr lang="cs-CZ" dirty="0" err="1" smtClean="0"/>
              <a:t>guidelines</a:t>
            </a:r>
            <a:r>
              <a:rPr lang="cs-CZ" dirty="0" smtClean="0"/>
              <a:t>: </a:t>
            </a:r>
            <a:r>
              <a:rPr lang="cs-CZ" dirty="0" err="1" smtClean="0"/>
              <a:t>decepce</a:t>
            </a:r>
            <a:r>
              <a:rPr lang="cs-CZ" dirty="0" smtClean="0"/>
              <a:t> v krajním případě</a:t>
            </a:r>
          </a:p>
          <a:p>
            <a:pPr lvl="1"/>
            <a:r>
              <a:rPr lang="cs-CZ" dirty="0" smtClean="0"/>
              <a:t>Ospravedlnitelná vědeckou nebo edukační hodnotou</a:t>
            </a:r>
          </a:p>
          <a:p>
            <a:pPr lvl="1"/>
            <a:r>
              <a:rPr lang="cs-CZ" dirty="0" smtClean="0"/>
              <a:t>Vyšší efektivita než </a:t>
            </a:r>
            <a:r>
              <a:rPr lang="cs-CZ" dirty="0" err="1" smtClean="0"/>
              <a:t>nedeceptivní</a:t>
            </a:r>
            <a:r>
              <a:rPr lang="cs-CZ" dirty="0" smtClean="0"/>
              <a:t> techniky</a:t>
            </a:r>
          </a:p>
          <a:p>
            <a:pPr lvl="1"/>
            <a:r>
              <a:rPr lang="cs-CZ" dirty="0" smtClean="0"/>
              <a:t>Nesmí hrozit újma subjektům</a:t>
            </a:r>
          </a:p>
          <a:p>
            <a:pPr lvl="1"/>
            <a:r>
              <a:rPr lang="cs-CZ" dirty="0" err="1" smtClean="0"/>
              <a:t>Decepci</a:t>
            </a:r>
            <a:r>
              <a:rPr lang="cs-CZ" dirty="0" smtClean="0"/>
              <a:t> musí co nejdříve vysvětlit subjektům, možnost stažení dat</a:t>
            </a:r>
          </a:p>
          <a:p>
            <a:r>
              <a:rPr lang="cs-CZ" dirty="0" smtClean="0"/>
              <a:t>Neříkáme pravdu (záměrně)</a:t>
            </a:r>
          </a:p>
          <a:p>
            <a:pPr lvl="1"/>
            <a:r>
              <a:rPr lang="cs-CZ" dirty="0" smtClean="0"/>
              <a:t>O identitě experimentátora</a:t>
            </a:r>
          </a:p>
          <a:p>
            <a:pPr lvl="1"/>
            <a:r>
              <a:rPr lang="cs-CZ" dirty="0" smtClean="0"/>
              <a:t>Identitě konfederátů</a:t>
            </a:r>
          </a:p>
          <a:p>
            <a:pPr lvl="1"/>
            <a:r>
              <a:rPr lang="cs-CZ" dirty="0" smtClean="0"/>
              <a:t>Účelu experimentu nebo skutečnosti materiálů/informací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793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750" y="365125"/>
            <a:ext cx="11106150" cy="1325563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Druckman and Nelson 2003: </a:t>
            </a:r>
            <a:r>
              <a:rPr lang="cs-CZ" dirty="0" err="1" smtClean="0"/>
              <a:t>Framing</a:t>
            </a:r>
            <a:r>
              <a:rPr lang="cs-CZ" dirty="0" smtClean="0"/>
              <a:t> and </a:t>
            </a:r>
            <a:r>
              <a:rPr lang="cs-CZ" dirty="0" err="1" smtClean="0"/>
              <a:t>Deliberation</a:t>
            </a:r>
            <a:r>
              <a:rPr lang="cs-CZ" dirty="0" smtClean="0"/>
              <a:t>: 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Citizens</a:t>
            </a:r>
            <a:r>
              <a:rPr lang="cs-CZ" dirty="0" smtClean="0"/>
              <a:t>´ </a:t>
            </a:r>
            <a:r>
              <a:rPr lang="cs-CZ" dirty="0" err="1" smtClean="0"/>
              <a:t>Conversations</a:t>
            </a:r>
            <a:r>
              <a:rPr lang="cs-CZ" dirty="0" smtClean="0"/>
              <a:t> Limit </a:t>
            </a:r>
            <a:r>
              <a:rPr lang="cs-CZ" dirty="0" err="1" smtClean="0"/>
              <a:t>Elite</a:t>
            </a:r>
            <a:r>
              <a:rPr lang="cs-CZ" dirty="0" smtClean="0"/>
              <a:t> Influence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/>
          <a:lstStyle/>
          <a:p>
            <a:r>
              <a:rPr lang="cs-CZ" dirty="0" err="1" smtClean="0"/>
              <a:t>Framing</a:t>
            </a:r>
            <a:r>
              <a:rPr lang="cs-CZ" dirty="0" smtClean="0"/>
              <a:t> experiment</a:t>
            </a:r>
          </a:p>
          <a:p>
            <a:r>
              <a:rPr lang="cs-CZ" dirty="0" smtClean="0"/>
              <a:t>Návrh reformy financování kapaní v USA</a:t>
            </a:r>
          </a:p>
          <a:p>
            <a:r>
              <a:rPr lang="cs-CZ" dirty="0" smtClean="0"/>
              <a:t>Rámce: „free-</a:t>
            </a:r>
            <a:r>
              <a:rPr lang="cs-CZ" dirty="0" err="1" smtClean="0"/>
              <a:t>speech</a:t>
            </a:r>
            <a:r>
              <a:rPr lang="cs-CZ" dirty="0" smtClean="0"/>
              <a:t>“ nebo „</a:t>
            </a:r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interest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Manipulace: „článek na webu New York </a:t>
            </a:r>
            <a:r>
              <a:rPr lang="cs-CZ" dirty="0" err="1" smtClean="0"/>
              <a:t>Times</a:t>
            </a:r>
            <a:r>
              <a:rPr lang="cs-CZ" dirty="0" smtClean="0"/>
              <a:t>“ – vzali skutečný článek a akorát změnili text, vizuální stránka kopíruje skutečný web NYT. </a:t>
            </a:r>
          </a:p>
          <a:p>
            <a:r>
              <a:rPr lang="cs-CZ" dirty="0" smtClean="0"/>
              <a:t>Jak posuzujete etiku výzkumu?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3653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Proč použít </a:t>
            </a:r>
            <a:r>
              <a:rPr lang="cs-CZ" dirty="0" err="1" smtClean="0"/>
              <a:t>decepci</a:t>
            </a:r>
            <a:r>
              <a:rPr lang="cs-CZ" dirty="0" smtClean="0"/>
              <a:t>???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Kontrola motivace a chování subjektů</a:t>
            </a:r>
          </a:p>
          <a:p>
            <a:r>
              <a:rPr lang="cs-CZ" dirty="0" smtClean="0"/>
              <a:t>V psychologicky orientovaných experimentech nechceme, aby subjekty věděly, jaké hypotézy testujeme (</a:t>
            </a:r>
            <a:r>
              <a:rPr lang="cs-CZ" dirty="0" err="1" smtClean="0"/>
              <a:t>Hawthrone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)</a:t>
            </a:r>
          </a:p>
          <a:p>
            <a:r>
              <a:rPr lang="cs-CZ" dirty="0" smtClean="0"/>
              <a:t>Otázka validity</a:t>
            </a:r>
          </a:p>
          <a:p>
            <a:r>
              <a:rPr lang="cs-CZ" dirty="0" smtClean="0"/>
              <a:t>Edukační benefity (Smith a </a:t>
            </a:r>
            <a:r>
              <a:rPr lang="cs-CZ" dirty="0" err="1" smtClean="0"/>
              <a:t>Richardson</a:t>
            </a:r>
            <a:r>
              <a:rPr lang="cs-CZ" dirty="0" smtClean="0"/>
              <a:t> 1983)</a:t>
            </a:r>
          </a:p>
          <a:p>
            <a:r>
              <a:rPr lang="cs-CZ" dirty="0" err="1" smtClean="0"/>
              <a:t>Decepce</a:t>
            </a:r>
            <a:r>
              <a:rPr lang="cs-CZ" dirty="0" smtClean="0"/>
              <a:t> je běžnou součástí komunikace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73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Proč se zabýváme etikou?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Zásah do DGP.</a:t>
            </a:r>
          </a:p>
          <a:p>
            <a:r>
              <a:rPr lang="cs-CZ" dirty="0" smtClean="0"/>
              <a:t>Přímé ovlivňování lidí.</a:t>
            </a:r>
          </a:p>
          <a:p>
            <a:r>
              <a:rPr lang="cs-CZ" dirty="0" smtClean="0"/>
              <a:t>Jak moc je to palčivé v experimentální politologii?</a:t>
            </a:r>
          </a:p>
          <a:p>
            <a:r>
              <a:rPr lang="cs-CZ" dirty="0" smtClean="0"/>
              <a:t>Je potřeba to řešit?</a:t>
            </a:r>
          </a:p>
          <a:p>
            <a:r>
              <a:rPr lang="cs-CZ" dirty="0" smtClean="0"/>
              <a:t>Jak?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16986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Etické problémy </a:t>
            </a:r>
            <a:r>
              <a:rPr lang="cs-CZ" dirty="0" err="1" smtClean="0"/>
              <a:t>decepce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0425"/>
          </a:xfrm>
        </p:spPr>
        <p:txBody>
          <a:bodyPr/>
          <a:lstStyle/>
          <a:p>
            <a:r>
              <a:rPr lang="cs-CZ" dirty="0" smtClean="0"/>
              <a:t>Metodologické</a:t>
            </a:r>
          </a:p>
          <a:p>
            <a:pPr lvl="1"/>
            <a:r>
              <a:rPr lang="cs-CZ" dirty="0" smtClean="0"/>
              <a:t>Nedůvěra subjektů</a:t>
            </a:r>
          </a:p>
          <a:p>
            <a:pPr lvl="1"/>
            <a:r>
              <a:rPr lang="cs-CZ" dirty="0" smtClean="0"/>
              <a:t>Může ovlivnit chování v budoucnosti</a:t>
            </a:r>
          </a:p>
          <a:p>
            <a:pPr lvl="1"/>
            <a:r>
              <a:rPr lang="cs-CZ" dirty="0" smtClean="0"/>
              <a:t>Navíc někdo to může prokouknout a chovat se jinak než zbytek</a:t>
            </a:r>
          </a:p>
          <a:p>
            <a:pPr lvl="1"/>
            <a:r>
              <a:rPr lang="cs-CZ" dirty="0" err="1" smtClean="0"/>
              <a:t>MacCoun</a:t>
            </a:r>
            <a:r>
              <a:rPr lang="cs-CZ" dirty="0" smtClean="0"/>
              <a:t> a </a:t>
            </a:r>
            <a:r>
              <a:rPr lang="cs-CZ" dirty="0" err="1" smtClean="0"/>
              <a:t>Kerr</a:t>
            </a:r>
            <a:r>
              <a:rPr lang="cs-CZ" dirty="0" smtClean="0"/>
              <a:t> 1987: subjekty jsou ovlivněny zkušeností s </a:t>
            </a:r>
            <a:r>
              <a:rPr lang="cs-CZ" dirty="0" err="1" smtClean="0"/>
              <a:t>decepcí</a:t>
            </a:r>
            <a:endParaRPr lang="cs-CZ" dirty="0" smtClean="0"/>
          </a:p>
          <a:p>
            <a:r>
              <a:rPr lang="cs-CZ" dirty="0" smtClean="0"/>
              <a:t>Morální</a:t>
            </a:r>
          </a:p>
          <a:p>
            <a:pPr lvl="1"/>
            <a:r>
              <a:rPr lang="cs-CZ" dirty="0" smtClean="0"/>
              <a:t>Podkopává důvěru </a:t>
            </a:r>
          </a:p>
          <a:p>
            <a:pPr lvl="1"/>
            <a:r>
              <a:rPr lang="cs-CZ" dirty="0" smtClean="0"/>
              <a:t>Špatný morální vzor</a:t>
            </a:r>
          </a:p>
          <a:p>
            <a:pPr lvl="1"/>
            <a:r>
              <a:rPr lang="cs-CZ" dirty="0" smtClean="0"/>
              <a:t>Společenská ztráta převyšuje individuální benefit výzkumník</a:t>
            </a:r>
          </a:p>
        </p:txBody>
      </p:sp>
    </p:spTree>
    <p:extLst>
      <p:ext uri="{BB962C8B-B14F-4D97-AF65-F5344CB8AC3E}">
        <p14:creationId xmlns:p14="http://schemas.microsoft.com/office/powerpoint/2010/main" val="34286661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Jamison</a:t>
            </a:r>
            <a:r>
              <a:rPr lang="cs-CZ" dirty="0" smtClean="0"/>
              <a:t> et al. 2008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Výzkum vlivu </a:t>
            </a:r>
            <a:r>
              <a:rPr lang="cs-CZ" dirty="0" err="1" smtClean="0"/>
              <a:t>decepce</a:t>
            </a:r>
            <a:r>
              <a:rPr lang="cs-CZ" dirty="0" smtClean="0"/>
              <a:t> v politické ekonomii</a:t>
            </a:r>
          </a:p>
          <a:p>
            <a:r>
              <a:rPr lang="cs-CZ" dirty="0" smtClean="0"/>
              <a:t>UC </a:t>
            </a:r>
            <a:r>
              <a:rPr lang="cs-CZ" dirty="0" err="1" smtClean="0"/>
              <a:t>Berkley</a:t>
            </a:r>
            <a:endParaRPr lang="cs-CZ" dirty="0" smtClean="0"/>
          </a:p>
          <a:p>
            <a:r>
              <a:rPr lang="cs-CZ" dirty="0" smtClean="0"/>
              <a:t>Dva </a:t>
            </a:r>
            <a:r>
              <a:rPr lang="cs-CZ" dirty="0" err="1" smtClean="0"/>
              <a:t>subjectopooly</a:t>
            </a:r>
            <a:r>
              <a:rPr lang="cs-CZ" dirty="0" smtClean="0"/>
              <a:t>: s </a:t>
            </a:r>
            <a:r>
              <a:rPr lang="cs-CZ" dirty="0" err="1" smtClean="0"/>
              <a:t>decepcí</a:t>
            </a:r>
            <a:r>
              <a:rPr lang="cs-CZ" dirty="0" smtClean="0"/>
              <a:t> a bez ní</a:t>
            </a:r>
          </a:p>
          <a:p>
            <a:r>
              <a:rPr lang="cs-CZ" dirty="0" smtClean="0"/>
              <a:t>Show up </a:t>
            </a:r>
            <a:r>
              <a:rPr lang="cs-CZ" dirty="0" err="1" smtClean="0"/>
              <a:t>fee</a:t>
            </a:r>
            <a:r>
              <a:rPr lang="cs-CZ" dirty="0" smtClean="0"/>
              <a:t> 5 USD za sezení, 10 USD za sezení v budoucnu</a:t>
            </a:r>
          </a:p>
          <a:p>
            <a:r>
              <a:rPr lang="cs-CZ" dirty="0" smtClean="0"/>
              <a:t>Opakovaná trust game (4 kole)</a:t>
            </a:r>
          </a:p>
          <a:p>
            <a:r>
              <a:rPr lang="cs-CZ" dirty="0" err="1" smtClean="0"/>
              <a:t>Decepce</a:t>
            </a:r>
            <a:r>
              <a:rPr lang="cs-CZ" dirty="0" smtClean="0"/>
              <a:t>: nevěděli, že nehrají s reálným člověkem, ale s počítačem.</a:t>
            </a:r>
          </a:p>
          <a:p>
            <a:r>
              <a:rPr lang="cs-CZ" dirty="0" err="1" smtClean="0"/>
              <a:t>Debriefing</a:t>
            </a:r>
            <a:r>
              <a:rPr lang="cs-CZ" dirty="0" smtClean="0"/>
              <a:t>, odhalení </a:t>
            </a:r>
            <a:r>
              <a:rPr lang="cs-CZ" dirty="0" err="1" smtClean="0"/>
              <a:t>decepce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050606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Další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Nezvažovat náklady jen u subjektů</a:t>
            </a:r>
          </a:p>
          <a:p>
            <a:r>
              <a:rPr lang="cs-CZ" dirty="0" smtClean="0"/>
              <a:t>Přijatelná míra nákladu pro konfederáty</a:t>
            </a:r>
          </a:p>
          <a:p>
            <a:r>
              <a:rPr lang="cs-CZ" dirty="0" smtClean="0"/>
              <a:t>Přijatelná míra nákladů pro třetí strany (nejsou přímým účastníkem)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18122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s </a:t>
            </a:r>
            <a:r>
              <a:rPr lang="cs-CZ" dirty="0" err="1" smtClean="0"/>
              <a:t>decepcí</a:t>
            </a:r>
            <a:r>
              <a:rPr lang="cs-CZ" dirty="0" smtClean="0"/>
              <a:t> běžně experiment vyrovnává?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3200" dirty="0" smtClean="0"/>
              <a:t>Informovaný souhlas</a:t>
            </a:r>
          </a:p>
          <a:p>
            <a:r>
              <a:rPr lang="cs-CZ" sz="3200" dirty="0" err="1" smtClean="0"/>
              <a:t>Debriefing</a:t>
            </a:r>
            <a:r>
              <a:rPr lang="cs-CZ" sz="3200" dirty="0" smtClean="0"/>
              <a:t> (</a:t>
            </a:r>
            <a:r>
              <a:rPr lang="cs-CZ" sz="3200" dirty="0" err="1" smtClean="0"/>
              <a:t>Fanelli</a:t>
            </a:r>
            <a:r>
              <a:rPr lang="cs-CZ" sz="3200" dirty="0" smtClean="0"/>
              <a:t> 2009)</a:t>
            </a:r>
          </a:p>
          <a:p>
            <a:pPr lvl="1"/>
            <a:r>
              <a:rPr lang="cs-CZ" dirty="0" smtClean="0"/>
              <a:t>2 % referuje fabrikaci dat</a:t>
            </a:r>
          </a:p>
          <a:p>
            <a:pPr lvl="1"/>
            <a:r>
              <a:rPr lang="cs-CZ" dirty="0" smtClean="0"/>
              <a:t>14 % uvádí, že ji zaznamenali u kolegů</a:t>
            </a:r>
          </a:p>
          <a:p>
            <a:pPr lvl="1"/>
            <a:r>
              <a:rPr lang="cs-CZ" dirty="0" smtClean="0"/>
              <a:t>33 % uvádí pochybné vědecké postupy </a:t>
            </a:r>
          </a:p>
          <a:p>
            <a:pPr lvl="1"/>
            <a:r>
              <a:rPr lang="cs-CZ" dirty="0" smtClean="0"/>
              <a:t>72 % reportuje, že ji zaznamenali u kolegů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532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Speciální případ: </a:t>
            </a:r>
            <a:r>
              <a:rPr lang="cs-CZ" dirty="0" err="1" smtClean="0"/>
              <a:t>Field</a:t>
            </a:r>
            <a:r>
              <a:rPr lang="cs-CZ" dirty="0" smtClean="0"/>
              <a:t> experimenty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Není </a:t>
            </a:r>
            <a:r>
              <a:rPr lang="cs-CZ" dirty="0" err="1" smtClean="0"/>
              <a:t>informed</a:t>
            </a:r>
            <a:r>
              <a:rPr lang="cs-CZ" dirty="0" smtClean="0"/>
              <a:t> </a:t>
            </a:r>
            <a:r>
              <a:rPr lang="cs-CZ" dirty="0" err="1" smtClean="0"/>
              <a:t>consent</a:t>
            </a:r>
            <a:endParaRPr lang="cs-CZ" dirty="0" smtClean="0"/>
          </a:p>
          <a:p>
            <a:r>
              <a:rPr lang="cs-CZ" dirty="0" smtClean="0"/>
              <a:t>Lidé neví, že jsou součástí studie</a:t>
            </a:r>
          </a:p>
          <a:p>
            <a:r>
              <a:rPr lang="cs-CZ" dirty="0" smtClean="0"/>
              <a:t>Může změnit sociální realitu (volební chování, výsledky)</a:t>
            </a:r>
          </a:p>
          <a:p>
            <a:endParaRPr lang="cs-CZ" dirty="0"/>
          </a:p>
          <a:p>
            <a:r>
              <a:rPr lang="cs-CZ" dirty="0" smtClean="0"/>
              <a:t>Volby a jejich výsledky jsou náchylné na mnoho faktorů, manipulace je jen jedna z nich</a:t>
            </a:r>
          </a:p>
          <a:p>
            <a:r>
              <a:rPr lang="cs-CZ" dirty="0" smtClean="0"/>
              <a:t>Není systematický </a:t>
            </a:r>
            <a:r>
              <a:rPr lang="cs-CZ" dirty="0" err="1" smtClean="0"/>
              <a:t>bias</a:t>
            </a:r>
            <a:r>
              <a:rPr lang="cs-CZ" dirty="0" smtClean="0"/>
              <a:t> pro nebo proti konkrétním stranám voleb</a:t>
            </a:r>
          </a:p>
          <a:p>
            <a:r>
              <a:rPr lang="cs-CZ" dirty="0" smtClean="0"/>
              <a:t>Spolupráce s oficiální kampaní = experimentátor fakticky sám nic nemanipuluje</a:t>
            </a:r>
          </a:p>
          <a:p>
            <a:r>
              <a:rPr lang="cs-CZ" dirty="0" smtClean="0"/>
              <a:t>Normativní cíle (opravdu?)</a:t>
            </a:r>
          </a:p>
        </p:txBody>
      </p:sp>
    </p:spTree>
    <p:extLst>
      <p:ext uri="{BB962C8B-B14F-4D97-AF65-F5344CB8AC3E}">
        <p14:creationId xmlns:p14="http://schemas.microsoft.com/office/powerpoint/2010/main" val="2168211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Extrémní případy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Wantchekon</a:t>
            </a:r>
            <a:r>
              <a:rPr lang="cs-CZ" dirty="0" smtClean="0"/>
              <a:t> 2003: </a:t>
            </a:r>
            <a:r>
              <a:rPr lang="cs-CZ" dirty="0" err="1" smtClean="0"/>
              <a:t>field</a:t>
            </a:r>
            <a:r>
              <a:rPr lang="cs-CZ" dirty="0" smtClean="0"/>
              <a:t> experiment v Beninu během skutečných kampaní</a:t>
            </a:r>
          </a:p>
          <a:p>
            <a:r>
              <a:rPr lang="cs-CZ" dirty="0" smtClean="0"/>
              <a:t>Testuje vliv sdělení kampaně na volební rozhodnutí</a:t>
            </a:r>
          </a:p>
          <a:p>
            <a:r>
              <a:rPr lang="cs-CZ" dirty="0" smtClean="0"/>
              <a:t>Dva typy sdělení: public </a:t>
            </a:r>
            <a:r>
              <a:rPr lang="cs-CZ" dirty="0" err="1" smtClean="0"/>
              <a:t>policy</a:t>
            </a:r>
            <a:r>
              <a:rPr lang="cs-CZ" dirty="0" smtClean="0"/>
              <a:t> a klientelismus</a:t>
            </a:r>
          </a:p>
          <a:p>
            <a:r>
              <a:rPr lang="cs-CZ" dirty="0" smtClean="0"/>
              <a:t>8 kompetitivních a 2 nekompetitivní obvody</a:t>
            </a:r>
          </a:p>
          <a:p>
            <a:r>
              <a:rPr lang="cs-CZ" dirty="0" smtClean="0"/>
              <a:t>Týmy z kampaní stran vely v těch místech kampaň s daným sdělením</a:t>
            </a:r>
          </a:p>
          <a:p>
            <a:r>
              <a:rPr lang="cs-CZ" dirty="0" smtClean="0"/>
              <a:t>Měření: post-</a:t>
            </a:r>
            <a:r>
              <a:rPr lang="cs-CZ" dirty="0" err="1" smtClean="0"/>
              <a:t>election</a:t>
            </a:r>
            <a:r>
              <a:rPr lang="cs-CZ" dirty="0" smtClean="0"/>
              <a:t> </a:t>
            </a:r>
            <a:r>
              <a:rPr lang="cs-CZ" dirty="0" err="1" smtClean="0"/>
              <a:t>survey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???????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47119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Extrémní případy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Bonic</a:t>
            </a:r>
            <a:r>
              <a:rPr lang="cs-CZ" dirty="0" smtClean="0"/>
              <a:t>, </a:t>
            </a:r>
            <a:r>
              <a:rPr lang="cs-CZ" dirty="0" err="1" smtClean="0"/>
              <a:t>Rodden</a:t>
            </a:r>
            <a:r>
              <a:rPr lang="cs-CZ" dirty="0" smtClean="0"/>
              <a:t>, </a:t>
            </a:r>
            <a:r>
              <a:rPr lang="cs-CZ" dirty="0" err="1" smtClean="0"/>
              <a:t>Kyle</a:t>
            </a:r>
            <a:r>
              <a:rPr lang="cs-CZ" dirty="0" smtClean="0"/>
              <a:t> 2014.</a:t>
            </a:r>
          </a:p>
          <a:p>
            <a:r>
              <a:rPr lang="cs-CZ" dirty="0" smtClean="0"/>
              <a:t>100 000 dopisů v Montaně</a:t>
            </a:r>
          </a:p>
          <a:p>
            <a:r>
              <a:rPr lang="cs-CZ" dirty="0" smtClean="0"/>
              <a:t>Nestranické volby (soudci), informace o ideologickém zařazení kandidátů na ose liberalismus-konzervatismus (Obama-</a:t>
            </a:r>
            <a:r>
              <a:rPr lang="cs-CZ" dirty="0" err="1" smtClean="0"/>
              <a:t>Rodney</a:t>
            </a:r>
            <a:r>
              <a:rPr lang="cs-CZ" dirty="0" smtClean="0"/>
              <a:t>)</a:t>
            </a:r>
          </a:p>
          <a:p>
            <a:r>
              <a:rPr lang="cs-CZ" dirty="0" smtClean="0"/>
              <a:t>Z nestranických voleb udělali stranické</a:t>
            </a:r>
          </a:p>
          <a:p>
            <a:r>
              <a:rPr lang="cs-CZ" dirty="0" smtClean="0"/>
              <a:t>Použili oficiální pečeť Montany, bez povolení</a:t>
            </a:r>
          </a:p>
          <a:p>
            <a:pPr lvl="1"/>
            <a:r>
              <a:rPr lang="cs-CZ" dirty="0" smtClean="0"/>
              <a:t>Porušení volebního zákona</a:t>
            </a:r>
          </a:p>
          <a:p>
            <a:pPr lvl="1"/>
            <a:r>
              <a:rPr lang="cs-CZ" dirty="0" smtClean="0"/>
              <a:t>Stížnosti</a:t>
            </a:r>
          </a:p>
          <a:p>
            <a:pPr lvl="1"/>
            <a:r>
              <a:rPr lang="cs-CZ" dirty="0" smtClean="0"/>
              <a:t>Navíc neprošli všemi etickými komisemi</a:t>
            </a:r>
          </a:p>
          <a:p>
            <a:pPr lvl="1"/>
            <a:r>
              <a:rPr lang="cs-CZ" dirty="0" smtClean="0"/>
              <a:t>Omluvný dopis voličům </a:t>
            </a:r>
          </a:p>
          <a:p>
            <a:pPr lvl="1"/>
            <a:r>
              <a:rPr lang="cs-CZ" dirty="0" smtClean="0"/>
              <a:t>Ale! Nebylo to anonymní (proto taky </a:t>
            </a:r>
            <a:r>
              <a:rPr lang="cs-CZ" dirty="0" err="1" smtClean="0"/>
              <a:t>btw</a:t>
            </a:r>
            <a:r>
              <a:rPr lang="cs-CZ" dirty="0" smtClean="0"/>
              <a:t>. Měli ten problém)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8755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Dobrovolnost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472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Ve </a:t>
            </a:r>
            <a:r>
              <a:rPr lang="cs-CZ" dirty="0" err="1" smtClean="0"/>
              <a:t>field</a:t>
            </a:r>
            <a:r>
              <a:rPr lang="cs-CZ" dirty="0" smtClean="0"/>
              <a:t> experimentu není</a:t>
            </a:r>
          </a:p>
          <a:p>
            <a:r>
              <a:rPr lang="cs-CZ" dirty="0" smtClean="0"/>
              <a:t>Kdyby V Montaně museli občané s účastí souhlasit, jaký by to mělo efekt???</a:t>
            </a:r>
          </a:p>
          <a:p>
            <a:r>
              <a:rPr lang="cs-CZ" dirty="0" smtClean="0"/>
              <a:t>Řešení? </a:t>
            </a:r>
            <a:r>
              <a:rPr lang="cs-CZ" dirty="0" err="1" smtClean="0"/>
              <a:t>Desposato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Minimalizovat riziko, že intervence ovlivní volby (popř. ho přerušit)</a:t>
            </a:r>
          </a:p>
          <a:p>
            <a:pPr lvl="1"/>
            <a:r>
              <a:rPr lang="cs-CZ" dirty="0" smtClean="0"/>
              <a:t>Minimalizace </a:t>
            </a:r>
            <a:r>
              <a:rPr lang="cs-CZ" dirty="0" err="1" smtClean="0"/>
              <a:t>subjectpoolu</a:t>
            </a:r>
            <a:r>
              <a:rPr lang="cs-CZ" dirty="0" smtClean="0"/>
              <a:t> (potřebujeme 100 000 nebo stačí 5 000?)</a:t>
            </a:r>
          </a:p>
          <a:p>
            <a:pPr lvl="1"/>
            <a:r>
              <a:rPr lang="cs-CZ" dirty="0" smtClean="0"/>
              <a:t>Kompenzace subjektů (aspoň symbolická)</a:t>
            </a:r>
          </a:p>
          <a:p>
            <a:pPr lvl="1"/>
            <a:r>
              <a:rPr lang="cs-CZ" dirty="0" smtClean="0"/>
              <a:t>Je-li </a:t>
            </a:r>
            <a:r>
              <a:rPr lang="cs-CZ" dirty="0" err="1" smtClean="0"/>
              <a:t>decepce</a:t>
            </a:r>
            <a:r>
              <a:rPr lang="cs-CZ" dirty="0" smtClean="0"/>
              <a:t> nebo chybí informovaný souhlas: informovat subjekty ex post</a:t>
            </a:r>
          </a:p>
          <a:p>
            <a:pPr lvl="1"/>
            <a:r>
              <a:rPr lang="cs-CZ" dirty="0" smtClean="0"/>
              <a:t>Pokud dáváte voličům informace, musí být vyvážené, fakticky správné, informační hodnota</a:t>
            </a:r>
          </a:p>
          <a:p>
            <a:pPr lvl="1"/>
            <a:r>
              <a:rPr lang="cs-CZ" dirty="0" smtClean="0"/>
              <a:t>Neporušujte zákon</a:t>
            </a:r>
          </a:p>
          <a:p>
            <a:pPr lvl="1"/>
            <a:r>
              <a:rPr lang="cs-CZ" dirty="0" smtClean="0"/>
              <a:t>Spojení s politickými aktéry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2248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 výzkumníka a podvody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LaCourova</a:t>
            </a:r>
            <a:r>
              <a:rPr lang="cs-CZ" dirty="0" smtClean="0"/>
              <a:t> aféra</a:t>
            </a:r>
          </a:p>
          <a:p>
            <a:r>
              <a:rPr lang="cs-CZ" dirty="0" smtClean="0"/>
              <a:t>Falšování dat</a:t>
            </a:r>
          </a:p>
          <a:p>
            <a:r>
              <a:rPr lang="cs-CZ" dirty="0" smtClean="0"/>
              <a:t>V politologii nízký důraz na etiku obecně (</a:t>
            </a:r>
            <a:r>
              <a:rPr lang="cs-CZ" dirty="0" err="1" smtClean="0"/>
              <a:t>Phillips</a:t>
            </a:r>
            <a:r>
              <a:rPr lang="cs-CZ" dirty="0" smtClean="0"/>
              <a:t> 2015)</a:t>
            </a:r>
          </a:p>
          <a:p>
            <a:r>
              <a:rPr lang="cs-CZ" dirty="0" smtClean="0"/>
              <a:t>Obecně je špatná praxe dost rozšířená</a:t>
            </a:r>
          </a:p>
          <a:p>
            <a:r>
              <a:rPr lang="cs-CZ" dirty="0" err="1" smtClean="0"/>
              <a:t>Metaanlýza</a:t>
            </a:r>
            <a:r>
              <a:rPr lang="cs-CZ" dirty="0" smtClean="0"/>
              <a:t> výzkumů mezi vědci (ne jen politologie)</a:t>
            </a:r>
          </a:p>
          <a:p>
            <a:pPr lvl="1"/>
            <a:r>
              <a:rPr lang="cs-CZ" dirty="0" smtClean="0"/>
              <a:t>2 % </a:t>
            </a:r>
            <a:r>
              <a:rPr lang="cs-CZ" dirty="0" err="1" smtClean="0"/>
              <a:t>uváí</a:t>
            </a:r>
            <a:r>
              <a:rPr lang="cs-CZ" dirty="0" smtClean="0"/>
              <a:t>, že někdy falšovali data</a:t>
            </a:r>
          </a:p>
          <a:p>
            <a:pPr lvl="1"/>
            <a:r>
              <a:rPr lang="cs-CZ" dirty="0" smtClean="0"/>
              <a:t>14 % to zaznamenalo u kolegů</a:t>
            </a:r>
          </a:p>
          <a:p>
            <a:pPr lvl="1"/>
            <a:r>
              <a:rPr lang="cs-CZ" dirty="0" smtClean="0"/>
              <a:t>33 % přiznává špatnou vědeckou praxi</a:t>
            </a:r>
          </a:p>
          <a:p>
            <a:pPr lvl="1"/>
            <a:r>
              <a:rPr lang="cs-CZ" dirty="0" smtClean="0"/>
              <a:t>72 % je identifikovalo u kolegů</a:t>
            </a:r>
            <a:endParaRPr lang="cs-CZ" dirty="0" smtClean="0"/>
          </a:p>
          <a:p>
            <a:r>
              <a:rPr lang="cs-CZ" dirty="0" smtClean="0"/>
              <a:t>Je třeba neustále dbát na etické standardy (stačí etické komise?)</a:t>
            </a:r>
          </a:p>
          <a:p>
            <a:r>
              <a:rPr lang="cs-CZ" dirty="0" smtClean="0"/>
              <a:t>například </a:t>
            </a:r>
            <a:r>
              <a:rPr lang="cs-CZ" dirty="0" err="1" smtClean="0"/>
              <a:t>Pre</a:t>
            </a:r>
            <a:r>
              <a:rPr lang="cs-CZ" dirty="0" smtClean="0"/>
              <a:t>-registrace</a:t>
            </a:r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8821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Experiment je velmi užitečná, přínosná a zábavná metoda ale: </a:t>
            </a:r>
          </a:p>
          <a:p>
            <a:r>
              <a:rPr lang="cs-CZ" dirty="0" err="1" smtClean="0"/>
              <a:t>Campbell</a:t>
            </a:r>
            <a:r>
              <a:rPr lang="cs-CZ" dirty="0" smtClean="0"/>
              <a:t> and </a:t>
            </a:r>
            <a:r>
              <a:rPr lang="cs-CZ" dirty="0" err="1" smtClean="0"/>
              <a:t>Stanley</a:t>
            </a:r>
            <a:r>
              <a:rPr lang="cs-CZ" dirty="0" smtClean="0"/>
              <a:t> 1966:</a:t>
            </a:r>
          </a:p>
          <a:p>
            <a:pPr marL="0" indent="0">
              <a:buNone/>
            </a:pPr>
            <a:r>
              <a:rPr lang="cs-CZ" i="1" dirty="0" smtClean="0"/>
              <a:t>„</a:t>
            </a:r>
            <a:r>
              <a:rPr lang="en-US" i="1" dirty="0" smtClean="0"/>
              <a:t>If</a:t>
            </a:r>
            <a:r>
              <a:rPr lang="en-US" i="1" dirty="0"/>
              <a:t>, as seems likely, the ecology of our science </a:t>
            </a:r>
            <a:r>
              <a:rPr lang="en-US" i="1" dirty="0" smtClean="0"/>
              <a:t>is</a:t>
            </a:r>
            <a:r>
              <a:rPr lang="cs-CZ" i="1" dirty="0" smtClean="0"/>
              <a:t> </a:t>
            </a:r>
            <a:r>
              <a:rPr lang="en-US" i="1" dirty="0" smtClean="0"/>
              <a:t>one </a:t>
            </a:r>
            <a:r>
              <a:rPr lang="en-US" i="1" dirty="0"/>
              <a:t>in which there are available many </a:t>
            </a:r>
            <a:r>
              <a:rPr lang="en-US" i="1" dirty="0" smtClean="0"/>
              <a:t>more</a:t>
            </a:r>
            <a:r>
              <a:rPr lang="cs-CZ" i="1" dirty="0" smtClean="0"/>
              <a:t> </a:t>
            </a:r>
            <a:r>
              <a:rPr lang="en-US" i="1" dirty="0" smtClean="0"/>
              <a:t>wrong </a:t>
            </a:r>
            <a:r>
              <a:rPr lang="en-US" i="1" dirty="0"/>
              <a:t>responses than correct ones, we </a:t>
            </a:r>
            <a:r>
              <a:rPr lang="en-US" i="1" dirty="0" smtClean="0"/>
              <a:t>may</a:t>
            </a:r>
            <a:r>
              <a:rPr lang="cs-CZ" i="1" dirty="0" smtClean="0"/>
              <a:t> </a:t>
            </a:r>
            <a:r>
              <a:rPr lang="en-US" i="1" dirty="0" smtClean="0"/>
              <a:t>anticipate </a:t>
            </a:r>
            <a:r>
              <a:rPr lang="en-US" i="1" dirty="0"/>
              <a:t>that most experiments will be disappointing</a:t>
            </a:r>
            <a:r>
              <a:rPr lang="en-US" i="1" dirty="0" smtClean="0"/>
              <a:t>. </a:t>
            </a:r>
            <a:r>
              <a:rPr lang="en-US" i="1" dirty="0"/>
              <a:t>We must instill in our </a:t>
            </a:r>
            <a:r>
              <a:rPr lang="en-US" i="1" dirty="0" smtClean="0"/>
              <a:t>students</a:t>
            </a:r>
            <a:r>
              <a:rPr lang="cs-CZ" i="1" dirty="0" smtClean="0"/>
              <a:t> </a:t>
            </a:r>
            <a:r>
              <a:rPr lang="en-US" i="1" dirty="0" smtClean="0"/>
              <a:t>the </a:t>
            </a:r>
            <a:r>
              <a:rPr lang="en-US" i="1" dirty="0"/>
              <a:t>expectation of tedium and </a:t>
            </a:r>
            <a:r>
              <a:rPr lang="en-US" i="1" dirty="0" smtClean="0"/>
              <a:t>disappointment</a:t>
            </a:r>
            <a:r>
              <a:rPr lang="cs-CZ" i="1" dirty="0" smtClean="0"/>
              <a:t> </a:t>
            </a:r>
            <a:r>
              <a:rPr lang="en-US" i="1" dirty="0" smtClean="0"/>
              <a:t>and </a:t>
            </a:r>
            <a:r>
              <a:rPr lang="en-US" i="1" dirty="0"/>
              <a:t>the duty of thorough persistence, by </a:t>
            </a:r>
            <a:r>
              <a:rPr lang="en-US" i="1" dirty="0" smtClean="0"/>
              <a:t>now</a:t>
            </a:r>
            <a:r>
              <a:rPr lang="cs-CZ" i="1" dirty="0" smtClean="0"/>
              <a:t> </a:t>
            </a:r>
            <a:r>
              <a:rPr lang="en-US" i="1" dirty="0" smtClean="0"/>
              <a:t>so </a:t>
            </a:r>
            <a:r>
              <a:rPr lang="en-US" i="1" dirty="0"/>
              <a:t>well achieved in the biological and </a:t>
            </a:r>
            <a:r>
              <a:rPr lang="en-US" i="1" dirty="0" smtClean="0"/>
              <a:t>physical</a:t>
            </a:r>
            <a:r>
              <a:rPr lang="cs-CZ" i="1" dirty="0" smtClean="0"/>
              <a:t> </a:t>
            </a:r>
            <a:r>
              <a:rPr lang="cs-CZ" i="1" dirty="0" err="1" smtClean="0"/>
              <a:t>sciences</a:t>
            </a:r>
            <a:r>
              <a:rPr lang="cs-CZ" i="1" dirty="0" smtClean="0"/>
              <a:t>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257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APSA </a:t>
            </a:r>
            <a:r>
              <a:rPr lang="cs-CZ" dirty="0" err="1" smtClean="0"/>
              <a:t>Code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Conduct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Metodologie politické vědy zahrnuje procedury, které ovlivňují lidské subjekty: </a:t>
            </a:r>
            <a:r>
              <a:rPr lang="cs-CZ" dirty="0" err="1" smtClean="0"/>
              <a:t>survey</a:t>
            </a:r>
            <a:r>
              <a:rPr lang="cs-CZ" dirty="0" smtClean="0"/>
              <a:t>, interview, observace chování, experimenty, fyziologické testy. Možné riziko hrozící lidským subjektům je něco, co politologové musí brát v úvahu. Politologové musí odhadovat riziko, kterému jsou lidské subjekty ve výzkumu vystaveny. </a:t>
            </a:r>
          </a:p>
          <a:p>
            <a:r>
              <a:rPr lang="cs-CZ" dirty="0" smtClean="0"/>
              <a:t>V USA funguje zákon na ochranu lidských subjektů, výzkum musí být v souladu. </a:t>
            </a:r>
          </a:p>
          <a:p>
            <a:r>
              <a:rPr lang="cs-CZ" dirty="0" smtClean="0"/>
              <a:t>Zákony a normy se týkají spíše medicínského, embryonálního a biotechnického výzkumu: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824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Zákonné úpravy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Unicode MS" panose="020B0604020202020204" pitchFamily="34" charset="-128"/>
            </a:endParaRPr>
          </a:p>
          <a:p>
            <a:r>
              <a:rPr lang="cs-CZ" altLang="cs-CZ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Zákon č. 101/200 Sb., o ochraně osobních údajů</a:t>
            </a:r>
          </a:p>
          <a:p>
            <a:endParaRPr lang="cs-CZ" altLang="cs-CZ" dirty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r>
              <a:rPr lang="cs-CZ" altLang="cs-CZ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Zákonné úpravy řeší medicínský a biotechnický výzkum</a:t>
            </a:r>
            <a:endParaRPr lang="cs-CZ" altLang="cs-CZ" dirty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1"/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Zákon č. 20/1966 Sb., o péči o zdraví lidu</a:t>
            </a:r>
          </a:p>
          <a:p>
            <a:pPr lvl="1"/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Zákon č. 227/2006 Sb., o výzkumu na lidských embryonálních kmenových buňkách a souvisejících činnostech</a:t>
            </a:r>
            <a:endParaRPr lang="cs-CZ" dirty="0" smtClean="0"/>
          </a:p>
          <a:p>
            <a:pPr lvl="1"/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Zákon č. 378/2007 Sb., o léčivech</a:t>
            </a:r>
          </a:p>
          <a:p>
            <a:pPr lvl="1"/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Zákon č. 123/2000 Sb., o zdravotnických prostředcích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4563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Etické komise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Většina univerzit: </a:t>
            </a:r>
            <a:r>
              <a:rPr lang="cs-CZ" dirty="0" err="1" smtClean="0"/>
              <a:t>Institutional</a:t>
            </a:r>
            <a:r>
              <a:rPr lang="cs-CZ" dirty="0" smtClean="0"/>
              <a:t>  </a:t>
            </a:r>
            <a:r>
              <a:rPr lang="cs-CZ" dirty="0" err="1" smtClean="0"/>
              <a:t>Review</a:t>
            </a:r>
            <a:r>
              <a:rPr lang="cs-CZ" dirty="0" smtClean="0"/>
              <a:t> </a:t>
            </a:r>
            <a:r>
              <a:rPr lang="cs-CZ" dirty="0" err="1" smtClean="0"/>
              <a:t>Board</a:t>
            </a:r>
            <a:r>
              <a:rPr lang="cs-CZ" dirty="0" smtClean="0"/>
              <a:t>, </a:t>
            </a:r>
            <a:r>
              <a:rPr lang="cs-CZ" dirty="0" err="1" smtClean="0"/>
              <a:t>Ethics</a:t>
            </a:r>
            <a:r>
              <a:rPr lang="cs-CZ" dirty="0" smtClean="0"/>
              <a:t> </a:t>
            </a:r>
            <a:r>
              <a:rPr lang="cs-CZ" dirty="0" err="1" smtClean="0"/>
              <a:t>Committee</a:t>
            </a:r>
            <a:endParaRPr lang="cs-CZ" dirty="0" smtClean="0"/>
          </a:p>
          <a:p>
            <a:r>
              <a:rPr lang="cs-CZ" dirty="0" smtClean="0"/>
              <a:t>Etická komise MUNI:</a:t>
            </a:r>
          </a:p>
          <a:p>
            <a:pPr lvl="1"/>
            <a:r>
              <a:rPr lang="cs-CZ" dirty="0" smtClean="0"/>
              <a:t>Působnost Etické komise MU je dána článkem 14 Etického kodexu MU. </a:t>
            </a:r>
          </a:p>
          <a:p>
            <a:pPr lvl="1"/>
            <a:r>
              <a:rPr lang="cs-CZ" dirty="0"/>
              <a:t>Etická komise pro výzkum MU se zabývá etickými aspekty výzkumu prováděného na MU, který zahrnuje zejména lidské subjekty (včetně práce s biologickým materiálem lidského původu), s výjimkou činností spadajících do působnosti ostatních etických komisí působících na MU.</a:t>
            </a:r>
          </a:p>
        </p:txBody>
      </p:sp>
    </p:spTree>
    <p:extLst>
      <p:ext uri="{BB962C8B-B14F-4D97-AF65-F5344CB8AC3E}">
        <p14:creationId xmlns:p14="http://schemas.microsoft.com/office/powerpoint/2010/main" val="337765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principy eticky v sociálních vědách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Dobrovolnost</a:t>
            </a:r>
          </a:p>
          <a:p>
            <a:r>
              <a:rPr lang="cs-CZ" dirty="0" smtClean="0"/>
              <a:t>Informovaný souhlas</a:t>
            </a:r>
          </a:p>
          <a:p>
            <a:r>
              <a:rPr lang="cs-CZ" dirty="0" smtClean="0"/>
              <a:t>Anonymita</a:t>
            </a:r>
          </a:p>
          <a:p>
            <a:endParaRPr lang="cs-CZ" dirty="0"/>
          </a:p>
          <a:p>
            <a:r>
              <a:rPr lang="cs-CZ" dirty="0" smtClean="0"/>
              <a:t>Návaznost na biomedicínský výzkum a etické problémy.</a:t>
            </a:r>
          </a:p>
          <a:p>
            <a:r>
              <a:rPr lang="cs-CZ" dirty="0" err="1" smtClean="0"/>
              <a:t>Morton</a:t>
            </a:r>
            <a:r>
              <a:rPr lang="cs-CZ" dirty="0" smtClean="0"/>
              <a:t> a </a:t>
            </a:r>
            <a:r>
              <a:rPr lang="cs-CZ" dirty="0" err="1" smtClean="0"/>
              <a:t>Williams</a:t>
            </a:r>
            <a:r>
              <a:rPr lang="cs-CZ" dirty="0" smtClean="0"/>
              <a:t>: sociální vědci musí aktivně vytvářet vlastní normy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9975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Tradice v medicíně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Výzkumné subjekty jako pacienti</a:t>
            </a:r>
          </a:p>
          <a:p>
            <a:r>
              <a:rPr lang="cs-CZ" dirty="0" smtClean="0"/>
              <a:t>Ochrana pacientů od 5. století př. n. l. </a:t>
            </a:r>
          </a:p>
          <a:p>
            <a:r>
              <a:rPr lang="cs-CZ" dirty="0" smtClean="0"/>
              <a:t>Velký skok po WWII v souvislosti s Norimberským procesem</a:t>
            </a:r>
          </a:p>
          <a:p>
            <a:r>
              <a:rPr lang="cs-CZ" dirty="0" smtClean="0"/>
              <a:t>Souzeno 22 lékařů</a:t>
            </a:r>
          </a:p>
          <a:p>
            <a:r>
              <a:rPr lang="cs-CZ" dirty="0" smtClean="0"/>
              <a:t>Jejich obhajoba: Nemohli porušit etické standardy, protože žádné neexistovaly.</a:t>
            </a:r>
          </a:p>
          <a:p>
            <a:r>
              <a:rPr lang="cs-CZ" dirty="0" smtClean="0"/>
              <a:t>Výsledek: Norimberský kodex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2846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Norimberský kodex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Etické zásady zdravotnického výzkumu na lidských subjektech:</a:t>
            </a:r>
          </a:p>
          <a:p>
            <a:pPr lvl="1"/>
            <a:r>
              <a:rPr lang="cs-CZ" dirty="0" smtClean="0"/>
              <a:t>Nezbytnost dobrovolného informovaného souhlasu</a:t>
            </a:r>
          </a:p>
          <a:p>
            <a:pPr lvl="1"/>
            <a:r>
              <a:rPr lang="cs-CZ" dirty="0" smtClean="0"/>
              <a:t>Potenciál přínosných výsledků, jichž nelze dosáhnout jinak</a:t>
            </a:r>
          </a:p>
          <a:p>
            <a:pPr lvl="1"/>
            <a:r>
              <a:rPr lang="cs-CZ" dirty="0" smtClean="0"/>
              <a:t>Maximální zamezení psychické i tělesné újmy subjektu</a:t>
            </a:r>
          </a:p>
          <a:p>
            <a:pPr lvl="1"/>
            <a:r>
              <a:rPr lang="cs-CZ" dirty="0" smtClean="0"/>
              <a:t>Zákaz experimentů, které mohou způsobit smrt či postižení, s výjimkou případů, kdy lékař experimentuje sám na sobě</a:t>
            </a:r>
          </a:p>
          <a:p>
            <a:pPr lvl="1"/>
            <a:r>
              <a:rPr lang="cs-CZ" dirty="0" smtClean="0"/>
              <a:t>Risk nesmí přesáhnout přínos</a:t>
            </a:r>
          </a:p>
          <a:p>
            <a:pPr lvl="1"/>
            <a:r>
              <a:rPr lang="cs-CZ" dirty="0" smtClean="0"/>
              <a:t>Právo subjektu ukončit kdykoliv experiment</a:t>
            </a:r>
          </a:p>
          <a:p>
            <a:pPr lvl="1"/>
            <a:r>
              <a:rPr lang="cs-CZ" dirty="0" smtClean="0"/>
              <a:t>Povinnosti vědec ukončit experiment, pokud subjektu hrozní smrt nebo újma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87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Psychologické výzkumy v 60 . letech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Milgramovy</a:t>
            </a:r>
            <a:r>
              <a:rPr lang="cs-CZ" dirty="0" smtClean="0"/>
              <a:t> experimenty na </a:t>
            </a:r>
            <a:r>
              <a:rPr lang="cs-CZ" dirty="0" err="1" smtClean="0"/>
              <a:t>Yalu</a:t>
            </a:r>
            <a:endParaRPr lang="cs-CZ" dirty="0" smtClean="0"/>
          </a:p>
          <a:p>
            <a:r>
              <a:rPr lang="cs-CZ" dirty="0" smtClean="0"/>
              <a:t>Nebyl informovaný souhlas</a:t>
            </a:r>
          </a:p>
          <a:p>
            <a:r>
              <a:rPr lang="cs-CZ" dirty="0" smtClean="0"/>
              <a:t>Subjekty nemohly ukončit sezení</a:t>
            </a:r>
          </a:p>
          <a:p>
            <a:r>
              <a:rPr lang="cs-CZ" dirty="0" smtClean="0"/>
              <a:t>Převyšuje benefit újmu?</a:t>
            </a:r>
          </a:p>
          <a:p>
            <a:r>
              <a:rPr lang="cs-CZ" dirty="0" smtClean="0"/>
              <a:t>Jaká je újma subjektů?</a:t>
            </a:r>
          </a:p>
          <a:p>
            <a:endParaRPr lang="cs-CZ" dirty="0"/>
          </a:p>
          <a:p>
            <a:r>
              <a:rPr lang="cs-CZ" dirty="0" smtClean="0">
                <a:hlinkClick r:id="rId2"/>
              </a:rPr>
              <a:t>https://www.youtube.com/watch?v=1HcMWlnTtFQ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11610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1504</Words>
  <Application>Microsoft Office PowerPoint</Application>
  <PresentationFormat>Širokoúhlá obrazovka</PresentationFormat>
  <Paragraphs>224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 Unicode MS</vt:lpstr>
      <vt:lpstr>Arial</vt:lpstr>
      <vt:lpstr>Calibri</vt:lpstr>
      <vt:lpstr>Calibri Light</vt:lpstr>
      <vt:lpstr>Motiv Office</vt:lpstr>
      <vt:lpstr>Etika experimentálního výzkumu</vt:lpstr>
      <vt:lpstr>Proč se zabýváme etikou?</vt:lpstr>
      <vt:lpstr>APSA Code of Conduct:</vt:lpstr>
      <vt:lpstr>Zákonné úpravy v ČR</vt:lpstr>
      <vt:lpstr>Etické komise</vt:lpstr>
      <vt:lpstr>Hlavní principy eticky v sociálních vědách</vt:lpstr>
      <vt:lpstr>Tradice v medicíně</vt:lpstr>
      <vt:lpstr>Norimberský kodex</vt:lpstr>
      <vt:lpstr>Psychologické výzkumy v 60 . letech</vt:lpstr>
      <vt:lpstr>Tearoom  Trade Study 1970</vt:lpstr>
      <vt:lpstr>Základní pravidlo:</vt:lpstr>
      <vt:lpstr>Očekávané benefity</vt:lpstr>
      <vt:lpstr>Očekávané náklady</vt:lpstr>
      <vt:lpstr>Field experimenty, politická mobilizace</vt:lpstr>
      <vt:lpstr>Social pressure ve field experimentech</vt:lpstr>
      <vt:lpstr>Fried, Lagunes, Venkataramani 2008</vt:lpstr>
      <vt:lpstr>Decepce</vt:lpstr>
      <vt:lpstr>Druckman and Nelson 2003: Framing and Deliberation: How Citizens´ Conversations Limit Elite Influence</vt:lpstr>
      <vt:lpstr>Proč použít decepci???</vt:lpstr>
      <vt:lpstr>Etické problémy decepce</vt:lpstr>
      <vt:lpstr>Jamison et al. 2008</vt:lpstr>
      <vt:lpstr>Další faktory</vt:lpstr>
      <vt:lpstr>Jak se s decepcí běžně experiment vyrovnává?</vt:lpstr>
      <vt:lpstr>Speciální případ: Field experimenty</vt:lpstr>
      <vt:lpstr>Extrémní případy</vt:lpstr>
      <vt:lpstr>Extrémní případy</vt:lpstr>
      <vt:lpstr>Dobrovolnost</vt:lpstr>
      <vt:lpstr>Etika výzkumníka a podvody</vt:lpstr>
      <vt:lpstr>Na závěr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experimentálního výzkumu</dc:title>
  <dc:creator>Lenka Hrbková</dc:creator>
  <cp:lastModifiedBy>Lenka Hrbková</cp:lastModifiedBy>
  <cp:revision>31</cp:revision>
  <dcterms:created xsi:type="dcterms:W3CDTF">2016-11-15T10:34:04Z</dcterms:created>
  <dcterms:modified xsi:type="dcterms:W3CDTF">2016-11-15T14:11:54Z</dcterms:modified>
</cp:coreProperties>
</file>