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92" r:id="rId2"/>
    <p:sldId id="291" r:id="rId3"/>
    <p:sldId id="294" r:id="rId4"/>
    <p:sldId id="295" r:id="rId5"/>
    <p:sldId id="296" r:id="rId6"/>
    <p:sldId id="297" r:id="rId7"/>
    <p:sldId id="298" r:id="rId8"/>
    <p:sldId id="299" r:id="rId9"/>
    <p:sldId id="300" r:id="rId10"/>
    <p:sldId id="301" r:id="rId11"/>
    <p:sldId id="302" r:id="rId12"/>
    <p:sldId id="325" r:id="rId13"/>
    <p:sldId id="303" r:id="rId14"/>
    <p:sldId id="304" r:id="rId15"/>
    <p:sldId id="305" r:id="rId16"/>
    <p:sldId id="326" r:id="rId17"/>
    <p:sldId id="327" r:id="rId18"/>
    <p:sldId id="306" r:id="rId19"/>
    <p:sldId id="307" r:id="rId20"/>
    <p:sldId id="308" r:id="rId21"/>
    <p:sldId id="311" r:id="rId22"/>
    <p:sldId id="312" r:id="rId23"/>
    <p:sldId id="310" r:id="rId24"/>
    <p:sldId id="309" r:id="rId25"/>
    <p:sldId id="328" r:id="rId26"/>
    <p:sldId id="313" r:id="rId27"/>
    <p:sldId id="314" r:id="rId28"/>
    <p:sldId id="315" r:id="rId29"/>
    <p:sldId id="316" r:id="rId30"/>
    <p:sldId id="317" r:id="rId31"/>
    <p:sldId id="318" r:id="rId32"/>
    <p:sldId id="319" r:id="rId33"/>
    <p:sldId id="320" r:id="rId34"/>
    <p:sldId id="321" r:id="rId35"/>
    <p:sldId id="322" r:id="rId36"/>
    <p:sldId id="324" r:id="rId37"/>
    <p:sldId id="329"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BAE1B3-01A6-4785-889C-48A19F77027E}" type="datetimeFigureOut">
              <a:rPr lang="cs-CZ" smtClean="0"/>
              <a:pPr/>
              <a:t>25.10.2016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6B46B-0EDA-4A8C-99D8-82C76C566240}" type="slidenum">
              <a:rPr lang="cs-CZ" smtClean="0"/>
              <a:pPr/>
              <a:t>‹#›</a:t>
            </a:fld>
            <a:endParaRPr lang="cs-CZ"/>
          </a:p>
        </p:txBody>
      </p:sp>
    </p:spTree>
    <p:extLst>
      <p:ext uri="{BB962C8B-B14F-4D97-AF65-F5344CB8AC3E}">
        <p14:creationId xmlns:p14="http://schemas.microsoft.com/office/powerpoint/2010/main" xmlns="" val="2131903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C26B46B-0EDA-4A8C-99D8-82C76C566240}" type="slidenum">
              <a:rPr lang="cs-CZ" smtClean="0"/>
              <a:pPr/>
              <a:t>1</a:t>
            </a:fld>
            <a:endParaRPr lang="cs-CZ"/>
          </a:p>
        </p:txBody>
      </p:sp>
    </p:spTree>
    <p:extLst>
      <p:ext uri="{BB962C8B-B14F-4D97-AF65-F5344CB8AC3E}">
        <p14:creationId xmlns:p14="http://schemas.microsoft.com/office/powerpoint/2010/main" xmlns="" val="3090007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0A2A07-B770-48B2-A2AF-E3537000A2DE}" type="datetimeFigureOut">
              <a:rPr lang="cs-CZ" smtClean="0"/>
              <a:pPr/>
              <a:t>25.10.2016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9E49E1E-5D53-4AC4-A703-EF17F00ED2A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A2A07-B770-48B2-A2AF-E3537000A2DE}" type="datetimeFigureOut">
              <a:rPr lang="cs-CZ" smtClean="0"/>
              <a:pPr/>
              <a:t>25.10.2016</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49E1E-5D53-4AC4-A703-EF17F00ED2A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thomasleeper.com/surveyexpcourse/Activities/protocol.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cs-CZ" dirty="0" smtClean="0"/>
              <a:t>Design experimentu a motivace subjektů</a:t>
            </a:r>
            <a:endParaRPr lang="cs-CZ" dirty="0"/>
          </a:p>
        </p:txBody>
      </p:sp>
      <p:sp>
        <p:nvSpPr>
          <p:cNvPr id="5" name="Subtitle 4"/>
          <p:cNvSpPr>
            <a:spLocks noGrp="1"/>
          </p:cNvSpPr>
          <p:nvPr>
            <p:ph type="subTitle" idx="1"/>
          </p:nvPr>
        </p:nvSpPr>
        <p:spPr/>
        <p:txBody>
          <a:bodyPr/>
          <a:lstStyle/>
          <a:p>
            <a:endParaRPr lang="cs-CZ" dirty="0" smtClean="0"/>
          </a:p>
          <a:p>
            <a:r>
              <a:rPr lang="cs-CZ" dirty="0" smtClean="0"/>
              <a:t>POL 565</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Pilotní testování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Kompletní experimentální sezení, následované důkladným debriefingem s participanty, zaměřeným na průběh </a:t>
            </a:r>
            <a:r>
              <a:rPr lang="cs-CZ" dirty="0" smtClean="0"/>
              <a:t>experimentu </a:t>
            </a:r>
            <a:endParaRPr lang="cs-CZ" dirty="0" smtClean="0"/>
          </a:p>
          <a:p>
            <a:r>
              <a:rPr lang="cs-CZ" dirty="0" smtClean="0"/>
              <a:t>Pomáhají odhalit problémy, na které se v pretestech </a:t>
            </a:r>
            <a:r>
              <a:rPr lang="cs-CZ" dirty="0" smtClean="0"/>
              <a:t>nenarazí z toho důvodu, že ty jsou často zaměřeny jen na výsek experimentu</a:t>
            </a:r>
            <a:endParaRPr lang="cs-CZ" dirty="0" smtClean="0"/>
          </a:p>
          <a:p>
            <a:r>
              <a:rPr lang="cs-CZ" b="1" dirty="0" smtClean="0"/>
              <a:t>Příklady</a:t>
            </a:r>
            <a:r>
              <a:rPr lang="cs-CZ" dirty="0" smtClean="0"/>
              <a:t>: únava subjektů, emoce související </a:t>
            </a:r>
            <a:r>
              <a:rPr lang="cs-CZ" dirty="0"/>
              <a:t>s </a:t>
            </a:r>
            <a:r>
              <a:rPr lang="cs-CZ" dirty="0" smtClean="0"/>
              <a:t>instrukcí, chybějící instrukce, špatná logická návaznost</a:t>
            </a:r>
          </a:p>
          <a:p>
            <a:r>
              <a:rPr lang="cs-CZ" dirty="0" smtClean="0"/>
              <a:t>Pokud je pilotní testování zcela OK, můžeme z něj udělat ex post běžnou experimentální skupinu.</a:t>
            </a:r>
          </a:p>
          <a:p>
            <a:r>
              <a:rPr lang="cs-CZ" dirty="0" smtClean="0"/>
              <a:t>Účastníci </a:t>
            </a:r>
            <a:r>
              <a:rPr lang="cs-CZ" dirty="0" err="1" smtClean="0"/>
              <a:t>pretestu</a:t>
            </a:r>
            <a:r>
              <a:rPr lang="cs-CZ" dirty="0" smtClean="0"/>
              <a:t> a pilota vyloučeni z experimentálních sezení + mlčenlivost.</a:t>
            </a:r>
            <a:endParaRPr lang="cs-CZ" dirty="0"/>
          </a:p>
        </p:txBody>
      </p:sp>
    </p:spTree>
    <p:extLst>
      <p:ext uri="{BB962C8B-B14F-4D97-AF65-F5344CB8AC3E}">
        <p14:creationId xmlns:p14="http://schemas.microsoft.com/office/powerpoint/2010/main" xmlns="" val="3041542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Populace, vzorek, náhodné přiřazení</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Je nutné zvážit, kdo je populace a jak z ní bude rekrutován vzorek</a:t>
            </a:r>
          </a:p>
          <a:p>
            <a:r>
              <a:rPr lang="cs-CZ" dirty="0" smtClean="0"/>
              <a:t>Typicky zvaní vybraných osob z databáze (počet pozvaných, přihlášených, těch, co aktuálně dorazili)</a:t>
            </a:r>
          </a:p>
          <a:p>
            <a:r>
              <a:rPr lang="cs-CZ" dirty="0" smtClean="0"/>
              <a:t>Je potřeba promyslet mechanismus náhodného přiřazení</a:t>
            </a:r>
          </a:p>
          <a:p>
            <a:endParaRPr lang="cs-CZ" dirty="0"/>
          </a:p>
          <a:p>
            <a:r>
              <a:rPr lang="cs-CZ" b="1" dirty="0" smtClean="0"/>
              <a:t>Příklad</a:t>
            </a:r>
            <a:r>
              <a:rPr lang="cs-CZ" dirty="0" smtClean="0"/>
              <a:t>: dobré náhodné přiřazení není participanty úterního sezení přiřadit k podmínce A, zatímco pátečního k podmínce B, obě skupiny se mohou lišit (pokud jsme přihlášeným náhodně nepřiřadili i den sezení</a:t>
            </a:r>
            <a:r>
              <a:rPr lang="cs-CZ" dirty="0" smtClean="0"/>
              <a:t>). Lépe je v úterý i pátek přiřadit část k podmínce A i B.</a:t>
            </a:r>
            <a:endParaRPr lang="cs-CZ" dirty="0" smtClean="0"/>
          </a:p>
        </p:txBody>
      </p:sp>
    </p:spTree>
    <p:extLst>
      <p:ext uri="{BB962C8B-B14F-4D97-AF65-F5344CB8AC3E}">
        <p14:creationId xmlns:p14="http://schemas.microsoft.com/office/powerpoint/2010/main" xmlns="" val="2109759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Specifické populace</a:t>
            </a:r>
            <a:endParaRPr lang="cs-CZ" dirty="0"/>
          </a:p>
        </p:txBody>
      </p:sp>
      <p:sp>
        <p:nvSpPr>
          <p:cNvPr id="3" name="Zástupný symbol pro obsah 2"/>
          <p:cNvSpPr>
            <a:spLocks noGrp="1"/>
          </p:cNvSpPr>
          <p:nvPr>
            <p:ph idx="1"/>
          </p:nvPr>
        </p:nvSpPr>
        <p:spPr/>
        <p:txBody>
          <a:bodyPr/>
          <a:lstStyle/>
          <a:p>
            <a:r>
              <a:rPr lang="cs-CZ" dirty="0" smtClean="0"/>
              <a:t>Experimenty nejčastěji probíhají se studenty, někdy specifické populace:</a:t>
            </a:r>
          </a:p>
          <a:p>
            <a:endParaRPr lang="cs-CZ" dirty="0"/>
          </a:p>
          <a:p>
            <a:r>
              <a:rPr lang="cs-CZ" sz="2400" b="1" dirty="0" smtClean="0"/>
              <a:t>Příklad: </a:t>
            </a:r>
            <a:r>
              <a:rPr lang="cs-CZ" sz="2400" b="1" dirty="0" smtClean="0"/>
              <a:t>Palacios Huerta- Volij (2009</a:t>
            </a:r>
            <a:r>
              <a:rPr lang="cs-CZ" sz="2400" dirty="0" smtClean="0"/>
              <a:t>): Field Centipedes- studenti a </a:t>
            </a:r>
            <a:r>
              <a:rPr lang="cs-CZ" sz="2400" dirty="0" smtClean="0"/>
              <a:t>šachisté (předpoklad, že budou řešit následující úlohu jinak)</a:t>
            </a:r>
            <a:endParaRPr lang="cs-CZ" sz="2400" dirty="0" smtClean="0"/>
          </a:p>
          <a:p>
            <a:pPr marL="0" indent="0">
              <a:buNone/>
            </a:pPr>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23728" y="4365104"/>
            <a:ext cx="5652120" cy="199103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020847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Průběh experimentu (I.)</a:t>
            </a:r>
            <a:endParaRPr lang="cs-CZ" b="1" dirty="0"/>
          </a:p>
        </p:txBody>
      </p:sp>
      <p:sp>
        <p:nvSpPr>
          <p:cNvPr id="3" name="Zástupný symbol pro obsah 2"/>
          <p:cNvSpPr>
            <a:spLocks noGrp="1"/>
          </p:cNvSpPr>
          <p:nvPr>
            <p:ph idx="1"/>
          </p:nvPr>
        </p:nvSpPr>
        <p:spPr/>
        <p:txBody>
          <a:bodyPr>
            <a:normAutofit fontScale="47500" lnSpcReduction="20000"/>
          </a:bodyPr>
          <a:lstStyle/>
          <a:p>
            <a:r>
              <a:rPr lang="cs-CZ" sz="4400" dirty="0" smtClean="0"/>
              <a:t>Kdy, kde a (především) jak?</a:t>
            </a:r>
          </a:p>
          <a:p>
            <a:r>
              <a:rPr lang="cs-CZ" sz="4400" dirty="0" smtClean="0"/>
              <a:t>Klíčová otázka: </a:t>
            </a:r>
            <a:r>
              <a:rPr lang="cs-CZ" sz="4400" dirty="0" err="1" smtClean="0"/>
              <a:t>timing</a:t>
            </a:r>
            <a:r>
              <a:rPr lang="cs-CZ" sz="4400" dirty="0" smtClean="0"/>
              <a:t> procedur/částí experimentu.</a:t>
            </a:r>
          </a:p>
          <a:p>
            <a:r>
              <a:rPr lang="cs-CZ" sz="4400" b="1" dirty="0" smtClean="0"/>
              <a:t>Obvyklý scénář</a:t>
            </a:r>
            <a:r>
              <a:rPr lang="cs-CZ" sz="4400" dirty="0" smtClean="0"/>
              <a:t>: nejdříve „rozehřívací otázky“, pak hlavní úkoly a věci, co by mohly subjekty nějak zahanbit (např. měření politických znalostí), až na konci. </a:t>
            </a:r>
          </a:p>
          <a:p>
            <a:r>
              <a:rPr lang="cs-CZ" sz="4400" dirty="0" smtClean="0"/>
              <a:t>V ekonomických experimentech „cvičná kola“.</a:t>
            </a:r>
          </a:p>
          <a:p>
            <a:r>
              <a:rPr lang="cs-CZ" sz="4400" dirty="0" smtClean="0"/>
              <a:t>Dopředu bychom měli mít plán, pokud se věci „začnou kazit“ (např. někdo začne vyrušovat).</a:t>
            </a:r>
          </a:p>
          <a:p>
            <a:pPr marL="0" indent="0">
              <a:buNone/>
            </a:pPr>
            <a:endParaRPr lang="cs-CZ" dirty="0" smtClean="0"/>
          </a:p>
          <a:p>
            <a:endParaRPr lang="cs-CZ" b="1" dirty="0" smtClean="0"/>
          </a:p>
          <a:p>
            <a:endParaRPr lang="cs-CZ" b="1" dirty="0" smtClean="0"/>
          </a:p>
          <a:p>
            <a:r>
              <a:rPr lang="cs-CZ" b="1" dirty="0" smtClean="0"/>
              <a:t>Příklad</a:t>
            </a:r>
            <a:r>
              <a:rPr lang="cs-CZ" dirty="0" smtClean="0"/>
              <a:t>: Chceme měřit, jak lidé s různými postoji k uprchlíkům hodnotí politiky, kteří jsou s nimi v ostatních otázkách nekongruentní a v otázce uprchlíků se podle experimentální podmínky mohou lišit nebo shodovat. Rozhodujeme se, zda nejdřív měřit hodnocení politiků a pak postoje respondentů nebo naopak- obojí má problémy, je to těsné rozhodnutí. </a:t>
            </a:r>
            <a:r>
              <a:rPr lang="cs-CZ" dirty="0" smtClean="0"/>
              <a:t>Zde ale vzhledem k tomu, že přizpůsobujeme pozice politiků názorům subjektů (každému jednomu zvlášť), musíme nejdřívě dotazovat postoje subjektů a pak až měřit hodnocení politiků.</a:t>
            </a:r>
            <a:endParaRPr lang="cs-CZ" dirty="0"/>
          </a:p>
        </p:txBody>
      </p:sp>
    </p:spTree>
    <p:extLst>
      <p:ext uri="{BB962C8B-B14F-4D97-AF65-F5344CB8AC3E}">
        <p14:creationId xmlns:p14="http://schemas.microsoft.com/office/powerpoint/2010/main" xmlns="" val="1620448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Průběh experimentu (II.)</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Jak zajistit, aby subjekty nevěděly, v jakém stavu světa se nachází?</a:t>
            </a:r>
          </a:p>
          <a:p>
            <a:endParaRPr lang="cs-CZ" dirty="0"/>
          </a:p>
          <a:p>
            <a:r>
              <a:rPr lang="cs-CZ" b="1" dirty="0" smtClean="0"/>
              <a:t>Příklad</a:t>
            </a:r>
            <a:r>
              <a:rPr lang="cs-CZ" dirty="0" smtClean="0"/>
              <a:t>: Ve volebním experimentu, kde nejlepší výsledek byl pro subjekty nevolit a vítězství kandidáta s nejvyšší odměnou, v první verzi „zdržet se“, znamenalo dva kliky myší, zatímco „volit“ tři (museli jsme upravit, dalo se zneužívat). </a:t>
            </a:r>
            <a:endParaRPr lang="cs-CZ" dirty="0"/>
          </a:p>
        </p:txBody>
      </p:sp>
    </p:spTree>
    <p:extLst>
      <p:ext uri="{BB962C8B-B14F-4D97-AF65-F5344CB8AC3E}">
        <p14:creationId xmlns:p14="http://schemas.microsoft.com/office/powerpoint/2010/main" xmlns="" val="1530092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Průběh experimentu (III.)</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Sběr dat</a:t>
            </a:r>
          </a:p>
          <a:p>
            <a:r>
              <a:rPr lang="cs-CZ" dirty="0" smtClean="0"/>
              <a:t>Musíme ověřit a zajistit, že se zaznamenávají všechna data, která jsou relevantní z hlediska voleb subjektů, často včetně latentních proměnných (čas na rozmyšlenou). Bývá už součástí </a:t>
            </a:r>
            <a:r>
              <a:rPr lang="cs-CZ" dirty="0" err="1" smtClean="0"/>
              <a:t>pretestu</a:t>
            </a:r>
            <a:r>
              <a:rPr lang="cs-CZ" dirty="0" smtClean="0"/>
              <a:t>.</a:t>
            </a:r>
          </a:p>
          <a:p>
            <a:r>
              <a:rPr lang="cs-CZ" dirty="0" err="1" smtClean="0"/>
              <a:t>Předdesignovaná</a:t>
            </a:r>
            <a:r>
              <a:rPr lang="cs-CZ" dirty="0" smtClean="0"/>
              <a:t> prostředí (ORSEE, </a:t>
            </a:r>
            <a:r>
              <a:rPr lang="cs-CZ" dirty="0" err="1" smtClean="0"/>
              <a:t>Ztree</a:t>
            </a:r>
            <a:r>
              <a:rPr lang="cs-CZ" dirty="0" smtClean="0"/>
              <a:t>, DPTE, </a:t>
            </a:r>
            <a:r>
              <a:rPr lang="cs-CZ" dirty="0" err="1" smtClean="0"/>
              <a:t>Inquisit</a:t>
            </a:r>
            <a:r>
              <a:rPr lang="cs-CZ" dirty="0" smtClean="0"/>
              <a:t>) obvykle zaznamenávají. Komplikovanější, pokud subjekty například pracují s tištěnými materiály, kartičkami, které odevzdávají, zaznamenává se zvuk atd.</a:t>
            </a:r>
          </a:p>
          <a:p>
            <a:r>
              <a:rPr lang="cs-CZ" b="1" dirty="0" smtClean="0"/>
              <a:t>Příklad</a:t>
            </a:r>
            <a:r>
              <a:rPr lang="cs-CZ" dirty="0" smtClean="0"/>
              <a:t>: pokud si ve hře </a:t>
            </a:r>
            <a:r>
              <a:rPr lang="cs-CZ" dirty="0" err="1" smtClean="0"/>
              <a:t>Ultimatum</a:t>
            </a:r>
            <a:r>
              <a:rPr lang="cs-CZ" dirty="0" smtClean="0"/>
              <a:t> posílají subjekty peníze v obálce, musíme zaznamenat, kolik v ní první hráč druhému pošle, nejen, jestli druhý přijme </a:t>
            </a:r>
            <a:r>
              <a:rPr lang="cs-CZ" smtClean="0"/>
              <a:t>nebo odmítne. </a:t>
            </a:r>
            <a:endParaRPr lang="cs-CZ" dirty="0"/>
          </a:p>
        </p:txBody>
      </p:sp>
    </p:spTree>
    <p:extLst>
      <p:ext uri="{BB962C8B-B14F-4D97-AF65-F5344CB8AC3E}">
        <p14:creationId xmlns:p14="http://schemas.microsoft.com/office/powerpoint/2010/main" xmlns="" val="1147911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Analýza </a:t>
            </a:r>
            <a:r>
              <a:rPr lang="cs-CZ" dirty="0" smtClean="0"/>
              <a:t>dat (pozn.</a:t>
            </a:r>
            <a:r>
              <a:rPr lang="cs-CZ" dirty="0" smtClean="0"/>
              <a:t>: v přípravě experimentu se často zanedbává)</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Zhodnocení předpokládaných kauzálních vztahů</a:t>
            </a:r>
          </a:p>
          <a:p>
            <a:r>
              <a:rPr lang="cs-CZ" dirty="0" smtClean="0"/>
              <a:t>Zdůvodnění, proč (statisticky) právě takto</a:t>
            </a:r>
          </a:p>
          <a:p>
            <a:r>
              <a:rPr lang="cs-CZ" dirty="0" smtClean="0"/>
              <a:t>Plány, jak si počínat při chybějících datech, nespolupráci, výrazných rozdílech ve třetích proměnných v jednotlivých podmínkách</a:t>
            </a:r>
          </a:p>
          <a:p>
            <a:r>
              <a:rPr lang="cs-CZ" dirty="0" smtClean="0"/>
              <a:t>Pokud se reálně dělalo něco nad rámec plánovaných statistických operací, je potřeba zdůvodnit proč.</a:t>
            </a:r>
            <a:endParaRPr lang="cs-CZ" dirty="0"/>
          </a:p>
        </p:txBody>
      </p:sp>
    </p:spTree>
    <p:extLst>
      <p:ext uri="{BB962C8B-B14F-4D97-AF65-F5344CB8AC3E}">
        <p14:creationId xmlns:p14="http://schemas.microsoft.com/office/powerpoint/2010/main" xmlns="" val="1051417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Zveřejnění protokolu</a:t>
            </a:r>
            <a:endParaRPr lang="cs-CZ" b="1" dirty="0"/>
          </a:p>
        </p:txBody>
      </p:sp>
      <p:sp>
        <p:nvSpPr>
          <p:cNvPr id="3" name="Zástupný symbol pro obsah 2"/>
          <p:cNvSpPr>
            <a:spLocks noGrp="1"/>
          </p:cNvSpPr>
          <p:nvPr>
            <p:ph idx="1"/>
          </p:nvPr>
        </p:nvSpPr>
        <p:spPr/>
        <p:txBody>
          <a:bodyPr/>
          <a:lstStyle/>
          <a:p>
            <a:r>
              <a:rPr lang="cs-CZ" dirty="0" smtClean="0"/>
              <a:t>V článcích zestručněná verze, věnující se hlavním aspektům</a:t>
            </a:r>
          </a:p>
          <a:p>
            <a:r>
              <a:rPr lang="cs-CZ" dirty="0" smtClean="0"/>
              <a:t>V recenzním řízení často plná verze jako příloha (v </a:t>
            </a:r>
            <a:r>
              <a:rPr lang="cs-CZ" dirty="0" err="1" smtClean="0"/>
              <a:t>experimentalistických</a:t>
            </a:r>
            <a:r>
              <a:rPr lang="cs-CZ" dirty="0" smtClean="0"/>
              <a:t> časopisech povinnost).</a:t>
            </a:r>
          </a:p>
          <a:p>
            <a:r>
              <a:rPr lang="cs-CZ" dirty="0" smtClean="0"/>
              <a:t>Prostředek, jak odhalit, proč se liší výsledky dvou studií se stejnou výzkumnou otázkou (různá instrumentace).</a:t>
            </a:r>
            <a:endParaRPr lang="cs-CZ" dirty="0"/>
          </a:p>
        </p:txBody>
      </p:sp>
    </p:spTree>
    <p:extLst>
      <p:ext uri="{BB962C8B-B14F-4D97-AF65-F5344CB8AC3E}">
        <p14:creationId xmlns:p14="http://schemas.microsoft.com/office/powerpoint/2010/main" xmlns="" val="1977987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Motivace</a:t>
            </a:r>
            <a:endParaRPr lang="cs-CZ" dirty="0"/>
          </a:p>
        </p:txBody>
      </p:sp>
      <p:sp>
        <p:nvSpPr>
          <p:cNvPr id="3" name="Subtitle 2"/>
          <p:cNvSpPr>
            <a:spLocks noGrp="1"/>
          </p:cNvSpPr>
          <p:nvPr>
            <p:ph type="subTitle" idx="1"/>
          </p:nvPr>
        </p:nvSpPr>
        <p:spPr/>
        <p:txBody>
          <a:bodyPr/>
          <a:lstStyle/>
          <a:p>
            <a:endParaRPr lang="cs-CZ" dirty="0" smtClean="0"/>
          </a:p>
          <a:p>
            <a:r>
              <a:rPr lang="cs-CZ" dirty="0" smtClean="0"/>
              <a:t>POL 565, 25.10. 2016</a:t>
            </a:r>
            <a:endParaRPr lang="cs-CZ" dirty="0"/>
          </a:p>
        </p:txBody>
      </p:sp>
    </p:spTree>
    <p:extLst>
      <p:ext uri="{BB962C8B-B14F-4D97-AF65-F5344CB8AC3E}">
        <p14:creationId xmlns:p14="http://schemas.microsoft.com/office/powerpoint/2010/main" xmlns="" val="155668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Vnitřní a vnější motivace</a:t>
            </a:r>
            <a:endParaRPr lang="cs-CZ" dirty="0"/>
          </a:p>
        </p:txBody>
      </p:sp>
      <p:sp>
        <p:nvSpPr>
          <p:cNvPr id="3" name="Content Placeholder 2"/>
          <p:cNvSpPr>
            <a:spLocks noGrp="1"/>
          </p:cNvSpPr>
          <p:nvPr>
            <p:ph idx="1"/>
          </p:nvPr>
        </p:nvSpPr>
        <p:spPr/>
        <p:txBody>
          <a:bodyPr>
            <a:normAutofit fontScale="92500" lnSpcReduction="20000"/>
          </a:bodyPr>
          <a:lstStyle/>
          <a:p>
            <a:r>
              <a:rPr lang="cs-CZ" dirty="0" smtClean="0"/>
              <a:t>Psychologové rozlišují vnitřní a vnější motivace</a:t>
            </a:r>
          </a:p>
          <a:p>
            <a:endParaRPr lang="cs-CZ" dirty="0"/>
          </a:p>
          <a:p>
            <a:r>
              <a:rPr lang="cs-CZ" dirty="0" smtClean="0"/>
              <a:t>Vnitřní motivace- souvisí s tím, že úkol je zajímavý nebo zábavný</a:t>
            </a:r>
          </a:p>
          <a:p>
            <a:r>
              <a:rPr lang="cs-CZ" dirty="0" smtClean="0"/>
              <a:t>Vnější motivace- souvisí s tím, že výsledky úkolu jsou odlišitelné (horší x lepší)</a:t>
            </a:r>
          </a:p>
          <a:p>
            <a:endParaRPr lang="cs-CZ" dirty="0"/>
          </a:p>
          <a:p>
            <a:r>
              <a:rPr lang="cs-CZ" dirty="0" smtClean="0"/>
              <a:t>Podle některých vnější motivace snižují vnitřní motivace (ale ne všude, třeba sportovní psychologie tvrdí opak).</a:t>
            </a:r>
            <a:endParaRPr lang="cs-CZ" dirty="0"/>
          </a:p>
        </p:txBody>
      </p:sp>
    </p:spTree>
    <p:extLst>
      <p:ext uri="{BB962C8B-B14F-4D97-AF65-F5344CB8AC3E}">
        <p14:creationId xmlns:p14="http://schemas.microsoft.com/office/powerpoint/2010/main" xmlns="" val="65876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t>Design experimentu</a:t>
            </a:r>
            <a:endParaRPr lang="cs-CZ" b="1" dirty="0"/>
          </a:p>
        </p:txBody>
      </p:sp>
      <p:sp>
        <p:nvSpPr>
          <p:cNvPr id="3" name="Content Placeholder 2"/>
          <p:cNvSpPr>
            <a:spLocks noGrp="1"/>
          </p:cNvSpPr>
          <p:nvPr>
            <p:ph idx="1"/>
          </p:nvPr>
        </p:nvSpPr>
        <p:spPr/>
        <p:txBody>
          <a:bodyPr>
            <a:normAutofit fontScale="92500" lnSpcReduction="20000"/>
          </a:bodyPr>
          <a:lstStyle/>
          <a:p>
            <a:r>
              <a:rPr lang="cs-CZ" dirty="0" smtClean="0"/>
              <a:t>Design experimentu řeší celou řadu návazných problémů, souvisejících s organizací, obsahem a průběhem experimentu.</a:t>
            </a:r>
          </a:p>
          <a:p>
            <a:endParaRPr lang="cs-CZ" dirty="0"/>
          </a:p>
          <a:p>
            <a:r>
              <a:rPr lang="cs-CZ" dirty="0" smtClean="0"/>
              <a:t>Věda, </a:t>
            </a:r>
            <a:r>
              <a:rPr lang="cs-CZ" dirty="0" smtClean="0"/>
              <a:t>„jak dělat experiment</a:t>
            </a:r>
            <a:r>
              <a:rPr lang="cs-CZ" dirty="0" smtClean="0"/>
              <a:t>“, souvisí s tím, jak se experimentování stává rutinním výzkumem</a:t>
            </a:r>
            <a:endParaRPr lang="cs-CZ" dirty="0" smtClean="0"/>
          </a:p>
          <a:p>
            <a:endParaRPr lang="cs-CZ" dirty="0"/>
          </a:p>
          <a:p>
            <a:r>
              <a:rPr lang="cs-CZ" dirty="0" smtClean="0"/>
              <a:t>Řeší </a:t>
            </a:r>
            <a:r>
              <a:rPr lang="cs-CZ" b="1" dirty="0" smtClean="0"/>
              <a:t>experimentální protokoly (př. </a:t>
            </a:r>
            <a:r>
              <a:rPr lang="cs-CZ" b="1" dirty="0" err="1" smtClean="0"/>
              <a:t>Leeper</a:t>
            </a:r>
            <a:r>
              <a:rPr lang="cs-CZ" b="1" dirty="0"/>
              <a:t> 2010 </a:t>
            </a:r>
            <a:r>
              <a:rPr lang="cs-CZ" b="1" dirty="0">
                <a:hlinkClick r:id="rId2"/>
              </a:rPr>
              <a:t>http://</a:t>
            </a:r>
            <a:r>
              <a:rPr lang="cs-CZ" b="1" dirty="0" smtClean="0">
                <a:hlinkClick r:id="rId2"/>
              </a:rPr>
              <a:t>thomasleeper.com/surveyexpcourse/Activities/protocol.pdf</a:t>
            </a:r>
            <a:r>
              <a:rPr lang="cs-CZ" b="1" dirty="0" smtClean="0"/>
              <a:t> )</a:t>
            </a:r>
            <a:endParaRPr lang="cs-CZ"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Jak to řeší psychologie</a:t>
            </a:r>
            <a:endParaRPr lang="cs-CZ" dirty="0"/>
          </a:p>
        </p:txBody>
      </p:sp>
      <p:sp>
        <p:nvSpPr>
          <p:cNvPr id="3" name="Content Placeholder 2"/>
          <p:cNvSpPr>
            <a:spLocks noGrp="1"/>
          </p:cNvSpPr>
          <p:nvPr>
            <p:ph idx="1"/>
          </p:nvPr>
        </p:nvSpPr>
        <p:spPr/>
        <p:txBody>
          <a:bodyPr>
            <a:normAutofit lnSpcReduction="10000"/>
          </a:bodyPr>
          <a:lstStyle/>
          <a:p>
            <a:r>
              <a:rPr lang="cs-CZ" dirty="0" smtClean="0"/>
              <a:t>Odměny za účast, ne za výsledek (show-up fee)</a:t>
            </a:r>
          </a:p>
          <a:p>
            <a:r>
              <a:rPr lang="cs-CZ" dirty="0" smtClean="0"/>
              <a:t>Kompenzuje se čas</a:t>
            </a:r>
          </a:p>
          <a:p>
            <a:r>
              <a:rPr lang="cs-CZ" dirty="0" smtClean="0"/>
              <a:t>Nijak nesouvisí s výsledkem</a:t>
            </a:r>
          </a:p>
          <a:p>
            <a:r>
              <a:rPr lang="cs-CZ" dirty="0" smtClean="0"/>
              <a:t>Subjekty nejsou hodnoceny, jak si v experimentu </a:t>
            </a:r>
            <a:r>
              <a:rPr lang="cs-CZ" dirty="0" smtClean="0"/>
              <a:t>počínaly ( vs. </a:t>
            </a:r>
            <a:r>
              <a:rPr lang="cs-CZ" dirty="0" smtClean="0"/>
              <a:t>Populární „psychologické testy“)</a:t>
            </a:r>
            <a:endParaRPr lang="cs-CZ" dirty="0" smtClean="0"/>
          </a:p>
          <a:p>
            <a:r>
              <a:rPr lang="cs-CZ" dirty="0" smtClean="0"/>
              <a:t>Vše má pokud možno podpořit vnitřní motivace</a:t>
            </a:r>
            <a:endParaRPr lang="cs-CZ" dirty="0"/>
          </a:p>
        </p:txBody>
      </p:sp>
    </p:spTree>
    <p:extLst>
      <p:ext uri="{BB962C8B-B14F-4D97-AF65-F5344CB8AC3E}">
        <p14:creationId xmlns:p14="http://schemas.microsoft.com/office/powerpoint/2010/main" xmlns="" val="1990010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Argument psychologie: Heyman-Ariely </a:t>
            </a:r>
            <a:r>
              <a:rPr lang="cs-CZ" dirty="0" smtClean="0"/>
              <a:t>(2004)</a:t>
            </a:r>
            <a:endParaRPr lang="cs-CZ" dirty="0"/>
          </a:p>
        </p:txBody>
      </p:sp>
      <p:sp>
        <p:nvSpPr>
          <p:cNvPr id="3" name="Zástupný symbol pro obsah 2"/>
          <p:cNvSpPr>
            <a:spLocks noGrp="1"/>
          </p:cNvSpPr>
          <p:nvPr>
            <p:ph idx="1"/>
          </p:nvPr>
        </p:nvSpPr>
        <p:spPr/>
        <p:txBody>
          <a:bodyPr/>
          <a:lstStyle/>
          <a:p>
            <a:r>
              <a:rPr lang="cs-CZ" dirty="0" smtClean="0"/>
              <a:t>Množství splněných úkolů bylo:</a:t>
            </a:r>
          </a:p>
          <a:p>
            <a:endParaRPr lang="cs-CZ" dirty="0"/>
          </a:p>
          <a:p>
            <a:r>
              <a:rPr lang="cs-CZ" dirty="0" smtClean="0"/>
              <a:t>Největší bez odměn</a:t>
            </a:r>
          </a:p>
          <a:p>
            <a:r>
              <a:rPr lang="cs-CZ" dirty="0" smtClean="0"/>
              <a:t>Druhé největší se znatelnými odměnami</a:t>
            </a:r>
          </a:p>
          <a:p>
            <a:r>
              <a:rPr lang="cs-CZ" dirty="0" smtClean="0"/>
              <a:t>Třetí největší s nepočitatelnými odměnami</a:t>
            </a:r>
          </a:p>
          <a:p>
            <a:r>
              <a:rPr lang="cs-CZ" dirty="0" smtClean="0"/>
              <a:t>Nejmenší s malými odměnami</a:t>
            </a:r>
            <a:endParaRPr lang="cs-CZ" dirty="0"/>
          </a:p>
        </p:txBody>
      </p:sp>
    </p:spTree>
    <p:extLst>
      <p:ext uri="{BB962C8B-B14F-4D97-AF65-F5344CB8AC3E}">
        <p14:creationId xmlns:p14="http://schemas.microsoft.com/office/powerpoint/2010/main" xmlns="" val="2269353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Proč finanční pobídky zhoršují výkon subjektů?</a:t>
            </a:r>
            <a:endParaRPr lang="cs-CZ" dirty="0"/>
          </a:p>
        </p:txBody>
      </p:sp>
      <p:sp>
        <p:nvSpPr>
          <p:cNvPr id="3" name="Zástupný symbol pro obsah 2"/>
          <p:cNvSpPr>
            <a:spLocks noGrp="1"/>
          </p:cNvSpPr>
          <p:nvPr>
            <p:ph idx="1"/>
          </p:nvPr>
        </p:nvSpPr>
        <p:spPr/>
        <p:txBody>
          <a:bodyPr/>
          <a:lstStyle/>
          <a:p>
            <a:pPr>
              <a:buNone/>
            </a:pPr>
            <a:r>
              <a:rPr lang="cs-CZ" dirty="0" smtClean="0"/>
              <a:t>4 vysvětlení:</a:t>
            </a:r>
          </a:p>
          <a:p>
            <a:pPr>
              <a:buFontTx/>
              <a:buChar char="-"/>
            </a:pPr>
            <a:r>
              <a:rPr lang="cs-CZ" dirty="0" smtClean="0"/>
              <a:t>Subjekty pak mají motivaci přemýšlet nad problémy „zbytečně moc“</a:t>
            </a:r>
          </a:p>
          <a:p>
            <a:pPr>
              <a:buFontTx/>
              <a:buChar char="-"/>
            </a:pPr>
            <a:r>
              <a:rPr lang="cs-CZ" dirty="0" smtClean="0"/>
              <a:t>Mění náladu subjektů</a:t>
            </a:r>
          </a:p>
          <a:p>
            <a:pPr>
              <a:buFontTx/>
              <a:buChar char="-"/>
            </a:pPr>
            <a:r>
              <a:rPr lang="cs-CZ" dirty="0" smtClean="0"/>
              <a:t>Subjekty se začínají chápat jako „dělníci vědy“</a:t>
            </a:r>
          </a:p>
          <a:p>
            <a:pPr>
              <a:buFontTx/>
              <a:buChar char="-"/>
            </a:pPr>
            <a:r>
              <a:rPr lang="cs-CZ" dirty="0" smtClean="0"/>
              <a:t>Peníze naznačují, že subjekty čeká lehce nechutná práce (snížení motivace)</a:t>
            </a:r>
          </a:p>
        </p:txBody>
      </p:sp>
    </p:spTree>
    <p:extLst>
      <p:ext uri="{BB962C8B-B14F-4D97-AF65-F5344CB8AC3E}">
        <p14:creationId xmlns:p14="http://schemas.microsoft.com/office/powerpoint/2010/main" xmlns="" val="12529196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Ekonomické experimenty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Testování teorie, stress testy</a:t>
            </a:r>
          </a:p>
          <a:p>
            <a:endParaRPr lang="cs-CZ" dirty="0"/>
          </a:p>
          <a:p>
            <a:r>
              <a:rPr lang="cs-CZ" dirty="0" smtClean="0"/>
              <a:t>Obvykle to, jak pravidla ovlivňují chování lidí</a:t>
            </a:r>
          </a:p>
          <a:p>
            <a:endParaRPr lang="cs-CZ" dirty="0"/>
          </a:p>
          <a:p>
            <a:r>
              <a:rPr lang="cs-CZ" dirty="0" smtClean="0"/>
              <a:t>Testování znamená zjišťovat, zda je preferenční struktura subjektů a jejich volby konzistentní s teorií</a:t>
            </a:r>
          </a:p>
          <a:p>
            <a:endParaRPr lang="cs-CZ" dirty="0"/>
          </a:p>
          <a:p>
            <a:r>
              <a:rPr lang="cs-CZ" dirty="0" smtClean="0"/>
              <a:t>Experimentátor přiřazuje určitým výsledům určité finanční výsledky, skrze to hodnotí teorii.</a:t>
            </a:r>
            <a:endParaRPr lang="cs-CZ" dirty="0"/>
          </a:p>
        </p:txBody>
      </p:sp>
    </p:spTree>
    <p:extLst>
      <p:ext uri="{BB962C8B-B14F-4D97-AF65-F5344CB8AC3E}">
        <p14:creationId xmlns:p14="http://schemas.microsoft.com/office/powerpoint/2010/main" xmlns="" val="390256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Jak to řeší ekonomie</a:t>
            </a:r>
            <a:endParaRPr lang="cs-CZ" dirty="0"/>
          </a:p>
        </p:txBody>
      </p:sp>
      <p:sp>
        <p:nvSpPr>
          <p:cNvPr id="3" name="Content Placeholder 2"/>
          <p:cNvSpPr>
            <a:spLocks noGrp="1"/>
          </p:cNvSpPr>
          <p:nvPr>
            <p:ph idx="1"/>
          </p:nvPr>
        </p:nvSpPr>
        <p:spPr/>
        <p:txBody>
          <a:bodyPr>
            <a:normAutofit fontScale="92500" lnSpcReduction="20000"/>
          </a:bodyPr>
          <a:lstStyle/>
          <a:p>
            <a:r>
              <a:rPr lang="cs-CZ" dirty="0" smtClean="0"/>
              <a:t>Obvykle odměňuje za výsledek</a:t>
            </a:r>
          </a:p>
          <a:p>
            <a:r>
              <a:rPr lang="cs-CZ" dirty="0" smtClean="0"/>
              <a:t>Od subjektů vyžaduje rozhodování buďto v kontextu skupiny nebo modelu, předpokládajícího nějaké jejich chování</a:t>
            </a:r>
          </a:p>
          <a:p>
            <a:r>
              <a:rPr lang="cs-CZ" dirty="0" smtClean="0"/>
              <a:t>Rozhodování je hodnoceno (subjekt vidí, jak dobře se rozhodl, má posílit i vnější motiavce)</a:t>
            </a:r>
          </a:p>
          <a:p>
            <a:r>
              <a:rPr lang="cs-CZ" dirty="0" smtClean="0"/>
              <a:t>Peníze slouží k tomu, aby dokázaly odlišit možné výsledky a usnadnily testování toho, zda se subjekty chovají „podle teorie“.</a:t>
            </a:r>
          </a:p>
          <a:p>
            <a:r>
              <a:rPr lang="cs-CZ" dirty="0" smtClean="0"/>
              <a:t>Touto strategií se podrobně zabývá tzv. </a:t>
            </a:r>
            <a:r>
              <a:rPr lang="cs-CZ" b="1" dirty="0" smtClean="0"/>
              <a:t>Teorie indukované hodnoty</a:t>
            </a:r>
            <a:r>
              <a:rPr lang="cs-CZ" dirty="0" smtClean="0"/>
              <a:t> (autor Vernon Smith).</a:t>
            </a:r>
            <a:endParaRPr lang="cs-CZ" dirty="0"/>
          </a:p>
        </p:txBody>
      </p:sp>
    </p:spTree>
    <p:extLst>
      <p:ext uri="{BB962C8B-B14F-4D97-AF65-F5344CB8AC3E}">
        <p14:creationId xmlns:p14="http://schemas.microsoft.com/office/powerpoint/2010/main" xmlns="" val="2118524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rmAutofit fontScale="90000"/>
          </a:bodyPr>
          <a:lstStyle/>
          <a:p>
            <a:r>
              <a:rPr lang="cs-CZ" b="1" dirty="0" smtClean="0"/>
              <a:t>Příklad: finanční odměny jako prostředek operacionalizace závislé proměnné</a:t>
            </a:r>
            <a:endParaRPr lang="cs-CZ" b="1" dirty="0"/>
          </a:p>
        </p:txBody>
      </p:sp>
      <p:sp>
        <p:nvSpPr>
          <p:cNvPr id="3" name="Zástupný symbol pro obsah 2"/>
          <p:cNvSpPr>
            <a:spLocks noGrp="1"/>
          </p:cNvSpPr>
          <p:nvPr>
            <p:ph idx="1"/>
          </p:nvPr>
        </p:nvSpPr>
        <p:spPr/>
        <p:txBody>
          <a:bodyPr>
            <a:normAutofit fontScale="70000" lnSpcReduction="20000"/>
          </a:bodyPr>
          <a:lstStyle/>
          <a:p>
            <a:endParaRPr lang="cs-CZ" dirty="0" smtClean="0"/>
          </a:p>
          <a:p>
            <a:r>
              <a:rPr lang="cs-CZ" dirty="0" smtClean="0"/>
              <a:t>Předpokládáme, že ve volebním systému jako je v amerických prezidentských volbách, se lidé chovají jinak, pokud:</a:t>
            </a:r>
          </a:p>
          <a:p>
            <a:r>
              <a:rPr lang="cs-CZ" dirty="0" smtClean="0"/>
              <a:t>Volí simultánně (jedna podmínka)</a:t>
            </a:r>
          </a:p>
          <a:p>
            <a:r>
              <a:rPr lang="cs-CZ" dirty="0" smtClean="0"/>
              <a:t>Volí sekvenčně (druhá podmínka)</a:t>
            </a:r>
          </a:p>
          <a:p>
            <a:pPr marL="0" indent="0">
              <a:buNone/>
            </a:pPr>
            <a:endParaRPr lang="cs-CZ" dirty="0"/>
          </a:p>
          <a:p>
            <a:pPr marL="0" indent="0">
              <a:buNone/>
            </a:pPr>
            <a:r>
              <a:rPr lang="cs-CZ" dirty="0" smtClean="0"/>
              <a:t>Závislá proměnná („výsledek volby“), operacionalizovaná skrze odměny z volby jednotlivých kandidátů, nám umožní zajistit, že subjekty v obou skupinách (mezi nimi) přikládají jednotlivým výsledkům stejnou hodnotu. Není to např. tak, že by se v sekvenční skupině najednou kandidát začal jevit jako lepší jen proto, že ho někteří volí (má hlasy, ale odměna z jeho volby je stále stejná).</a:t>
            </a:r>
            <a:endParaRPr lang="cs-CZ" dirty="0"/>
          </a:p>
        </p:txBody>
      </p:sp>
    </p:spTree>
    <p:extLst>
      <p:ext uri="{BB962C8B-B14F-4D97-AF65-F5344CB8AC3E}">
        <p14:creationId xmlns:p14="http://schemas.microsoft.com/office/powerpoint/2010/main" xmlns="" val="973617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Argumenty pro finanční motivaci (experimentálně ověřeno Prior-</a:t>
            </a:r>
            <a:r>
              <a:rPr lang="cs-CZ" dirty="0" err="1" smtClean="0"/>
              <a:t>Lupia</a:t>
            </a:r>
            <a:r>
              <a:rPr lang="cs-CZ" dirty="0" smtClean="0"/>
              <a:t> 2005)</a:t>
            </a:r>
            <a:endParaRPr lang="cs-CZ" dirty="0"/>
          </a:p>
        </p:txBody>
      </p:sp>
      <p:sp>
        <p:nvSpPr>
          <p:cNvPr id="3" name="Zástupný symbol pro obsah 2"/>
          <p:cNvSpPr>
            <a:spLocks noGrp="1"/>
          </p:cNvSpPr>
          <p:nvPr>
            <p:ph idx="1"/>
          </p:nvPr>
        </p:nvSpPr>
        <p:spPr/>
        <p:txBody>
          <a:bodyPr/>
          <a:lstStyle/>
          <a:p>
            <a:pPr>
              <a:buNone/>
            </a:pPr>
            <a:endParaRPr lang="cs-CZ" dirty="0" smtClean="0"/>
          </a:p>
          <a:p>
            <a:pPr>
              <a:buNone/>
            </a:pPr>
            <a:r>
              <a:rPr lang="cs-CZ" dirty="0" smtClean="0"/>
              <a:t>Redukuje varianci ve vzorku, danou odlišnou motivací</a:t>
            </a:r>
          </a:p>
          <a:p>
            <a:pPr>
              <a:buNone/>
            </a:pPr>
            <a:r>
              <a:rPr lang="cs-CZ" dirty="0" smtClean="0"/>
              <a:t>V ekonomických experimentech eliminuje </a:t>
            </a:r>
            <a:r>
              <a:rPr lang="cs-CZ" dirty="0" err="1" smtClean="0"/>
              <a:t>framing</a:t>
            </a:r>
            <a:r>
              <a:rPr lang="cs-CZ" dirty="0" smtClean="0"/>
              <a:t> experimentu</a:t>
            </a:r>
          </a:p>
          <a:p>
            <a:pPr>
              <a:buNone/>
            </a:pPr>
            <a:r>
              <a:rPr lang="cs-CZ" dirty="0" smtClean="0"/>
              <a:t>Subjekty se rychleji učí, rychleji se blíží k </a:t>
            </a:r>
            <a:r>
              <a:rPr lang="cs-CZ" dirty="0" err="1" smtClean="0"/>
              <a:t>ekvilibriu</a:t>
            </a:r>
            <a:endParaRPr lang="cs-CZ" dirty="0" smtClean="0"/>
          </a:p>
          <a:p>
            <a:pPr>
              <a:buNone/>
            </a:pPr>
            <a:r>
              <a:rPr lang="cs-CZ" dirty="0" smtClean="0"/>
              <a:t>Prodlužuje čas, který subjekty úkolům věnují </a:t>
            </a:r>
            <a:endParaRPr lang="cs-CZ" dirty="0"/>
          </a:p>
        </p:txBody>
      </p:sp>
    </p:spTree>
    <p:extLst>
      <p:ext uri="{BB962C8B-B14F-4D97-AF65-F5344CB8AC3E}">
        <p14:creationId xmlns:p14="http://schemas.microsoft.com/office/powerpoint/2010/main" xmlns="" val="4242359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Pokud nejsou finanční pobídky nebo peníze nejsou reálné</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Chovají se subjekty jinak než IRL</a:t>
            </a:r>
          </a:p>
          <a:p>
            <a:endParaRPr lang="cs-CZ" dirty="0"/>
          </a:p>
          <a:p>
            <a:pPr>
              <a:buNone/>
            </a:pPr>
            <a:endParaRPr lang="cs-CZ" dirty="0"/>
          </a:p>
          <a:p>
            <a:pPr>
              <a:buNone/>
            </a:pPr>
            <a:r>
              <a:rPr lang="cs-CZ" dirty="0" smtClean="0"/>
              <a:t>(aukce- povolení zastřelit jelena, </a:t>
            </a:r>
            <a:r>
              <a:rPr lang="cs-CZ" dirty="0" smtClean="0"/>
              <a:t>dárky- viz Morton-Williams- četba)</a:t>
            </a:r>
            <a:endParaRPr lang="cs-CZ" dirty="0"/>
          </a:p>
        </p:txBody>
      </p:sp>
    </p:spTree>
    <p:extLst>
      <p:ext uri="{BB962C8B-B14F-4D97-AF65-F5344CB8AC3E}">
        <p14:creationId xmlns:p14="http://schemas.microsoft.com/office/powerpoint/2010/main" xmlns="" val="450485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smtClean="0"/>
              <a:t>Induced</a:t>
            </a:r>
            <a:r>
              <a:rPr lang="cs-CZ" b="1" dirty="0" smtClean="0"/>
              <a:t> </a:t>
            </a:r>
            <a:r>
              <a:rPr lang="cs-CZ" b="1" dirty="0" err="1" smtClean="0"/>
              <a:t>Value</a:t>
            </a:r>
            <a:r>
              <a:rPr lang="cs-CZ" b="1" dirty="0" smtClean="0"/>
              <a:t> Theory (</a:t>
            </a:r>
            <a:r>
              <a:rPr lang="cs-CZ" b="1" dirty="0" err="1" smtClean="0"/>
              <a:t>Vernon</a:t>
            </a:r>
            <a:r>
              <a:rPr lang="cs-CZ" b="1" dirty="0" smtClean="0"/>
              <a:t> Smith 1982)</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Říká, že když subjekt motivujeme, máme se ptát, zda (nejde </a:t>
            </a:r>
            <a:r>
              <a:rPr lang="cs-CZ" dirty="0" smtClean="0"/>
              <a:t>o nutné a postačující podmínky!):</a:t>
            </a:r>
            <a:endParaRPr lang="cs-CZ" dirty="0" smtClean="0"/>
          </a:p>
          <a:p>
            <a:r>
              <a:rPr lang="cs-CZ" dirty="0" smtClean="0"/>
              <a:t>Vnímá odměnu monotónně</a:t>
            </a:r>
          </a:p>
          <a:p>
            <a:r>
              <a:rPr lang="cs-CZ" dirty="0" smtClean="0"/>
              <a:t>Zda je zřejmé, jak je odměna propojena s volbami subjektu, resp. jeho prací</a:t>
            </a:r>
          </a:p>
          <a:p>
            <a:r>
              <a:rPr lang="cs-CZ" dirty="0" smtClean="0"/>
              <a:t>Zda je určeno jen subjektu (není vnímáno v kontextu)</a:t>
            </a:r>
          </a:p>
          <a:p>
            <a:r>
              <a:rPr lang="cs-CZ" dirty="0" smtClean="0"/>
              <a:t>Zda je jediným faktorem, který určuje volby subjektu</a:t>
            </a:r>
            <a:endParaRPr lang="cs-CZ" dirty="0"/>
          </a:p>
        </p:txBody>
      </p:sp>
    </p:spTree>
    <p:extLst>
      <p:ext uri="{BB962C8B-B14F-4D97-AF65-F5344CB8AC3E}">
        <p14:creationId xmlns:p14="http://schemas.microsoft.com/office/powerpoint/2010/main" xmlns="" val="16715433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Monotónnost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U studentů začíná interval monotónnosti zhruba u +50% až dvojnásobku minimální mzdy za hodinu.</a:t>
            </a:r>
          </a:p>
          <a:p>
            <a:r>
              <a:rPr lang="cs-CZ" dirty="0" smtClean="0"/>
              <a:t>Potvrzeno experimentálně (</a:t>
            </a:r>
            <a:r>
              <a:rPr lang="cs-CZ" dirty="0" err="1" smtClean="0"/>
              <a:t>Gneezy</a:t>
            </a:r>
            <a:r>
              <a:rPr lang="cs-CZ" dirty="0" smtClean="0"/>
              <a:t>-</a:t>
            </a:r>
            <a:r>
              <a:rPr lang="cs-CZ" dirty="0" err="1" smtClean="0"/>
              <a:t>Rustachini</a:t>
            </a:r>
            <a:r>
              <a:rPr lang="cs-CZ" dirty="0" smtClean="0"/>
              <a:t> 2000)</a:t>
            </a:r>
          </a:p>
          <a:p>
            <a:r>
              <a:rPr lang="cs-CZ" dirty="0" smtClean="0"/>
              <a:t>Bassi, Morton, Williams (2008): v herně-teoretických experimentech dokonalá monotónnost odměn, čím složitější, tím jasnější</a:t>
            </a:r>
            <a:r>
              <a:rPr lang="cs-CZ" dirty="0" smtClean="0"/>
              <a:t>.</a:t>
            </a:r>
          </a:p>
          <a:p>
            <a:r>
              <a:rPr lang="cs-CZ" dirty="0" smtClean="0"/>
              <a:t>Platit velmi vysoké částky je neetické (další přednáška)</a:t>
            </a:r>
            <a:r>
              <a:rPr lang="cs-CZ" dirty="0" smtClean="0"/>
              <a:t> </a:t>
            </a:r>
            <a:endParaRPr lang="cs-CZ" dirty="0"/>
          </a:p>
        </p:txBody>
      </p:sp>
    </p:spTree>
    <p:extLst>
      <p:ext uri="{BB962C8B-B14F-4D97-AF65-F5344CB8AC3E}">
        <p14:creationId xmlns:p14="http://schemas.microsoft.com/office/powerpoint/2010/main" xmlns="" val="2616136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Dimenze protokolu </a:t>
            </a:r>
            <a:endParaRPr lang="cs-CZ" b="1" dirty="0"/>
          </a:p>
        </p:txBody>
      </p:sp>
      <p:sp>
        <p:nvSpPr>
          <p:cNvPr id="3" name="Zástupný symbol pro obsah 2"/>
          <p:cNvSpPr>
            <a:spLocks noGrp="1"/>
          </p:cNvSpPr>
          <p:nvPr>
            <p:ph idx="1"/>
          </p:nvPr>
        </p:nvSpPr>
        <p:spPr/>
        <p:txBody>
          <a:bodyPr/>
          <a:lstStyle/>
          <a:p>
            <a:endParaRPr lang="cs-CZ" dirty="0" smtClean="0"/>
          </a:p>
          <a:p>
            <a:r>
              <a:rPr lang="cs-CZ" dirty="0" smtClean="0"/>
              <a:t>Teorie a hypotézy</a:t>
            </a:r>
          </a:p>
          <a:p>
            <a:r>
              <a:rPr lang="cs-CZ" dirty="0" smtClean="0"/>
              <a:t>Instrumentace</a:t>
            </a:r>
          </a:p>
          <a:p>
            <a:r>
              <a:rPr lang="cs-CZ" dirty="0" smtClean="0"/>
              <a:t>Populace, vzorek, přiřazení k experimentálním podmínkám</a:t>
            </a:r>
          </a:p>
          <a:p>
            <a:r>
              <a:rPr lang="cs-CZ" dirty="0" smtClean="0"/>
              <a:t>Implementace</a:t>
            </a:r>
          </a:p>
          <a:p>
            <a:r>
              <a:rPr lang="cs-CZ" dirty="0" smtClean="0"/>
              <a:t>Analýza</a:t>
            </a:r>
            <a:endParaRPr lang="cs-CZ" dirty="0"/>
          </a:p>
        </p:txBody>
      </p:sp>
    </p:spTree>
    <p:extLst>
      <p:ext uri="{BB962C8B-B14F-4D97-AF65-F5344CB8AC3E}">
        <p14:creationId xmlns:p14="http://schemas.microsoft.com/office/powerpoint/2010/main" xmlns="" val="22376554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 různě motivované pooly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t>Palacios-Huerta-Volij</a:t>
            </a:r>
            <a:r>
              <a:rPr lang="cs-CZ" dirty="0" smtClean="0"/>
              <a:t> (experiment se smíšenými strategiemi)</a:t>
            </a:r>
          </a:p>
          <a:p>
            <a:pPr>
              <a:buNone/>
            </a:pPr>
            <a:endParaRPr lang="cs-CZ" dirty="0"/>
          </a:p>
          <a:p>
            <a:pPr>
              <a:buNone/>
            </a:pPr>
            <a:r>
              <a:rPr lang="cs-CZ" dirty="0" smtClean="0"/>
              <a:t>Studenti: přeplacení</a:t>
            </a:r>
          </a:p>
          <a:p>
            <a:pPr>
              <a:buNone/>
            </a:pPr>
            <a:r>
              <a:rPr lang="cs-CZ" dirty="0" smtClean="0"/>
              <a:t>Fotbalisté: podhodnocení</a:t>
            </a:r>
          </a:p>
          <a:p>
            <a:pPr>
              <a:buNone/>
            </a:pPr>
            <a:endParaRPr lang="cs-CZ" dirty="0"/>
          </a:p>
          <a:p>
            <a:pPr>
              <a:buNone/>
            </a:pPr>
            <a:r>
              <a:rPr lang="cs-CZ" dirty="0" smtClean="0"/>
              <a:t>(Není jasné, kolik platit </a:t>
            </a:r>
            <a:r>
              <a:rPr lang="cs-CZ" dirty="0" err="1" smtClean="0"/>
              <a:t>nestudentům</a:t>
            </a:r>
            <a:r>
              <a:rPr lang="cs-CZ" dirty="0" smtClean="0"/>
              <a:t>).</a:t>
            </a:r>
          </a:p>
          <a:p>
            <a:pPr>
              <a:buNone/>
            </a:pPr>
            <a:r>
              <a:rPr lang="cs-CZ" b="1" dirty="0" smtClean="0"/>
              <a:t>Příklad: </a:t>
            </a:r>
            <a:r>
              <a:rPr lang="cs-CZ" dirty="0" smtClean="0"/>
              <a:t>náš experiment Havel-Klaus (nezaměstnaní).</a:t>
            </a:r>
          </a:p>
          <a:p>
            <a:endParaRPr lang="cs-CZ" dirty="0"/>
          </a:p>
          <a:p>
            <a:endParaRPr lang="cs-CZ" dirty="0"/>
          </a:p>
        </p:txBody>
      </p:sp>
    </p:spTree>
    <p:extLst>
      <p:ext uri="{BB962C8B-B14F-4D97-AF65-F5344CB8AC3E}">
        <p14:creationId xmlns:p14="http://schemas.microsoft.com/office/powerpoint/2010/main" xmlns="" val="22255572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Významnost učiněných </a:t>
            </a:r>
            <a:r>
              <a:rPr lang="cs-CZ" dirty="0" smtClean="0"/>
              <a:t>voleb</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Aby se rozšířilo rozpětí hodnot pro subjekty, používají se často „experimentální peníze“ (inflace).</a:t>
            </a:r>
          </a:p>
          <a:p>
            <a:endParaRPr lang="cs-CZ" dirty="0"/>
          </a:p>
          <a:p>
            <a:r>
              <a:rPr lang="cs-CZ" dirty="0" smtClean="0"/>
              <a:t>Umožňují stanovit směnný kurs post </a:t>
            </a:r>
            <a:r>
              <a:rPr lang="cs-CZ" dirty="0" err="1" smtClean="0"/>
              <a:t>mortem</a:t>
            </a:r>
            <a:endParaRPr lang="cs-CZ" dirty="0" smtClean="0"/>
          </a:p>
          <a:p>
            <a:endParaRPr lang="cs-CZ" dirty="0"/>
          </a:p>
          <a:p>
            <a:r>
              <a:rPr lang="cs-CZ" dirty="0" smtClean="0"/>
              <a:t>Je nutné subjekty předem informovat tak, aby uvěřili, že platba a peníze jsou reálné (složité designy, zisk peněz a hru s nimi </a:t>
            </a:r>
            <a:r>
              <a:rPr lang="cs-CZ" dirty="0" smtClean="0"/>
              <a:t>např. oddělovalo </a:t>
            </a:r>
            <a:r>
              <a:rPr lang="cs-CZ" dirty="0" smtClean="0"/>
              <a:t>několik měsíců).</a:t>
            </a:r>
            <a:endParaRPr lang="cs-CZ" dirty="0"/>
          </a:p>
        </p:txBody>
      </p:sp>
    </p:spTree>
    <p:extLst>
      <p:ext uri="{BB962C8B-B14F-4D97-AF65-F5344CB8AC3E}">
        <p14:creationId xmlns:p14="http://schemas.microsoft.com/office/powerpoint/2010/main" xmlns="" val="32129146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Problémy s tím, pokud subjekty mají budget, se kterým hrají</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r>
              <a:rPr lang="cs-CZ" dirty="0" smtClean="0"/>
              <a:t>Například měříme-li náchylnost k risku, chová se jinak subjekt s podobnou mírou náchylnosti, který zezačátku vyhrál a ten, který prohrál.</a:t>
            </a:r>
          </a:p>
          <a:p>
            <a:endParaRPr lang="cs-CZ" dirty="0"/>
          </a:p>
        </p:txBody>
      </p:sp>
    </p:spTree>
    <p:extLst>
      <p:ext uri="{BB962C8B-B14F-4D97-AF65-F5344CB8AC3E}">
        <p14:creationId xmlns:p14="http://schemas.microsoft.com/office/powerpoint/2010/main" xmlns="" val="4378710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Dominance a privátnost zisků</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Nutné, aby se subjekty soustředily jen na své zisky a neznaly informaci o ziscích ostatních</a:t>
            </a:r>
          </a:p>
          <a:p>
            <a:endParaRPr lang="cs-CZ" dirty="0"/>
          </a:p>
          <a:p>
            <a:r>
              <a:rPr lang="cs-CZ" dirty="0" smtClean="0"/>
              <a:t>Používá se buďto úplná privátnost nebo </a:t>
            </a:r>
            <a:r>
              <a:rPr lang="cs-CZ" b="1" dirty="0" smtClean="0"/>
              <a:t>single blind privátnost </a:t>
            </a:r>
            <a:r>
              <a:rPr lang="cs-CZ" dirty="0" smtClean="0"/>
              <a:t>(zná volby a zisky, nezná přesně kdo), </a:t>
            </a:r>
            <a:r>
              <a:rPr lang="cs-CZ" b="1" dirty="0" smtClean="0"/>
              <a:t>double blind privátnost </a:t>
            </a:r>
            <a:r>
              <a:rPr lang="cs-CZ" dirty="0" smtClean="0"/>
              <a:t>(nezná ani výzkumník).</a:t>
            </a:r>
          </a:p>
          <a:p>
            <a:r>
              <a:rPr lang="cs-CZ" dirty="0"/>
              <a:t>Při dokonalém double blind soukromí subjekt nevěří/nemusí věřit, že experiment je reálný.</a:t>
            </a:r>
          </a:p>
          <a:p>
            <a:endParaRPr lang="cs-CZ" dirty="0"/>
          </a:p>
        </p:txBody>
      </p:sp>
    </p:spTree>
    <p:extLst>
      <p:ext uri="{BB962C8B-B14F-4D97-AF65-F5344CB8AC3E}">
        <p14:creationId xmlns:p14="http://schemas.microsoft.com/office/powerpoint/2010/main" xmlns="" val="23570238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Averze k k risku</a:t>
            </a:r>
            <a:endParaRPr lang="cs-CZ" dirty="0"/>
          </a:p>
        </p:txBody>
      </p:sp>
      <p:sp>
        <p:nvSpPr>
          <p:cNvPr id="3" name="Zástupný symbol pro obsah 2"/>
          <p:cNvSpPr>
            <a:spLocks noGrp="1"/>
          </p:cNvSpPr>
          <p:nvPr>
            <p:ph idx="1"/>
          </p:nvPr>
        </p:nvSpPr>
        <p:spPr/>
        <p:txBody>
          <a:bodyPr/>
          <a:lstStyle/>
          <a:p>
            <a:r>
              <a:rPr lang="cs-CZ" dirty="0" smtClean="0"/>
              <a:t>Se zvyšujícími se odměnami stoupá</a:t>
            </a:r>
          </a:p>
          <a:p>
            <a:endParaRPr lang="cs-CZ" dirty="0"/>
          </a:p>
          <a:p>
            <a:r>
              <a:rPr lang="cs-CZ" dirty="0" smtClean="0"/>
              <a:t>S klesajícím přesvědčením, že jde o reálný experiment, klesá</a:t>
            </a:r>
          </a:p>
          <a:p>
            <a:endParaRPr lang="cs-CZ" dirty="0"/>
          </a:p>
          <a:p>
            <a:r>
              <a:rPr lang="cs-CZ" dirty="0" smtClean="0"/>
              <a:t>Mění se podle </a:t>
            </a:r>
            <a:r>
              <a:rPr lang="cs-CZ" b="1" dirty="0" smtClean="0"/>
              <a:t>typu hry</a:t>
            </a:r>
            <a:endParaRPr lang="cs-CZ" b="1" dirty="0"/>
          </a:p>
        </p:txBody>
      </p:sp>
    </p:spTree>
    <p:extLst>
      <p:ext uri="{BB962C8B-B14F-4D97-AF65-F5344CB8AC3E}">
        <p14:creationId xmlns:p14="http://schemas.microsoft.com/office/powerpoint/2010/main" xmlns="" val="41345530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Friedman</a:t>
            </a:r>
            <a:r>
              <a:rPr lang="cs-CZ" dirty="0" smtClean="0"/>
              <a:t>- </a:t>
            </a:r>
            <a:r>
              <a:rPr lang="cs-CZ" dirty="0" err="1" smtClean="0"/>
              <a:t>Sunder</a:t>
            </a:r>
            <a:r>
              <a:rPr lang="cs-CZ" dirty="0" smtClean="0"/>
              <a:t> (1994)</a:t>
            </a:r>
            <a:endParaRPr lang="cs-CZ" dirty="0"/>
          </a:p>
        </p:txBody>
      </p:sp>
      <p:sp>
        <p:nvSpPr>
          <p:cNvPr id="3" name="Zástupný symbol pro obsah 2"/>
          <p:cNvSpPr>
            <a:spLocks noGrp="1"/>
          </p:cNvSpPr>
          <p:nvPr>
            <p:ph idx="1"/>
          </p:nvPr>
        </p:nvSpPr>
        <p:spPr/>
        <p:txBody>
          <a:bodyPr/>
          <a:lstStyle/>
          <a:p>
            <a:pPr marL="0" indent="0">
              <a:buNone/>
            </a:pPr>
            <a:r>
              <a:rPr lang="cs-CZ" b="1" dirty="0" smtClean="0"/>
              <a:t>Zvládání risku:</a:t>
            </a:r>
            <a:endParaRPr lang="cs-CZ" b="1" dirty="0"/>
          </a:p>
          <a:p>
            <a:r>
              <a:rPr lang="cs-CZ" dirty="0" smtClean="0"/>
              <a:t>Procedura, která umožní transformovat subjekty, aby byli neutrální k risku</a:t>
            </a:r>
          </a:p>
          <a:p>
            <a:endParaRPr lang="cs-CZ" dirty="0"/>
          </a:p>
          <a:p>
            <a:r>
              <a:rPr lang="cs-CZ" dirty="0" smtClean="0"/>
              <a:t>Měřící nástroj rizikovosti</a:t>
            </a:r>
          </a:p>
          <a:p>
            <a:endParaRPr lang="cs-CZ" dirty="0"/>
          </a:p>
          <a:p>
            <a:r>
              <a:rPr lang="cs-CZ" dirty="0" smtClean="0"/>
              <a:t>Zabudovat předpoklady o risku již do teoretického modelu</a:t>
            </a:r>
            <a:endParaRPr lang="cs-CZ" dirty="0"/>
          </a:p>
        </p:txBody>
      </p:sp>
    </p:spTree>
    <p:extLst>
      <p:ext uri="{BB962C8B-B14F-4D97-AF65-F5344CB8AC3E}">
        <p14:creationId xmlns:p14="http://schemas.microsoft.com/office/powerpoint/2010/main" xmlns="" val="32791877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Nepeněžní odměny-motivace </a:t>
            </a:r>
            <a:r>
              <a:rPr lang="cs-CZ" b="1" dirty="0" smtClean="0"/>
              <a:t>(</a:t>
            </a:r>
            <a:r>
              <a:rPr lang="cs-CZ" b="1" dirty="0" err="1" smtClean="0"/>
              <a:t>home-grown</a:t>
            </a:r>
            <a:r>
              <a:rPr lang="cs-CZ" b="1" dirty="0" smtClean="0"/>
              <a:t> </a:t>
            </a:r>
            <a:r>
              <a:rPr lang="cs-CZ" b="1" dirty="0" err="1" smtClean="0"/>
              <a:t>values</a:t>
            </a:r>
            <a:r>
              <a:rPr lang="cs-CZ" b="1" dirty="0" smtClean="0"/>
              <a:t>)</a:t>
            </a:r>
            <a:endParaRPr lang="cs-CZ" b="1" dirty="0"/>
          </a:p>
        </p:txBody>
      </p:sp>
      <p:sp>
        <p:nvSpPr>
          <p:cNvPr id="3" name="Zástupný symbol pro obsah 2"/>
          <p:cNvSpPr>
            <a:spLocks noGrp="1"/>
          </p:cNvSpPr>
          <p:nvPr>
            <p:ph idx="1"/>
          </p:nvPr>
        </p:nvSpPr>
        <p:spPr/>
        <p:txBody>
          <a:bodyPr/>
          <a:lstStyle/>
          <a:p>
            <a:endParaRPr lang="cs-CZ" dirty="0" smtClean="0"/>
          </a:p>
          <a:p>
            <a:r>
              <a:rPr lang="cs-CZ" dirty="0" smtClean="0"/>
              <a:t>Update </a:t>
            </a:r>
            <a:r>
              <a:rPr lang="cs-CZ" dirty="0" smtClean="0"/>
              <a:t>postojů/ vědomostí, zvnitřněné hodnoty</a:t>
            </a:r>
          </a:p>
          <a:p>
            <a:endParaRPr lang="cs-CZ" dirty="0"/>
          </a:p>
          <a:p>
            <a:r>
              <a:rPr lang="cs-CZ" dirty="0" smtClean="0"/>
              <a:t>Známky, kredity (není dominance, náhodnost </a:t>
            </a:r>
            <a:r>
              <a:rPr lang="cs-CZ" dirty="0" smtClean="0"/>
              <a:t>přiřazení k experimentálním podmínkám- </a:t>
            </a:r>
            <a:r>
              <a:rPr lang="cs-CZ" dirty="0" smtClean="0"/>
              <a:t>neetické </a:t>
            </a:r>
            <a:r>
              <a:rPr lang="cs-CZ" dirty="0" smtClean="0"/>
              <a:t>známkovat podle výkonu/výsledku)</a:t>
            </a:r>
            <a:endParaRPr lang="cs-CZ" dirty="0"/>
          </a:p>
        </p:txBody>
      </p:sp>
    </p:spTree>
    <p:extLst>
      <p:ext uri="{BB962C8B-B14F-4D97-AF65-F5344CB8AC3E}">
        <p14:creationId xmlns:p14="http://schemas.microsoft.com/office/powerpoint/2010/main" xmlns="" val="10460098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Experimenty bez speciálních vnějších motivací</a:t>
            </a:r>
            <a:endParaRPr lang="cs-CZ" dirty="0"/>
          </a:p>
        </p:txBody>
      </p:sp>
      <p:sp>
        <p:nvSpPr>
          <p:cNvPr id="3" name="Zástupný symbol pro obsah 2"/>
          <p:cNvSpPr>
            <a:spLocks noGrp="1"/>
          </p:cNvSpPr>
          <p:nvPr>
            <p:ph idx="1"/>
          </p:nvPr>
        </p:nvSpPr>
        <p:spPr/>
        <p:txBody>
          <a:bodyPr/>
          <a:lstStyle/>
          <a:p>
            <a:r>
              <a:rPr lang="cs-CZ" dirty="0" smtClean="0"/>
              <a:t>Většina </a:t>
            </a:r>
            <a:r>
              <a:rPr lang="cs-CZ" dirty="0"/>
              <a:t>e</a:t>
            </a:r>
            <a:r>
              <a:rPr lang="cs-CZ" dirty="0" smtClean="0"/>
              <a:t>xperimentů ze sociálně-psychologické tradice</a:t>
            </a:r>
          </a:p>
          <a:p>
            <a:endParaRPr lang="cs-CZ" dirty="0"/>
          </a:p>
          <a:p>
            <a:r>
              <a:rPr lang="cs-CZ" dirty="0" smtClean="0"/>
              <a:t>Prostředky toho, že subjekty nalézají vnitřní motivaci: sociální relevance, použití skutečných reálií (často problematické, vzniká problém s </a:t>
            </a:r>
            <a:r>
              <a:rPr lang="cs-CZ" dirty="0" err="1" smtClean="0"/>
              <a:t>pretreatmenty</a:t>
            </a:r>
            <a:r>
              <a:rPr lang="cs-CZ" dirty="0" smtClean="0"/>
              <a:t>).</a:t>
            </a:r>
            <a:endParaRPr lang="cs-CZ" dirty="0"/>
          </a:p>
        </p:txBody>
      </p:sp>
    </p:spTree>
    <p:extLst>
      <p:ext uri="{BB962C8B-B14F-4D97-AF65-F5344CB8AC3E}">
        <p14:creationId xmlns:p14="http://schemas.microsoft.com/office/powerpoint/2010/main" xmlns="" val="150007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Teorie a hypotézy</a:t>
            </a:r>
            <a:endParaRPr lang="cs-CZ" b="1" dirty="0"/>
          </a:p>
        </p:txBody>
      </p:sp>
      <p:sp>
        <p:nvSpPr>
          <p:cNvPr id="3" name="Zástupný symbol pro obsah 2"/>
          <p:cNvSpPr>
            <a:spLocks noGrp="1"/>
          </p:cNvSpPr>
          <p:nvPr>
            <p:ph idx="1"/>
          </p:nvPr>
        </p:nvSpPr>
        <p:spPr/>
        <p:txBody>
          <a:bodyPr/>
          <a:lstStyle/>
          <a:p>
            <a:r>
              <a:rPr lang="cs-CZ" dirty="0" smtClean="0"/>
              <a:t>Přesná specifikace závislé a nezávislé proměnné (včetně toho, jakých hodnot NP může/bude nabývat)</a:t>
            </a:r>
          </a:p>
          <a:p>
            <a:r>
              <a:rPr lang="cs-CZ" dirty="0" smtClean="0"/>
              <a:t>Odkazy na předchozí výzkum v oblasti</a:t>
            </a:r>
          </a:p>
          <a:p>
            <a:r>
              <a:rPr lang="cs-CZ" dirty="0" smtClean="0"/>
              <a:t>Přehled hypotéz, vycházejících z teorie</a:t>
            </a:r>
          </a:p>
          <a:p>
            <a:r>
              <a:rPr lang="cs-CZ" dirty="0" smtClean="0"/>
              <a:t>Úvaha o tom, jak teorie a hypotézy ovlivnily to, co je v experimentu (naopak je to špatně!)</a:t>
            </a:r>
            <a:endParaRPr lang="cs-CZ" dirty="0"/>
          </a:p>
        </p:txBody>
      </p:sp>
    </p:spTree>
    <p:extLst>
      <p:ext uri="{BB962C8B-B14F-4D97-AF65-F5344CB8AC3E}">
        <p14:creationId xmlns:p14="http://schemas.microsoft.com/office/powerpoint/2010/main" xmlns="" val="10025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Praktické </a:t>
            </a:r>
            <a:r>
              <a:rPr lang="cs-CZ" b="1" dirty="0" smtClean="0"/>
              <a:t>problémy práce s teorií </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b="1" dirty="0" smtClean="0"/>
              <a:t>Manipulujeme nezávislou proměnnou, </a:t>
            </a:r>
            <a:r>
              <a:rPr lang="cs-CZ" dirty="0" smtClean="0"/>
              <a:t>musíme pečlivě zvážit její hodnoty vzhledem k tomu, co očekává teorie.</a:t>
            </a:r>
          </a:p>
          <a:p>
            <a:endParaRPr lang="cs-CZ" b="1" dirty="0"/>
          </a:p>
          <a:p>
            <a:r>
              <a:rPr lang="cs-CZ" b="1" dirty="0" smtClean="0"/>
              <a:t>Příklad: </a:t>
            </a:r>
            <a:r>
              <a:rPr lang="cs-CZ" dirty="0" smtClean="0"/>
              <a:t>teorie očekává, že ve volbách s nízkou úrovní informace nabývá na významu pro volební rozhodnutí vzhled kandidátů. Nezávislá proměnná je „vzhled kandidátů“, musíme pečlivě zvážit, jakých hodnot má nabývat proměnná „vzhled kandidátů“, aby to umožnilo testovat teoretický </a:t>
            </a:r>
            <a:r>
              <a:rPr lang="cs-CZ" dirty="0" smtClean="0"/>
              <a:t>předpoklad, což souvisí s tím, jakou dimenzi konceptu „vzhledu“ volíme. </a:t>
            </a:r>
            <a:r>
              <a:rPr lang="cs-CZ" dirty="0" smtClean="0"/>
              <a:t>Musíme samozřejmě také umět operacionalizovat </a:t>
            </a:r>
            <a:r>
              <a:rPr lang="cs-CZ" u="sng" dirty="0" smtClean="0"/>
              <a:t>kontext</a:t>
            </a:r>
            <a:r>
              <a:rPr lang="cs-CZ" dirty="0" smtClean="0"/>
              <a:t> (nízkou úroveň informace).</a:t>
            </a:r>
            <a:endParaRPr lang="cs-CZ" b="1" dirty="0"/>
          </a:p>
        </p:txBody>
      </p:sp>
    </p:spTree>
    <p:extLst>
      <p:ext uri="{BB962C8B-B14F-4D97-AF65-F5344CB8AC3E}">
        <p14:creationId xmlns:p14="http://schemas.microsoft.com/office/powerpoint/2010/main" xmlns="" val="3259894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Instrumentace experimentu</a:t>
            </a:r>
            <a:endParaRPr lang="cs-CZ" b="1" dirty="0"/>
          </a:p>
        </p:txBody>
      </p:sp>
      <p:sp>
        <p:nvSpPr>
          <p:cNvPr id="3" name="Zástupný symbol pro obsah 2"/>
          <p:cNvSpPr>
            <a:spLocks noGrp="1"/>
          </p:cNvSpPr>
          <p:nvPr>
            <p:ph idx="1"/>
          </p:nvPr>
        </p:nvSpPr>
        <p:spPr/>
        <p:txBody>
          <a:bodyPr/>
          <a:lstStyle/>
          <a:p>
            <a:r>
              <a:rPr lang="cs-CZ" dirty="0" smtClean="0"/>
              <a:t>operacionalizace teoretických konceptů</a:t>
            </a:r>
          </a:p>
          <a:p>
            <a:r>
              <a:rPr lang="cs-CZ" dirty="0" smtClean="0"/>
              <a:t> experimentální instrukce</a:t>
            </a:r>
          </a:p>
          <a:p>
            <a:r>
              <a:rPr lang="cs-CZ" dirty="0" smtClean="0"/>
              <a:t> způsob měření hodnot závislé proměnné, rozhodnutí o tom, jaké třetí proměnné měřit</a:t>
            </a:r>
          </a:p>
          <a:p>
            <a:r>
              <a:rPr lang="cs-CZ" dirty="0" err="1" smtClean="0"/>
              <a:t>pretesty</a:t>
            </a:r>
            <a:r>
              <a:rPr lang="cs-CZ" dirty="0" smtClean="0"/>
              <a:t>, pilotní testování</a:t>
            </a:r>
          </a:p>
          <a:p>
            <a:r>
              <a:rPr lang="cs-CZ" dirty="0" smtClean="0"/>
              <a:t>rozhodnutí o tom, pomocí jakého média budou subjekty vystaveny stimulu a pomocí jakého média bude měřena závislá proměnná</a:t>
            </a:r>
          </a:p>
          <a:p>
            <a:endParaRPr lang="cs-CZ" dirty="0"/>
          </a:p>
        </p:txBody>
      </p:sp>
    </p:spTree>
    <p:extLst>
      <p:ext uri="{BB962C8B-B14F-4D97-AF65-F5344CB8AC3E}">
        <p14:creationId xmlns:p14="http://schemas.microsoft.com/office/powerpoint/2010/main" xmlns="" val="322227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Operacionalizace teoretických konceptů</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Chceme pokud možno, aby subjekty sdílely význam naší operacionalizace. Přílišná </a:t>
            </a:r>
            <a:r>
              <a:rPr lang="cs-CZ" dirty="0" smtClean="0"/>
              <a:t>jemnost/přehnaně </a:t>
            </a:r>
            <a:r>
              <a:rPr lang="cs-CZ" dirty="0" smtClean="0"/>
              <a:t>sofistikovaný </a:t>
            </a:r>
            <a:r>
              <a:rPr lang="cs-CZ" dirty="0" smtClean="0"/>
              <a:t>jazyk/způsob operacionalizace </a:t>
            </a:r>
            <a:r>
              <a:rPr lang="cs-CZ" dirty="0" smtClean="0"/>
              <a:t>není na </a:t>
            </a:r>
            <a:r>
              <a:rPr lang="cs-CZ" dirty="0" smtClean="0"/>
              <a:t>místě.</a:t>
            </a:r>
            <a:endParaRPr lang="cs-CZ" dirty="0" smtClean="0"/>
          </a:p>
          <a:p>
            <a:r>
              <a:rPr lang="cs-CZ" b="1" dirty="0" smtClean="0"/>
              <a:t>Příklad1</a:t>
            </a:r>
            <a:r>
              <a:rPr lang="cs-CZ" dirty="0" smtClean="0"/>
              <a:t>: chceme měřit, zda v případě, že subjekty vykazují dokonalou postojovou shodu s kandidátem, hraje nějakou roli v jeho podpoře to, zda je Čech nebo </a:t>
            </a:r>
            <a:r>
              <a:rPr lang="cs-CZ" dirty="0" smtClean="0"/>
              <a:t>Rom (etnická příslušnost=NP). </a:t>
            </a:r>
            <a:r>
              <a:rPr lang="cs-CZ" dirty="0" smtClean="0"/>
              <a:t>Korektní operacionalizace je říci jim, že kandidát je Čech (Rom), méně korektní nazvat jednoho kandidáta Novák a druhého </a:t>
            </a:r>
            <a:r>
              <a:rPr lang="cs-CZ" dirty="0" smtClean="0"/>
              <a:t>Dzurko a čekat, že si to dovodí sami. Někteří ano, jiní ne....</a:t>
            </a:r>
            <a:endParaRPr lang="cs-CZ" dirty="0" smtClean="0"/>
          </a:p>
          <a:p>
            <a:r>
              <a:rPr lang="cs-CZ" b="1" dirty="0" smtClean="0"/>
              <a:t>Příklad2: </a:t>
            </a:r>
            <a:r>
              <a:rPr lang="cs-CZ" dirty="0" smtClean="0"/>
              <a:t>chceme měřit stereotypy, vyplývající ze vzhledu kandidáta, který odkazuje k různým etnickým skupinám. Korektní je ukázat subjektům fotografie kandidátů, horší je opět operacionalizovat skrze jména </a:t>
            </a:r>
            <a:endParaRPr lang="cs-CZ" b="1" dirty="0"/>
          </a:p>
        </p:txBody>
      </p:sp>
    </p:spTree>
    <p:extLst>
      <p:ext uri="{BB962C8B-B14F-4D97-AF65-F5344CB8AC3E}">
        <p14:creationId xmlns:p14="http://schemas.microsoft.com/office/powerpoint/2010/main" xmlns="" val="3880851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Experimentální instrukce</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Hodně často experiment uvozuje úvodní instrukce, týká se chování subjektů během experimentu, úkolů, které je čekají, často i obsahu </a:t>
            </a:r>
            <a:r>
              <a:rPr lang="cs-CZ" dirty="0" smtClean="0"/>
              <a:t>experimentu, někdy přítomna decepce (další přednáška)</a:t>
            </a:r>
            <a:endParaRPr lang="cs-CZ" dirty="0" smtClean="0"/>
          </a:p>
          <a:p>
            <a:r>
              <a:rPr lang="cs-CZ" dirty="0" smtClean="0"/>
              <a:t>U experimentů, které mají „pravidla“ je OK být mírně redundantní (například instrukci číst a zároveň promítat na obrazovce)</a:t>
            </a:r>
          </a:p>
          <a:p>
            <a:r>
              <a:rPr lang="cs-CZ" dirty="0" smtClean="0"/>
              <a:t>Pokud nejsou instrukce, případně celá instrumentace zcela rutinní (replikace), je dobré podrobit ji </a:t>
            </a:r>
            <a:r>
              <a:rPr lang="cs-CZ" b="1" dirty="0" err="1" smtClean="0"/>
              <a:t>pretestu</a:t>
            </a:r>
            <a:r>
              <a:rPr lang="cs-CZ" b="1" dirty="0" smtClean="0"/>
              <a:t>.</a:t>
            </a:r>
            <a:endParaRPr lang="cs-CZ" b="1" dirty="0"/>
          </a:p>
        </p:txBody>
      </p:sp>
    </p:spTree>
    <p:extLst>
      <p:ext uri="{BB962C8B-B14F-4D97-AF65-F5344CB8AC3E}">
        <p14:creationId xmlns:p14="http://schemas.microsoft.com/office/powerpoint/2010/main" xmlns="" val="786900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Pretesty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Subjekty v tomto případě plní roli informátorů/posuzovatelů kvality našich výzkumných procedur.</a:t>
            </a:r>
          </a:p>
          <a:p>
            <a:r>
              <a:rPr lang="cs-CZ" dirty="0" smtClean="0"/>
              <a:t>V </a:t>
            </a:r>
            <a:r>
              <a:rPr lang="cs-CZ" dirty="0" smtClean="0"/>
              <a:t>pretestech na </a:t>
            </a:r>
            <a:r>
              <a:rPr lang="cs-CZ" dirty="0" smtClean="0"/>
              <a:t>malých vzorcích ověřujeme, zda subjekty situaci interpretují tak, že naše manipulace odpovídá teorii, k níž se vztahujeme.</a:t>
            </a:r>
          </a:p>
          <a:p>
            <a:r>
              <a:rPr lang="cs-CZ" b="1" dirty="0" smtClean="0"/>
              <a:t>Příklad</a:t>
            </a:r>
            <a:r>
              <a:rPr lang="cs-CZ" dirty="0" smtClean="0"/>
              <a:t>: chceme ověřovat, zda podporu represivní politiky nějak ovlivňuje, jak drasticky je prezentována „hrozba“ (NP). Subjekty </a:t>
            </a:r>
            <a:r>
              <a:rPr lang="cs-CZ" dirty="0" smtClean="0"/>
              <a:t>v pretestu hodnotí na experimentálním materiálu (fotografie), </a:t>
            </a:r>
            <a:r>
              <a:rPr lang="cs-CZ" dirty="0" smtClean="0"/>
              <a:t>zda jsme </a:t>
            </a:r>
            <a:r>
              <a:rPr lang="cs-CZ" dirty="0" smtClean="0"/>
              <a:t>„drastičnost hrozby“ (její míru) </a:t>
            </a:r>
            <a:r>
              <a:rPr lang="cs-CZ" dirty="0" smtClean="0"/>
              <a:t>skutečně operacionalizovali dobře. </a:t>
            </a:r>
            <a:endParaRPr lang="cs-CZ" dirty="0"/>
          </a:p>
        </p:txBody>
      </p:sp>
    </p:spTree>
    <p:extLst>
      <p:ext uri="{BB962C8B-B14F-4D97-AF65-F5344CB8AC3E}">
        <p14:creationId xmlns:p14="http://schemas.microsoft.com/office/powerpoint/2010/main" xmlns="" val="3169023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2115</Words>
  <Application>Microsoft Office PowerPoint</Application>
  <PresentationFormat>On-screen Show (4:3)</PresentationFormat>
  <Paragraphs>206</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Design experimentu a motivace subjektů</vt:lpstr>
      <vt:lpstr>Design experimentu</vt:lpstr>
      <vt:lpstr>Dimenze protokolu </vt:lpstr>
      <vt:lpstr>Teorie a hypotézy</vt:lpstr>
      <vt:lpstr>Praktické problémy práce s teorií </vt:lpstr>
      <vt:lpstr>Instrumentace experimentu</vt:lpstr>
      <vt:lpstr>Operacionalizace teoretických konceptů</vt:lpstr>
      <vt:lpstr>Experimentální instrukce</vt:lpstr>
      <vt:lpstr>Pretesty</vt:lpstr>
      <vt:lpstr>Pilotní testování</vt:lpstr>
      <vt:lpstr>Populace, vzorek, náhodné přiřazení</vt:lpstr>
      <vt:lpstr>Specifické populace</vt:lpstr>
      <vt:lpstr>Průběh experimentu (I.)</vt:lpstr>
      <vt:lpstr>Průběh experimentu (II.)</vt:lpstr>
      <vt:lpstr>Průběh experimentu (III.)</vt:lpstr>
      <vt:lpstr>Analýza dat (pozn.: v přípravě experimentu se často zanedbává)</vt:lpstr>
      <vt:lpstr>Zveřejnění protokolu</vt:lpstr>
      <vt:lpstr>Motivace</vt:lpstr>
      <vt:lpstr>Vnitřní a vnější motivace</vt:lpstr>
      <vt:lpstr>Jak to řeší psychologie</vt:lpstr>
      <vt:lpstr>Argument psychologie: Heyman-Ariely (2004)</vt:lpstr>
      <vt:lpstr>Proč finanční pobídky zhoršují výkon subjektů?</vt:lpstr>
      <vt:lpstr>Ekonomické experimenty</vt:lpstr>
      <vt:lpstr>Jak to řeší ekonomie</vt:lpstr>
      <vt:lpstr>Příklad: finanční odměny jako prostředek operacionalizace závislé proměnné</vt:lpstr>
      <vt:lpstr>Argumenty pro finanční motivaci (experimentálně ověřeno Prior-Lupia 2005)</vt:lpstr>
      <vt:lpstr>Pokud nejsou finanční pobídky nebo peníze nejsou reálné</vt:lpstr>
      <vt:lpstr>Induced Value Theory (Vernon Smith 1982)</vt:lpstr>
      <vt:lpstr>Monotónnost</vt:lpstr>
      <vt:lpstr>Problém- různě motivované pooly</vt:lpstr>
      <vt:lpstr>Významnost učiněných voleb</vt:lpstr>
      <vt:lpstr>Problémy s tím, pokud subjekty mají budget, se kterým hrají</vt:lpstr>
      <vt:lpstr>Dominance a privátnost zisků</vt:lpstr>
      <vt:lpstr>Averze k k risku</vt:lpstr>
      <vt:lpstr>Friedman- Sunder (1994)</vt:lpstr>
      <vt:lpstr>Nepeněžní odměny-motivace (home-grown values)</vt:lpstr>
      <vt:lpstr>Experimenty bez speciálních vnějších motivací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Výběr participantů, design experimentu</dc:title>
  <dc:creator>Roman</dc:creator>
  <cp:lastModifiedBy>Roman</cp:lastModifiedBy>
  <cp:revision>36</cp:revision>
  <dcterms:created xsi:type="dcterms:W3CDTF">2016-10-24T19:37:59Z</dcterms:created>
  <dcterms:modified xsi:type="dcterms:W3CDTF">2016-10-25T18:01:04Z</dcterms:modified>
</cp:coreProperties>
</file>