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9" r:id="rId22"/>
    <p:sldId id="277" r:id="rId23"/>
    <p:sldId id="280" r:id="rId24"/>
    <p:sldId id="281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1284" y="4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CE18-C2F4-4D01-98FE-2F515B25456A}" type="datetimeFigureOut">
              <a:rPr lang="cs-CZ" smtClean="0"/>
              <a:t>08.11.2016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2A260-F867-4121-BAD6-238B01C5A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498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CE18-C2F4-4D01-98FE-2F515B25456A}" type="datetimeFigureOut">
              <a:rPr lang="cs-CZ" smtClean="0"/>
              <a:t>08.11.2016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2A260-F867-4121-BAD6-238B01C5A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38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CE18-C2F4-4D01-98FE-2F515B25456A}" type="datetimeFigureOut">
              <a:rPr lang="cs-CZ" smtClean="0"/>
              <a:t>08.11.2016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2A260-F867-4121-BAD6-238B01C5A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706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CE18-C2F4-4D01-98FE-2F515B25456A}" type="datetimeFigureOut">
              <a:rPr lang="cs-CZ" smtClean="0"/>
              <a:t>08.11.2016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2A260-F867-4121-BAD6-238B01C5A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88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CE18-C2F4-4D01-98FE-2F515B25456A}" type="datetimeFigureOut">
              <a:rPr lang="cs-CZ" smtClean="0"/>
              <a:t>08.11.2016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2A260-F867-4121-BAD6-238B01C5A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86872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CE18-C2F4-4D01-98FE-2F515B25456A}" type="datetimeFigureOut">
              <a:rPr lang="cs-CZ" smtClean="0"/>
              <a:t>08.11.2016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2A260-F867-4121-BAD6-238B01C5A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5019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CE18-C2F4-4D01-98FE-2F515B25456A}" type="datetimeFigureOut">
              <a:rPr lang="cs-CZ" smtClean="0"/>
              <a:t>08.11.2016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2A260-F867-4121-BAD6-238B01C5A43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178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CE18-C2F4-4D01-98FE-2F515B25456A}" type="datetimeFigureOut">
              <a:rPr lang="cs-CZ" smtClean="0"/>
              <a:t>08.11.2016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2A260-F867-4121-BAD6-238B01C5A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5650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CE18-C2F4-4D01-98FE-2F515B25456A}" type="datetimeFigureOut">
              <a:rPr lang="cs-CZ" smtClean="0"/>
              <a:t>08.11.2016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2A260-F867-4121-BAD6-238B01C5A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5277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CE18-C2F4-4D01-98FE-2F515B25456A}" type="datetimeFigureOut">
              <a:rPr lang="cs-CZ" smtClean="0"/>
              <a:t>08.11.2016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2A260-F867-4121-BAD6-238B01C5A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6596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A81CE18-C2F4-4D01-98FE-2F515B25456A}" type="datetimeFigureOut">
              <a:rPr lang="cs-CZ" smtClean="0"/>
              <a:t>08.11.2016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2A260-F867-4121-BAD6-238B01C5A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702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A81CE18-C2F4-4D01-98FE-2F515B25456A}" type="datetimeFigureOut">
              <a:rPr lang="cs-CZ" smtClean="0"/>
              <a:t>08.11.2016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06F2A260-F867-4121-BAD6-238B01C5A4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67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llisecond.com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59118" y="1970203"/>
            <a:ext cx="8932682" cy="2062462"/>
          </a:xfrm>
        </p:spPr>
        <p:txBody>
          <a:bodyPr>
            <a:normAutofit fontScale="90000"/>
          </a:bodyPr>
          <a:lstStyle/>
          <a:p>
            <a:r>
              <a:rPr lang="cs-CZ" sz="4400" b="1" dirty="0"/>
              <a:t>Návrh </a:t>
            </a:r>
            <a:r>
              <a:rPr lang="cs-CZ" sz="4400" b="1" dirty="0" err="1"/>
              <a:t>experimentálneho</a:t>
            </a:r>
            <a:r>
              <a:rPr lang="cs-CZ" sz="4400" b="1" dirty="0"/>
              <a:t> </a:t>
            </a:r>
            <a:r>
              <a:rPr lang="sk-SK" sz="4400" b="1" noProof="1"/>
              <a:t>výskumu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Experimentální politologie (POL565)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700181" y="6158047"/>
            <a:ext cx="3930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Dominika Betáková</a:t>
            </a:r>
          </a:p>
        </p:txBody>
      </p:sp>
    </p:spTree>
    <p:extLst>
      <p:ext uri="{BB962C8B-B14F-4D97-AF65-F5344CB8AC3E}">
        <p14:creationId xmlns:p14="http://schemas.microsoft.com/office/powerpoint/2010/main" val="1475665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508000"/>
            <a:ext cx="7729728" cy="5842000"/>
          </a:xfrm>
        </p:spPr>
        <p:txBody>
          <a:bodyPr/>
          <a:lstStyle/>
          <a:p>
            <a:r>
              <a:rPr lang="sk-SK" b="1" dirty="0"/>
              <a:t> Výskumná otázka a hypotézy</a:t>
            </a:r>
            <a:endParaRPr lang="cs-CZ" b="1" dirty="0"/>
          </a:p>
          <a:p>
            <a:r>
              <a:rPr lang="sk-SK" dirty="0"/>
              <a:t>Výskumná otázka: </a:t>
            </a:r>
            <a:r>
              <a:rPr lang="sk-SK" dirty="0" err="1"/>
              <a:t>Ovplivní</a:t>
            </a:r>
            <a:r>
              <a:rPr lang="sk-SK" dirty="0"/>
              <a:t> vystavenie respondenta priamej a nepriamej expozícii negatívnej reklamy čas potrebný na identifikáciu kľúčového slova v kombinácií s tvárou kandidáta? </a:t>
            </a:r>
            <a:endParaRPr lang="cs-CZ" dirty="0"/>
          </a:p>
          <a:p>
            <a:r>
              <a:rPr lang="sk-SK" dirty="0"/>
              <a:t>Hypotéza 1: Skupine T1, ktorá dostala </a:t>
            </a:r>
            <a:r>
              <a:rPr lang="sk-SK" dirty="0" err="1"/>
              <a:t>treatment</a:t>
            </a:r>
            <a:r>
              <a:rPr lang="sk-SK" dirty="0"/>
              <a:t> s priamou expozíciou negatívnej reklamy, bude trvať najdlhšie z pomedzi troch skupín priradenie pozitívneho slova k tvári, ktorá bola cieľom negatívnej reklamy.</a:t>
            </a:r>
            <a:endParaRPr lang="cs-CZ" dirty="0"/>
          </a:p>
          <a:p>
            <a:r>
              <a:rPr lang="sk-SK" dirty="0"/>
              <a:t>Hypotéza 2: Skupine T2, ktorá dostala </a:t>
            </a:r>
            <a:r>
              <a:rPr lang="sk-SK" dirty="0" err="1"/>
              <a:t>treatment</a:t>
            </a:r>
            <a:r>
              <a:rPr lang="sk-SK" dirty="0"/>
              <a:t> s nepriamou expozíciou negatívnej reklamy, bude trvať stredne dlhý čas (menej ako skupine s priamou expozíciou, ale dlhšie ako kontrolnej skupine) priradiť pozitívne adjektívum k tvári osoby, na ktorú negatívna reklama cielila.</a:t>
            </a:r>
          </a:p>
          <a:p>
            <a:r>
              <a:rPr lang="sk-SK" dirty="0"/>
              <a:t>Hypotéza 3: Kontrolnej skupine bude spomedzi troch skupín trvať najkratší čas asociovať pozitívne adjektívum s tvárou danej osoby (nebude </a:t>
            </a:r>
            <a:r>
              <a:rPr lang="sk-SK" dirty="0" err="1"/>
              <a:t>treatmentu</a:t>
            </a:r>
            <a:r>
              <a:rPr lang="sk-SK" dirty="0"/>
              <a:t> vystavená, a teda negatívnu reklamu neuvidí).</a:t>
            </a:r>
            <a:endParaRPr lang="cs-CZ" dirty="0"/>
          </a:p>
          <a:p>
            <a:r>
              <a:rPr lang="sk-SK" dirty="0"/>
              <a:t>Nulová hypotéza: Čas na identifikáciu je vo všetkých skupinách rovnaký, prípadne nie sú prítomné signifikantné rozdiely.</a:t>
            </a:r>
            <a:endParaRPr lang="cs-CZ" dirty="0"/>
          </a:p>
          <a:p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06215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444500"/>
            <a:ext cx="7729728" cy="5765800"/>
          </a:xfrm>
        </p:spPr>
        <p:txBody>
          <a:bodyPr/>
          <a:lstStyle/>
          <a:p>
            <a:r>
              <a:rPr lang="sk-SK" b="1" dirty="0"/>
              <a:t> Chronologický a detailný technický popis</a:t>
            </a:r>
            <a:endParaRPr lang="cs-CZ" dirty="0"/>
          </a:p>
          <a:p>
            <a:r>
              <a:rPr lang="sk-SK" b="1" dirty="0"/>
              <a:t> potrebný materiál</a:t>
            </a:r>
            <a:endParaRPr lang="cs-CZ" dirty="0"/>
          </a:p>
          <a:p>
            <a:pPr lvl="0"/>
            <a:r>
              <a:rPr lang="sk-SK" dirty="0"/>
              <a:t>40 slov s negatívnou </a:t>
            </a:r>
            <a:r>
              <a:rPr lang="sk-SK" dirty="0" err="1"/>
              <a:t>konotáciou</a:t>
            </a:r>
            <a:endParaRPr lang="cs-CZ" dirty="0"/>
          </a:p>
          <a:p>
            <a:pPr lvl="0"/>
            <a:r>
              <a:rPr lang="sk-SK" dirty="0"/>
              <a:t> 40 slov s pozitívnou </a:t>
            </a:r>
            <a:r>
              <a:rPr lang="sk-SK" dirty="0" err="1"/>
              <a:t>konotáciou</a:t>
            </a:r>
            <a:endParaRPr lang="cs-CZ" dirty="0"/>
          </a:p>
          <a:p>
            <a:pPr lvl="0"/>
            <a:r>
              <a:rPr lang="sk-SK" dirty="0"/>
              <a:t> 3 negatívne </a:t>
            </a:r>
            <a:r>
              <a:rPr lang="sk-SK" dirty="0" err="1"/>
              <a:t>zrovnávacie</a:t>
            </a:r>
            <a:r>
              <a:rPr lang="sk-SK" dirty="0"/>
              <a:t> spoty</a:t>
            </a:r>
            <a:endParaRPr lang="cs-CZ" dirty="0"/>
          </a:p>
          <a:p>
            <a:pPr lvl="0"/>
            <a:r>
              <a:rPr lang="sk-SK" dirty="0"/>
              <a:t> 3 komerčné spoty</a:t>
            </a:r>
            <a:endParaRPr lang="cs-CZ" dirty="0"/>
          </a:p>
          <a:p>
            <a:pPr lvl="0"/>
            <a:r>
              <a:rPr lang="sk-SK" dirty="0"/>
              <a:t> 1 fotografia kandidáta 1 (bude vysvetlené nižšie)</a:t>
            </a:r>
            <a:endParaRPr lang="cs-CZ" dirty="0"/>
          </a:p>
          <a:p>
            <a:pPr lvl="0"/>
            <a:r>
              <a:rPr lang="sk-SK" dirty="0"/>
              <a:t>1 fotografia kandidáta 2</a:t>
            </a:r>
            <a:endParaRPr lang="cs-CZ" dirty="0"/>
          </a:p>
          <a:p>
            <a:pPr lvl="0"/>
            <a:r>
              <a:rPr lang="sk-SK" dirty="0"/>
              <a:t>1 fotografia kandidáta 3</a:t>
            </a:r>
            <a:endParaRPr lang="cs-CZ" dirty="0"/>
          </a:p>
          <a:p>
            <a:pPr lvl="0"/>
            <a:r>
              <a:rPr lang="sk-SK" dirty="0"/>
              <a:t>1 fotografia kandidáta 4</a:t>
            </a:r>
            <a:endParaRPr lang="cs-CZ" dirty="0"/>
          </a:p>
          <a:p>
            <a:pPr lvl="0"/>
            <a:r>
              <a:rPr lang="sk-SK" dirty="0"/>
              <a:t>1 fotografia kandidáta 5</a:t>
            </a:r>
            <a:endParaRPr lang="cs-CZ" dirty="0"/>
          </a:p>
          <a:p>
            <a:pPr lvl="0"/>
            <a:r>
              <a:rPr lang="sk-SK" dirty="0"/>
              <a:t>1 fotografia kandidáta 6</a:t>
            </a:r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72408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381000"/>
            <a:ext cx="7729728" cy="5867400"/>
          </a:xfrm>
        </p:spPr>
        <p:txBody>
          <a:bodyPr/>
          <a:lstStyle/>
          <a:p>
            <a:r>
              <a:rPr lang="sk-SK" b="1" dirty="0"/>
              <a:t> Skupiny v experimente a </a:t>
            </a:r>
            <a:r>
              <a:rPr lang="sk-SK" b="1" dirty="0" err="1"/>
              <a:t>treatmenty</a:t>
            </a:r>
            <a:endParaRPr lang="sk-SK" b="1" dirty="0"/>
          </a:p>
          <a:p>
            <a:pPr lvl="0"/>
            <a:r>
              <a:rPr lang="sk-SK" dirty="0"/>
              <a:t>C – kontrolná skupina – neošetrená </a:t>
            </a:r>
            <a:r>
              <a:rPr lang="sk-SK" dirty="0" err="1"/>
              <a:t>treatmentom</a:t>
            </a:r>
            <a:endParaRPr lang="cs-CZ" dirty="0"/>
          </a:p>
          <a:p>
            <a:pPr lvl="0"/>
            <a:r>
              <a:rPr lang="sk-SK" dirty="0"/>
              <a:t> T1 – skupina priamo vystavená negatívnej </a:t>
            </a:r>
            <a:r>
              <a:rPr lang="sk-SK" dirty="0" err="1"/>
              <a:t>zrovnávacej</a:t>
            </a:r>
            <a:r>
              <a:rPr lang="sk-SK" dirty="0"/>
              <a:t> reklame</a:t>
            </a:r>
            <a:endParaRPr lang="cs-CZ" dirty="0"/>
          </a:p>
          <a:p>
            <a:pPr lvl="0"/>
            <a:r>
              <a:rPr lang="sk-SK" dirty="0"/>
              <a:t> T2 – skupina nepriamo vystavená negatívnej </a:t>
            </a:r>
            <a:r>
              <a:rPr lang="sk-SK" dirty="0" err="1"/>
              <a:t>zrovnávacej</a:t>
            </a:r>
            <a:r>
              <a:rPr lang="sk-SK" dirty="0"/>
              <a:t> reklame</a:t>
            </a:r>
            <a:endParaRPr lang="cs-CZ" dirty="0"/>
          </a:p>
          <a:p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50916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419100"/>
            <a:ext cx="7729728" cy="5816600"/>
          </a:xfrm>
        </p:spPr>
        <p:txBody>
          <a:bodyPr/>
          <a:lstStyle/>
          <a:p>
            <a:r>
              <a:rPr lang="sk-SK" b="1" dirty="0"/>
              <a:t> Chronologický a technický popis</a:t>
            </a:r>
          </a:p>
          <a:p>
            <a:r>
              <a:rPr lang="sk-SK" b="1" dirty="0"/>
              <a:t> </a:t>
            </a:r>
            <a:r>
              <a:rPr lang="sk-SK" dirty="0"/>
              <a:t>2 časti testu</a:t>
            </a:r>
            <a:endParaRPr lang="cs-CZ" dirty="0"/>
          </a:p>
          <a:p>
            <a:r>
              <a:rPr lang="sk-SK" dirty="0"/>
              <a:t> 1. časť testu – „zahrievacie kolo“</a:t>
            </a:r>
            <a:endParaRPr lang="cs-CZ" dirty="0"/>
          </a:p>
          <a:p>
            <a:r>
              <a:rPr lang="sk-SK" dirty="0"/>
              <a:t> respondenti sa usadia za počítač tak, aby na seba nevideli (v prípade použitia softvéru len na jednom počítači by museli prichádzať postupne jeden po druhom)</a:t>
            </a:r>
            <a:endParaRPr lang="cs-CZ" dirty="0"/>
          </a:p>
          <a:p>
            <a:r>
              <a:rPr lang="sk-SK" dirty="0"/>
              <a:t> základné demografické otázky: pohlavie, vek, bydlisko, dosiahnuté vzdelanie, zamestnanie</a:t>
            </a:r>
            <a:endParaRPr lang="cs-CZ" dirty="0"/>
          </a:p>
          <a:p>
            <a:r>
              <a:rPr lang="sk-SK" dirty="0"/>
              <a:t> následne 10 otázok: identifikácia </a:t>
            </a:r>
            <a:r>
              <a:rPr lang="sk-SK" dirty="0" err="1"/>
              <a:t>target</a:t>
            </a:r>
            <a:r>
              <a:rPr lang="sk-SK" dirty="0"/>
              <a:t> slov v kombinácií s objektom – dve tváre kandidátov</a:t>
            </a:r>
          </a:p>
          <a:p>
            <a:r>
              <a:rPr lang="sk-SK" dirty="0"/>
              <a:t> 5 krát identifikácia pozitívneho slova, 5 krát identifikácia negatívneho slova</a:t>
            </a:r>
            <a:endParaRPr lang="cs-CZ" dirty="0"/>
          </a:p>
          <a:p>
            <a:r>
              <a:rPr lang="sk-SK" dirty="0"/>
              <a:t> s každým slovom vyobrazená iná tvár (fotografie 6 kandidátov)</a:t>
            </a:r>
            <a:endParaRPr lang="cs-CZ" dirty="0"/>
          </a:p>
          <a:p>
            <a:r>
              <a:rPr lang="sk-SK" dirty="0"/>
              <a:t> v tejto časti potrebný set 10 pozitívnych slov, 10 negatívnych slov a 6 fotografií vybraných kandidátov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953079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330200"/>
            <a:ext cx="7729728" cy="5409827"/>
          </a:xfrm>
        </p:spPr>
        <p:txBody>
          <a:bodyPr/>
          <a:lstStyle/>
          <a:p>
            <a:r>
              <a:rPr lang="sk-SK" dirty="0"/>
              <a:t>Príklad:</a:t>
            </a:r>
          </a:p>
          <a:p>
            <a:endParaRPr lang="sk-SK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1900" y="760716"/>
            <a:ext cx="6781800" cy="5499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461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520700"/>
            <a:ext cx="7729728" cy="5803900"/>
          </a:xfrm>
        </p:spPr>
        <p:txBody>
          <a:bodyPr>
            <a:normAutofit/>
          </a:bodyPr>
          <a:lstStyle/>
          <a:p>
            <a:r>
              <a:rPr lang="sk-SK" dirty="0"/>
              <a:t>cieľ 1. časti – stanovenie priemerného reakčného času pre identifikáciu pozitívneho slova a negatívneho slova – priemer za pozitívne, priemer za negatívne</a:t>
            </a:r>
          </a:p>
          <a:p>
            <a:r>
              <a:rPr lang="sk-SK" dirty="0"/>
              <a:t> Rovnaká pre všetky skupiny</a:t>
            </a:r>
            <a:endParaRPr lang="cs-CZ" dirty="0"/>
          </a:p>
          <a:p>
            <a:r>
              <a:rPr lang="sk-SK" dirty="0"/>
              <a:t> 2 časť testu: odlišná pre všetky 3 skupiny</a:t>
            </a:r>
            <a:endParaRPr lang="cs-CZ" dirty="0"/>
          </a:p>
          <a:p>
            <a:r>
              <a:rPr lang="sk-SK" dirty="0"/>
              <a:t> T1: priama expozícia negatívneho </a:t>
            </a:r>
            <a:r>
              <a:rPr lang="sk-SK" dirty="0" err="1"/>
              <a:t>zrovnávacieho</a:t>
            </a:r>
            <a:r>
              <a:rPr lang="sk-SK" dirty="0"/>
              <a:t> spotu; následne identifikácia 5 negatívnych a 5 pozitívnych slov;</a:t>
            </a:r>
            <a:endParaRPr lang="cs-CZ" dirty="0"/>
          </a:p>
          <a:p>
            <a:r>
              <a:rPr lang="sk-SK" dirty="0"/>
              <a:t> 3 kolá</a:t>
            </a:r>
            <a:endParaRPr lang="cs-CZ" dirty="0"/>
          </a:p>
          <a:p>
            <a:r>
              <a:rPr lang="sk-SK" dirty="0"/>
              <a:t> subjekt je vystavený priamemu sledovaniu negatívnej </a:t>
            </a:r>
            <a:r>
              <a:rPr lang="sk-SK" dirty="0" err="1"/>
              <a:t>zrovnávacej</a:t>
            </a:r>
            <a:r>
              <a:rPr lang="sk-SK" dirty="0"/>
              <a:t> reklamy</a:t>
            </a:r>
          </a:p>
          <a:p>
            <a:r>
              <a:rPr lang="sk-SK" dirty="0"/>
              <a:t> kombinácie: 3 krát identifikácia pozitívneho slova s tvárou kandidáta, ktorý bol obeťou útoku negatívnej reklamy – očakáva sa pomalšia reakcia ako v priemernom reakčnom čase; 2 krát identifikácia pozitívneho slova s tvárou, ktorá bola v reklame pozitívne vyobrazená – očakáva sa rýchlejšia reakcia; 3 krát identifikácia negatívneho slova s tvárou kandidáta, ktorý bol v spote pozitívne vyobrazený – očakáva sa pomalšia reakcia; 2 krát identifikácia negatívneho slova s tvárou kandidáta, ktorý bol obeťou spotu – očakáva sa kratšia reakcia</a:t>
            </a:r>
            <a:endParaRPr lang="cs-CZ" dirty="0"/>
          </a:p>
          <a:p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747521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381000"/>
            <a:ext cx="7729728" cy="5969000"/>
          </a:xfrm>
        </p:spPr>
        <p:txBody>
          <a:bodyPr/>
          <a:lstStyle/>
          <a:p>
            <a:r>
              <a:rPr lang="sk-SK" dirty="0"/>
              <a:t> 2 opakovania rovnaké s dvoma ďalšími spotmi a 4 ďalšími kandidátmi</a:t>
            </a:r>
          </a:p>
          <a:p>
            <a:r>
              <a:rPr lang="sk-SK" dirty="0"/>
              <a:t> T2: nepriama expozícia negatívneho </a:t>
            </a:r>
            <a:r>
              <a:rPr lang="sk-SK" dirty="0" err="1"/>
              <a:t>zrovnávacieho</a:t>
            </a:r>
            <a:r>
              <a:rPr lang="sk-SK" dirty="0"/>
              <a:t> spotu, následne identifikácia 5 negatívnych a 5 pozitívnych slov; - rovnaké ako v T1 </a:t>
            </a:r>
          </a:p>
          <a:p>
            <a:r>
              <a:rPr lang="sk-SK" dirty="0"/>
              <a:t>Táto skupina bude pri expozícií riešiť logickú úlohu – napríklad jednoduché bludisko (kľúčové, aby vyriešenie úlohy trvalo dlhšie, ako expozícia negatívnej </a:t>
            </a:r>
            <a:r>
              <a:rPr lang="sk-SK" dirty="0" err="1"/>
              <a:t>zrovnávacej</a:t>
            </a:r>
            <a:r>
              <a:rPr lang="sk-SK" dirty="0"/>
              <a:t> reklamy – a teda aby ju subjekt nevidel – malo by byť zabezpečené </a:t>
            </a:r>
            <a:r>
              <a:rPr lang="sk-SK" dirty="0" err="1"/>
              <a:t>pretestom</a:t>
            </a:r>
            <a:r>
              <a:rPr lang="sk-SK" dirty="0"/>
              <a:t>)</a:t>
            </a:r>
          </a:p>
          <a:p>
            <a:r>
              <a:rPr lang="sk-SK" dirty="0"/>
              <a:t> C – rovnaké, ako v T1 a T2 s rozdielom, že C bude pozorovať komerčné spoty bez </a:t>
            </a:r>
            <a:r>
              <a:rPr lang="sk-SK" dirty="0" err="1"/>
              <a:t>negativity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653768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330200"/>
            <a:ext cx="7729728" cy="5511800"/>
          </a:xfrm>
        </p:spPr>
        <p:txBody>
          <a:bodyPr>
            <a:normAutofit/>
          </a:bodyPr>
          <a:lstStyle/>
          <a:p>
            <a:r>
              <a:rPr lang="sk-SK" b="1" dirty="0"/>
              <a:t>Vyhodnocovanie</a:t>
            </a:r>
          </a:p>
          <a:p>
            <a:r>
              <a:rPr lang="sk-SK" dirty="0"/>
              <a:t> porovnanie priemerného reakčného času stanoveného v 1. časti testu:</a:t>
            </a:r>
            <a:endParaRPr lang="cs-CZ" dirty="0"/>
          </a:p>
          <a:p>
            <a:r>
              <a:rPr lang="sk-SK" dirty="0"/>
              <a:t> identifikácia pozitívneho slova: milisekundy (bez ohľadu na to, ktorý kandidát bol s pozitívnym slovom vyobrazený)</a:t>
            </a:r>
          </a:p>
          <a:p>
            <a:r>
              <a:rPr lang="sk-SK" dirty="0"/>
              <a:t> identifikácia negatívneho slova: milisekundy (bez ohľadu na to, ktorý kandidát bol s pozitívnym slovom vyobrazený)</a:t>
            </a:r>
          </a:p>
          <a:p>
            <a:r>
              <a:rPr lang="sk-SK" dirty="0"/>
              <a:t> zmena T1:</a:t>
            </a:r>
            <a:endParaRPr lang="cs-CZ" dirty="0"/>
          </a:p>
          <a:p>
            <a:r>
              <a:rPr lang="sk-SK" dirty="0"/>
              <a:t>identifikácia pozitívneho slova s pozitívnou tvárou: milisekundy</a:t>
            </a:r>
            <a:endParaRPr lang="cs-CZ" dirty="0"/>
          </a:p>
          <a:p>
            <a:r>
              <a:rPr lang="sk-SK" dirty="0"/>
              <a:t> identifikácia negatívneho slova s negatívnou tvárou: milisekundy</a:t>
            </a:r>
            <a:endParaRPr lang="cs-CZ" dirty="0"/>
          </a:p>
          <a:p>
            <a:r>
              <a:rPr lang="sk-SK" dirty="0"/>
              <a:t>identifikácia pozitívneho slova s negatívnou tvárou: milisekundy</a:t>
            </a:r>
            <a:endParaRPr lang="cs-CZ" dirty="0"/>
          </a:p>
          <a:p>
            <a:r>
              <a:rPr lang="sk-SK" dirty="0"/>
              <a:t>identifikácia negatívneho slova s pozitívnou tvárou: milisekundy</a:t>
            </a:r>
            <a:endParaRPr lang="cs-CZ" dirty="0"/>
          </a:p>
          <a:p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655787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419100"/>
            <a:ext cx="7729728" cy="5892800"/>
          </a:xfrm>
        </p:spPr>
        <p:txBody>
          <a:bodyPr/>
          <a:lstStyle/>
          <a:p>
            <a:r>
              <a:rPr lang="sk-SK" dirty="0"/>
              <a:t> zmena T2:</a:t>
            </a:r>
            <a:endParaRPr lang="cs-CZ" dirty="0"/>
          </a:p>
          <a:p>
            <a:r>
              <a:rPr lang="sk-SK" dirty="0"/>
              <a:t>identifikácia pozitívneho slova s pozitívnou tvárou: milisekundy</a:t>
            </a:r>
            <a:endParaRPr lang="cs-CZ" dirty="0"/>
          </a:p>
          <a:p>
            <a:r>
              <a:rPr lang="sk-SK" dirty="0"/>
              <a:t> identifikácia negatívneho slova s negatívnou tvárou: milisekundy</a:t>
            </a:r>
            <a:endParaRPr lang="cs-CZ" dirty="0"/>
          </a:p>
          <a:p>
            <a:r>
              <a:rPr lang="sk-SK" dirty="0"/>
              <a:t>identifikácia pozitívneho slova s negatívnou tvárou: milisekundy</a:t>
            </a:r>
            <a:endParaRPr lang="cs-CZ" dirty="0"/>
          </a:p>
          <a:p>
            <a:r>
              <a:rPr lang="sk-SK" dirty="0"/>
              <a:t>identifikácia negatívneho slova s pozitívnou tvárou: milisekundy</a:t>
            </a:r>
            <a:endParaRPr lang="cs-CZ" dirty="0"/>
          </a:p>
          <a:p>
            <a:r>
              <a:rPr lang="sk-SK" dirty="0"/>
              <a:t>zmena C:</a:t>
            </a:r>
            <a:endParaRPr lang="cs-CZ" dirty="0"/>
          </a:p>
          <a:p>
            <a:r>
              <a:rPr lang="sk-SK" dirty="0"/>
              <a:t> neočakávajú sa signifikantné odchýlky od základného reakčného času</a:t>
            </a:r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640018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444500"/>
            <a:ext cx="7729728" cy="5803900"/>
          </a:xfrm>
        </p:spPr>
        <p:txBody>
          <a:bodyPr/>
          <a:lstStyle/>
          <a:p>
            <a:r>
              <a:rPr lang="sk-SK" b="1" dirty="0"/>
              <a:t>Nutný </a:t>
            </a:r>
            <a:r>
              <a:rPr lang="sk-SK" b="1" dirty="0" err="1"/>
              <a:t>pretest</a:t>
            </a:r>
            <a:endParaRPr lang="sk-SK" b="1" dirty="0"/>
          </a:p>
          <a:p>
            <a:r>
              <a:rPr lang="sk-SK" dirty="0"/>
              <a:t> malá vzorka </a:t>
            </a:r>
            <a:r>
              <a:rPr lang="sk-SK" dirty="0" err="1"/>
              <a:t>respodentov</a:t>
            </a:r>
            <a:r>
              <a:rPr lang="sk-SK" dirty="0"/>
              <a:t>, overenie:</a:t>
            </a:r>
          </a:p>
          <a:p>
            <a:r>
              <a:rPr lang="sk-SK" dirty="0"/>
              <a:t> setu pozitívnych a negatívnych slov – či sa nevyskytujú často v jazyku a či im respondenti rozumejú</a:t>
            </a:r>
            <a:endParaRPr lang="cs-CZ" dirty="0"/>
          </a:p>
          <a:p>
            <a:r>
              <a:rPr lang="sk-SK" dirty="0"/>
              <a:t> porovnanie údernosti 3 negatívnych spotov – aby boli rovnako, alebo aspoň približne „silné“ – explicitným meraním</a:t>
            </a:r>
          </a:p>
          <a:p>
            <a:r>
              <a:rPr lang="sk-SK" dirty="0"/>
              <a:t> presné stanovenie „logickej“ úlohy – aby čas trval dlhšie ako čas potrebný na expozíciu </a:t>
            </a:r>
            <a:r>
              <a:rPr lang="sk-SK" dirty="0" err="1"/>
              <a:t>zrovnávacieho</a:t>
            </a:r>
            <a:r>
              <a:rPr lang="sk-SK" dirty="0"/>
              <a:t> negatívneho spotu</a:t>
            </a:r>
            <a:endParaRPr lang="cs-CZ" dirty="0"/>
          </a:p>
          <a:p>
            <a:r>
              <a:rPr lang="sk-SK" dirty="0"/>
              <a:t> technická kontrola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sk-SK" b="1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02869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1) </a:t>
            </a:r>
            <a:r>
              <a:rPr lang="cs-CZ" dirty="0" err="1"/>
              <a:t>Prečo</a:t>
            </a:r>
            <a:r>
              <a:rPr lang="cs-CZ" dirty="0"/>
              <a:t> </a:t>
            </a:r>
            <a:r>
              <a:rPr lang="cs-CZ" dirty="0" err="1"/>
              <a:t>využitie</a:t>
            </a:r>
            <a:r>
              <a:rPr lang="cs-CZ" dirty="0"/>
              <a:t> </a:t>
            </a:r>
            <a:r>
              <a:rPr lang="cs-CZ" dirty="0" err="1"/>
              <a:t>implicitnej</a:t>
            </a:r>
            <a:r>
              <a:rPr lang="cs-CZ" dirty="0"/>
              <a:t> </a:t>
            </a:r>
            <a:r>
              <a:rPr lang="sk-SK" noProof="1"/>
              <a:t>metódy</a:t>
            </a:r>
          </a:p>
          <a:p>
            <a:r>
              <a:rPr lang="cs-CZ" noProof="1"/>
              <a:t>2) Prečo skúmať negatívnu reklamu</a:t>
            </a:r>
          </a:p>
          <a:p>
            <a:r>
              <a:rPr lang="cs-CZ" noProof="1"/>
              <a:t>3) Predošlé výskumy negatívnej reklamy</a:t>
            </a:r>
          </a:p>
          <a:p>
            <a:r>
              <a:rPr lang="cs-CZ" noProof="1"/>
              <a:t>4) Design návrhu výskumu</a:t>
            </a:r>
          </a:p>
          <a:p>
            <a:r>
              <a:rPr lang="cs-CZ" noProof="1"/>
              <a:t>5) Prevoditeľnosť a možné zjednodušenia</a:t>
            </a:r>
          </a:p>
          <a:p>
            <a:r>
              <a:rPr lang="cs-CZ" noProof="1"/>
              <a:t>6) Sociálna relevancia</a:t>
            </a:r>
            <a:endParaRPr lang="sk-SK" noProof="1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45354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406400"/>
            <a:ext cx="7729728" cy="5905500"/>
          </a:xfrm>
        </p:spPr>
        <p:txBody>
          <a:bodyPr/>
          <a:lstStyle/>
          <a:p>
            <a:r>
              <a:rPr lang="sk-SK" b="1" dirty="0"/>
              <a:t> Cieľ experimentu</a:t>
            </a:r>
          </a:p>
          <a:p>
            <a:r>
              <a:rPr lang="sk-SK" dirty="0"/>
              <a:t> zistiť krátkodobý, afektívny </a:t>
            </a:r>
            <a:r>
              <a:rPr lang="sk-SK" dirty="0" err="1"/>
              <a:t>priming</a:t>
            </a:r>
            <a:r>
              <a:rPr lang="sk-SK" dirty="0"/>
              <a:t> efekt na respondenta</a:t>
            </a:r>
          </a:p>
          <a:p>
            <a:r>
              <a:rPr lang="sk-SK" dirty="0"/>
              <a:t> zistenie afektívneho efektu negatívnej reklamy na respondenta</a:t>
            </a:r>
            <a:endParaRPr lang="cs-CZ" dirty="0"/>
          </a:p>
          <a:p>
            <a:r>
              <a:rPr lang="sk-SK" b="1" dirty="0"/>
              <a:t> Výhody</a:t>
            </a:r>
          </a:p>
          <a:p>
            <a:r>
              <a:rPr lang="sk-SK" dirty="0"/>
              <a:t>bez vstupného zaťaženia: respondenti nepoznajú mená kandidátov, ani nemajú voči nim vytvorené postoje</a:t>
            </a:r>
          </a:p>
          <a:p>
            <a:r>
              <a:rPr lang="sk-SK" dirty="0"/>
              <a:t> možnosť porovnať rozdielny efekt pri priamej a nepriamej expozícií reklamy – simulácia reálneho života – možné porovnať, ako negatívna reklama pôsobí na človeka, ak ju sleduje priamo </a:t>
            </a:r>
            <a:r>
              <a:rPr lang="sk-SK" dirty="0" err="1"/>
              <a:t>vs</a:t>
            </a:r>
            <a:r>
              <a:rPr lang="sk-SK" dirty="0"/>
              <a:t>. ak sa venuje inej činnosti a reklama naňho pôsobí nepriamo</a:t>
            </a:r>
          </a:p>
          <a:p>
            <a:r>
              <a:rPr lang="sk-SK" b="1" dirty="0"/>
              <a:t>Nevýhody</a:t>
            </a:r>
          </a:p>
          <a:p>
            <a:r>
              <a:rPr lang="sk-SK" dirty="0"/>
              <a:t> technická prevoditeľnosť, preto nasledujúce zjednodušenie</a:t>
            </a:r>
            <a:endParaRPr lang="cs-CZ" dirty="0"/>
          </a:p>
          <a:p>
            <a:endParaRPr lang="sk-SK" b="1" dirty="0"/>
          </a:p>
          <a:p>
            <a:endParaRPr lang="sk-SK" b="1" dirty="0"/>
          </a:p>
          <a:p>
            <a:endParaRPr lang="sk-SK" b="1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824232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31136" y="482092"/>
            <a:ext cx="7729728" cy="1188720"/>
          </a:xfrm>
        </p:spPr>
        <p:txBody>
          <a:bodyPr>
            <a:normAutofit/>
          </a:bodyPr>
          <a:lstStyle/>
          <a:p>
            <a:r>
              <a:rPr lang="cs-CZ" noProof="1"/>
              <a:t>5) Prevoditeľnosť a možné zjednodušenia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032000"/>
            <a:ext cx="7729728" cy="4318000"/>
          </a:xfrm>
        </p:spPr>
        <p:txBody>
          <a:bodyPr/>
          <a:lstStyle/>
          <a:p>
            <a:r>
              <a:rPr lang="sk-SK" dirty="0"/>
              <a:t>platforma </a:t>
            </a:r>
            <a:r>
              <a:rPr lang="sk-SK" dirty="0" err="1"/>
              <a:t>Inquisit</a:t>
            </a:r>
            <a:r>
              <a:rPr lang="sk-SK" dirty="0"/>
              <a:t> (</a:t>
            </a:r>
            <a:r>
              <a:rPr lang="sk-SK" u="sng" dirty="0">
                <a:hlinkClick r:id="rId2"/>
              </a:rPr>
              <a:t>http://www.millisecond.com/</a:t>
            </a:r>
            <a:r>
              <a:rPr lang="sk-SK" u="sng" dirty="0"/>
              <a:t>)</a:t>
            </a:r>
          </a:p>
          <a:p>
            <a:r>
              <a:rPr lang="sk-SK" dirty="0"/>
              <a:t>pôvodne návrh experimentu počítal s finančnými odmenami – kvôli demografickej vzorke a externej validite – možné použiť menšiu vzorku a študentov (znížená externá validita) </a:t>
            </a:r>
          </a:p>
          <a:p>
            <a:r>
              <a:rPr lang="sk-SK" dirty="0"/>
              <a:t>experiment počíta s využitím amerických negatívnych spotov</a:t>
            </a:r>
          </a:p>
          <a:p>
            <a:r>
              <a:rPr lang="sk-SK" b="1" dirty="0"/>
              <a:t>Výhody tohto kroku</a:t>
            </a:r>
            <a:endParaRPr lang="cs-CZ" b="1" dirty="0"/>
          </a:p>
          <a:p>
            <a:r>
              <a:rPr lang="sk-SK" dirty="0"/>
              <a:t>Pri výbere menej známych kandidátov – neznámi pre českú populáciu – dosiahnutie zamýšľaného efektu </a:t>
            </a:r>
            <a:r>
              <a:rPr lang="sk-SK" dirty="0" err="1"/>
              <a:t>nezaťaženosti</a:t>
            </a:r>
            <a:r>
              <a:rPr lang="sk-SK" dirty="0"/>
              <a:t> na vstupe</a:t>
            </a:r>
          </a:p>
          <a:p>
            <a:r>
              <a:rPr lang="sk-SK" dirty="0"/>
              <a:t> pre skupinu C – využitie už existujúceho komerčného spotu</a:t>
            </a:r>
            <a:endParaRPr lang="cs-CZ" dirty="0"/>
          </a:p>
          <a:p>
            <a:r>
              <a:rPr lang="sk-SK" dirty="0"/>
              <a:t>V rámci škrtania technickej náročnosti -  možné vypustiť tretie kolo – a teda expozíciu tretieho spotu</a:t>
            </a:r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5401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317500"/>
            <a:ext cx="7729728" cy="6070600"/>
          </a:xfrm>
        </p:spPr>
        <p:txBody>
          <a:bodyPr/>
          <a:lstStyle/>
          <a:p>
            <a:r>
              <a:rPr lang="sk-SK" dirty="0"/>
              <a:t>V prípade potreby možné vypustiť skupinu T2 – ktorá má slúžiť na zistenie efektu v prípade nepriameho pôsobenia negatívnej reklamy – následkom ale nezistenie tohto efektu (napriek tomu však zachovaný cieľ výskumu – krátkodobý efekt – už ale len pri priamej expozícií)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793104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52472" y="316992"/>
            <a:ext cx="7729728" cy="1188720"/>
          </a:xfrm>
        </p:spPr>
        <p:txBody>
          <a:bodyPr/>
          <a:lstStyle/>
          <a:p>
            <a:r>
              <a:rPr lang="cs-CZ" noProof="1"/>
              <a:t>6) Sociálna relevancia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1879600"/>
            <a:ext cx="7729728" cy="4483100"/>
          </a:xfrm>
        </p:spPr>
        <p:txBody>
          <a:bodyPr/>
          <a:lstStyle/>
          <a:p>
            <a:r>
              <a:rPr lang="sk-SK" dirty="0"/>
              <a:t>Experimentálna politológia – potreba čerpať zo sociálnej psychológie, kognitívnej psychológie a </a:t>
            </a:r>
            <a:r>
              <a:rPr lang="sk-SK" dirty="0" err="1"/>
              <a:t>neuropsychológie</a:t>
            </a:r>
            <a:endParaRPr lang="sk-SK" dirty="0"/>
          </a:p>
          <a:p>
            <a:r>
              <a:rPr lang="sk-SK" dirty="0" err="1"/>
              <a:t>Neuropsychologické</a:t>
            </a:r>
            <a:r>
              <a:rPr lang="sk-SK" dirty="0"/>
              <a:t> metódy a </a:t>
            </a:r>
            <a:r>
              <a:rPr lang="sk-SK" dirty="0" err="1"/>
              <a:t>psychofyziologické</a:t>
            </a:r>
            <a:r>
              <a:rPr lang="sk-SK" dirty="0"/>
              <a:t> merania finančne a technicky náročné</a:t>
            </a:r>
          </a:p>
          <a:p>
            <a:r>
              <a:rPr lang="sk-SK" dirty="0"/>
              <a:t>Implicitné metódy – menej náročné, no napriek tomu nedostatočne využívané</a:t>
            </a:r>
          </a:p>
          <a:p>
            <a:r>
              <a:rPr lang="sk-SK" dirty="0"/>
              <a:t>Možnosť odkryť krátkodobý efekt negatívnej reklamy nezistiteľný explicitným meraním</a:t>
            </a:r>
          </a:p>
          <a:p>
            <a:r>
              <a:rPr lang="sk-SK" dirty="0"/>
              <a:t>Možnosť porovnať rozdiel efektu pri priamom a nepriamom vystavení negatívnej reklame</a:t>
            </a:r>
          </a:p>
          <a:p>
            <a:r>
              <a:rPr lang="sk-SK" dirty="0"/>
              <a:t>Negatívna reklama – nedostatočne preskúmaná z hľadiska krátkodobých efektov na jedinca</a:t>
            </a:r>
          </a:p>
          <a:p>
            <a:r>
              <a:rPr lang="sk-SK" dirty="0"/>
              <a:t>Možnosť preukázať veľkosť krátkodobého efektu negatívnej reklamy na voliča experimentom s doteraz nepoužitým dizajnom</a:t>
            </a:r>
          </a:p>
        </p:txBody>
      </p:sp>
    </p:spTree>
    <p:extLst>
      <p:ext uri="{BB962C8B-B14F-4D97-AF65-F5344CB8AC3E}">
        <p14:creationId xmlns:p14="http://schemas.microsoft.com/office/powerpoint/2010/main" val="12698465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Ďakujem za pozornosť</a:t>
            </a:r>
          </a:p>
        </p:txBody>
      </p:sp>
    </p:spTree>
    <p:extLst>
      <p:ext uri="{BB962C8B-B14F-4D97-AF65-F5344CB8AC3E}">
        <p14:creationId xmlns:p14="http://schemas.microsoft.com/office/powerpoint/2010/main" val="3406896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902208"/>
          </a:xfrm>
        </p:spPr>
        <p:txBody>
          <a:bodyPr>
            <a:normAutofit fontScale="90000"/>
          </a:bodyPr>
          <a:lstStyle/>
          <a:p>
            <a:r>
              <a:rPr lang="cs-CZ" dirty="0"/>
              <a:t>1) </a:t>
            </a:r>
            <a:r>
              <a:rPr lang="cs-CZ" dirty="0" err="1"/>
              <a:t>Prečo</a:t>
            </a:r>
            <a:r>
              <a:rPr lang="cs-CZ" dirty="0"/>
              <a:t> </a:t>
            </a:r>
            <a:r>
              <a:rPr lang="cs-CZ" dirty="0" err="1"/>
              <a:t>využitie</a:t>
            </a:r>
            <a:r>
              <a:rPr lang="cs-CZ" dirty="0"/>
              <a:t> </a:t>
            </a:r>
            <a:r>
              <a:rPr lang="cs-CZ" dirty="0" err="1"/>
              <a:t>implicitnej</a:t>
            </a:r>
            <a:r>
              <a:rPr lang="cs-CZ" dirty="0"/>
              <a:t> </a:t>
            </a:r>
            <a:r>
              <a:rPr lang="sk-SK" noProof="1"/>
              <a:t>metódy</a:t>
            </a:r>
            <a:br>
              <a:rPr lang="sk-SK" noProof="1"/>
            </a:b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266950"/>
            <a:ext cx="7729728" cy="4095750"/>
          </a:xfrm>
        </p:spPr>
        <p:txBody>
          <a:bodyPr/>
          <a:lstStyle/>
          <a:p>
            <a:r>
              <a:rPr lang="cs-CZ" dirty="0"/>
              <a:t>2 typy </a:t>
            </a:r>
            <a:r>
              <a:rPr lang="cs-CZ" dirty="0" err="1"/>
              <a:t>merania</a:t>
            </a:r>
            <a:r>
              <a:rPr lang="cs-CZ" dirty="0"/>
              <a:t> </a:t>
            </a:r>
            <a:r>
              <a:rPr lang="cs-CZ" dirty="0" err="1"/>
              <a:t>postojov</a:t>
            </a:r>
            <a:r>
              <a:rPr lang="cs-CZ" dirty="0"/>
              <a:t> – </a:t>
            </a:r>
            <a:r>
              <a:rPr lang="cs-CZ" dirty="0" err="1"/>
              <a:t>expliticný</a:t>
            </a:r>
            <a:r>
              <a:rPr lang="cs-CZ" dirty="0"/>
              <a:t> a </a:t>
            </a:r>
            <a:r>
              <a:rPr lang="cs-CZ" dirty="0" err="1"/>
              <a:t>implicitný</a:t>
            </a:r>
            <a:endParaRPr lang="cs-CZ" dirty="0"/>
          </a:p>
          <a:p>
            <a:r>
              <a:rPr lang="cs-CZ" dirty="0" err="1"/>
              <a:t>Explicitný</a:t>
            </a:r>
            <a:r>
              <a:rPr lang="cs-CZ" dirty="0"/>
              <a:t> – </a:t>
            </a:r>
            <a:r>
              <a:rPr lang="cs-CZ" dirty="0" err="1"/>
              <a:t>predpoklad</a:t>
            </a:r>
            <a:r>
              <a:rPr lang="cs-CZ" dirty="0"/>
              <a:t> </a:t>
            </a:r>
            <a:r>
              <a:rPr lang="cs-CZ" dirty="0" err="1"/>
              <a:t>sebehodnotenia</a:t>
            </a:r>
            <a:r>
              <a:rPr lang="cs-CZ" dirty="0"/>
              <a:t> – subjekt si je </a:t>
            </a:r>
            <a:r>
              <a:rPr lang="cs-CZ" dirty="0" err="1"/>
              <a:t>vedomý</a:t>
            </a:r>
            <a:r>
              <a:rPr lang="cs-CZ" dirty="0"/>
              <a:t> </a:t>
            </a:r>
            <a:r>
              <a:rPr lang="cs-CZ" dirty="0" err="1"/>
              <a:t>svojich</a:t>
            </a:r>
            <a:r>
              <a:rPr lang="cs-CZ" dirty="0"/>
              <a:t> </a:t>
            </a:r>
            <a:r>
              <a:rPr lang="cs-CZ" dirty="0" err="1"/>
              <a:t>postojov</a:t>
            </a:r>
            <a:r>
              <a:rPr lang="cs-CZ" dirty="0"/>
              <a:t>, </a:t>
            </a:r>
            <a:r>
              <a:rPr lang="cs-CZ" dirty="0" err="1"/>
              <a:t>názorov</a:t>
            </a:r>
            <a:r>
              <a:rPr lang="cs-CZ" dirty="0"/>
              <a:t> a </a:t>
            </a:r>
            <a:r>
              <a:rPr lang="cs-CZ" dirty="0" err="1"/>
              <a:t>pocitov</a:t>
            </a:r>
            <a:endParaRPr lang="cs-CZ" dirty="0"/>
          </a:p>
          <a:p>
            <a:r>
              <a:rPr lang="cs-CZ" dirty="0" err="1"/>
              <a:t>Napríklad</a:t>
            </a:r>
            <a:r>
              <a:rPr lang="cs-CZ" dirty="0"/>
              <a:t> formát </a:t>
            </a:r>
            <a:r>
              <a:rPr lang="cs-CZ" dirty="0" err="1"/>
              <a:t>otvorených</a:t>
            </a:r>
            <a:r>
              <a:rPr lang="cs-CZ" dirty="0"/>
              <a:t> </a:t>
            </a:r>
            <a:r>
              <a:rPr lang="cs-CZ" dirty="0" err="1"/>
              <a:t>otázok</a:t>
            </a:r>
            <a:r>
              <a:rPr lang="cs-CZ" dirty="0"/>
              <a:t>, </a:t>
            </a:r>
            <a:r>
              <a:rPr lang="cs-CZ" dirty="0" err="1"/>
              <a:t>uzavretých</a:t>
            </a:r>
            <a:r>
              <a:rPr lang="cs-CZ" dirty="0"/>
              <a:t> </a:t>
            </a:r>
            <a:r>
              <a:rPr lang="cs-CZ" dirty="0" err="1"/>
              <a:t>otázok</a:t>
            </a:r>
            <a:r>
              <a:rPr lang="cs-CZ" dirty="0"/>
              <a:t>, sémantický diferenciál, škála a pod.</a:t>
            </a:r>
          </a:p>
          <a:p>
            <a:r>
              <a:rPr lang="sk-SK" dirty="0"/>
              <a:t>Nevýhody: efekt editovania odpovedí za účelom sociálnej </a:t>
            </a:r>
            <a:r>
              <a:rPr lang="sk-SK" dirty="0" err="1"/>
              <a:t>desiarability</a:t>
            </a:r>
            <a:r>
              <a:rPr lang="cs-CZ" dirty="0"/>
              <a:t>, s</a:t>
            </a:r>
            <a:r>
              <a:rPr lang="sk-SK" dirty="0" err="1"/>
              <a:t>amotný</a:t>
            </a:r>
            <a:r>
              <a:rPr lang="sk-SK" dirty="0"/>
              <a:t> fakt, že subjekt si musí byť svojho postoja vedomý a závislosť na kontexte</a:t>
            </a:r>
          </a:p>
          <a:p>
            <a:r>
              <a:rPr lang="sk-SK" dirty="0"/>
              <a:t>Minimálne zmeny vo formáte otázky – v slovoslede, v poradí otázok a odpovedí – môžu spôsobiť veľké zmeny vo výsledkoch</a:t>
            </a:r>
          </a:p>
          <a:p>
            <a:endParaRPr lang="cs-CZ" dirty="0"/>
          </a:p>
          <a:p>
            <a:endParaRPr lang="sk-SK" dirty="0"/>
          </a:p>
          <a:p>
            <a:endParaRPr lang="sk-SK" dirty="0"/>
          </a:p>
          <a:p>
            <a:endParaRPr lang="cs-CZ" dirty="0"/>
          </a:p>
          <a:p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548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672860"/>
            <a:ext cx="7729728" cy="5588240"/>
          </a:xfrm>
        </p:spPr>
        <p:txBody>
          <a:bodyPr>
            <a:normAutofit/>
          </a:bodyPr>
          <a:lstStyle/>
          <a:p>
            <a:r>
              <a:rPr lang="sk-SK" dirty="0"/>
              <a:t>Implicitné metódy merania postojov vychádzajú z predpokladu, že človek si svojho postoja nemusí byt vedomý – nesporná výhoda</a:t>
            </a:r>
          </a:p>
          <a:p>
            <a:r>
              <a:rPr lang="sk-SK" dirty="0"/>
              <a:t>Založené na predpoklade, že ľudský postoj sa premieta do chovania a plnenia úloh</a:t>
            </a:r>
          </a:p>
          <a:p>
            <a:r>
              <a:rPr lang="sk-SK" dirty="0" err="1"/>
              <a:t>Response</a:t>
            </a:r>
            <a:r>
              <a:rPr lang="sk-SK" dirty="0"/>
              <a:t> </a:t>
            </a:r>
            <a:r>
              <a:rPr lang="sk-SK" dirty="0" err="1"/>
              <a:t>time</a:t>
            </a:r>
            <a:r>
              <a:rPr lang="sk-SK" dirty="0"/>
              <a:t> </a:t>
            </a:r>
            <a:r>
              <a:rPr lang="sk-SK" dirty="0" err="1"/>
              <a:t>measures</a:t>
            </a:r>
            <a:r>
              <a:rPr lang="sk-SK" dirty="0"/>
              <a:t> – druh testov merajúci čas na odpoveď</a:t>
            </a:r>
          </a:p>
          <a:p>
            <a:r>
              <a:rPr lang="sk-SK" dirty="0"/>
              <a:t>2 druhy: </a:t>
            </a:r>
          </a:p>
          <a:p>
            <a:r>
              <a:rPr lang="sk-SK" dirty="0"/>
              <a:t>A) </a:t>
            </a:r>
            <a:r>
              <a:rPr lang="sk-SK" dirty="0" err="1"/>
              <a:t>Sequential</a:t>
            </a:r>
            <a:r>
              <a:rPr lang="sk-SK" dirty="0"/>
              <a:t> </a:t>
            </a:r>
            <a:r>
              <a:rPr lang="sk-SK" dirty="0" err="1"/>
              <a:t>priming</a:t>
            </a:r>
            <a:r>
              <a:rPr lang="sk-SK" dirty="0"/>
              <a:t> </a:t>
            </a:r>
            <a:r>
              <a:rPr lang="sk-SK" dirty="0" err="1"/>
              <a:t>procedures</a:t>
            </a:r>
            <a:r>
              <a:rPr lang="sk-SK" dirty="0"/>
              <a:t> - základný predpoklad – expozícia konceptu napomáha nasledujúcemu rozpoznaniu podobných konceptov (doktorka – sestrička); koncept – </a:t>
            </a:r>
            <a:r>
              <a:rPr lang="sk-SK" dirty="0" err="1"/>
              <a:t>the</a:t>
            </a:r>
            <a:r>
              <a:rPr lang="sk-SK" dirty="0"/>
              <a:t> prime – aktivuje sémanticky podobné koncepty v pamäti – redukuje čas potrebný na ich identifikáciu</a:t>
            </a:r>
          </a:p>
          <a:p>
            <a:r>
              <a:rPr lang="sk-SK" dirty="0"/>
              <a:t>Napr. prezentácia slov respondentovi, ktorý má identifikovať slovo tak rýchlo, ako sa len dá – sledovanie, či prime – objekt – zrýchli alebo spomalí identifikáciu tohto slova</a:t>
            </a:r>
          </a:p>
          <a:p>
            <a:r>
              <a:rPr lang="sk-SK" dirty="0" err="1"/>
              <a:t>Evaluating</a:t>
            </a:r>
            <a:r>
              <a:rPr lang="sk-SK" dirty="0"/>
              <a:t> </a:t>
            </a:r>
            <a:r>
              <a:rPr lang="sk-SK" dirty="0" err="1"/>
              <a:t>priming</a:t>
            </a:r>
            <a:r>
              <a:rPr lang="sk-SK" dirty="0"/>
              <a:t> </a:t>
            </a:r>
            <a:r>
              <a:rPr lang="sk-SK" dirty="0" err="1"/>
              <a:t>procedures</a:t>
            </a:r>
            <a:r>
              <a:rPr lang="sk-SK" dirty="0"/>
              <a:t> – test zameraný na rýchlosť s akou je hodnotiaci význam slova identifikovaný – či objekt postoja ovplyvňuje </a:t>
            </a:r>
            <a:r>
              <a:rPr lang="sk-SK" dirty="0" err="1"/>
              <a:t>rychlosť</a:t>
            </a:r>
            <a:r>
              <a:rPr lang="sk-SK" dirty="0"/>
              <a:t>, s akou identifikujú respondenti slová – </a:t>
            </a:r>
            <a:r>
              <a:rPr lang="sk-SK" dirty="0" err="1"/>
              <a:t>the</a:t>
            </a:r>
            <a:r>
              <a:rPr lang="sk-SK" dirty="0"/>
              <a:t> prime – objekt + </a:t>
            </a:r>
            <a:r>
              <a:rPr lang="sk-SK" dirty="0" err="1"/>
              <a:t>target</a:t>
            </a:r>
            <a:r>
              <a:rPr lang="sk-SK" dirty="0"/>
              <a:t> </a:t>
            </a:r>
            <a:r>
              <a:rPr lang="sk-SK" dirty="0" err="1"/>
              <a:t>word</a:t>
            </a:r>
            <a:r>
              <a:rPr lang="sk-SK" dirty="0"/>
              <a:t> = rozhodnutie, či je slovo pozitívne/negatívne</a:t>
            </a:r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67580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603850"/>
            <a:ext cx="7729728" cy="5136178"/>
          </a:xfrm>
        </p:spPr>
        <p:txBody>
          <a:bodyPr/>
          <a:lstStyle/>
          <a:p>
            <a:r>
              <a:rPr lang="sk-SK" dirty="0"/>
              <a:t>B) </a:t>
            </a:r>
            <a:r>
              <a:rPr lang="sk-SK" dirty="0" err="1"/>
              <a:t>Response</a:t>
            </a:r>
            <a:r>
              <a:rPr lang="sk-SK" dirty="0"/>
              <a:t> </a:t>
            </a:r>
            <a:r>
              <a:rPr lang="sk-SK" dirty="0" err="1"/>
              <a:t>competition</a:t>
            </a:r>
            <a:r>
              <a:rPr lang="sk-SK" dirty="0"/>
              <a:t> </a:t>
            </a:r>
            <a:r>
              <a:rPr lang="sk-SK" dirty="0" err="1"/>
              <a:t>procedures</a:t>
            </a:r>
            <a:endParaRPr lang="sk-SK" dirty="0"/>
          </a:p>
          <a:p>
            <a:r>
              <a:rPr lang="sk-SK" dirty="0"/>
              <a:t>Zameranie na „rušiace“ efekty,  ktoré sa objavujú, ak rôzne časti postojových objektov naznačujú rozdielne odpovede</a:t>
            </a:r>
          </a:p>
          <a:p>
            <a:r>
              <a:rPr lang="sk-SK" dirty="0" err="1"/>
              <a:t>Napriklad</a:t>
            </a:r>
            <a:r>
              <a:rPr lang="sk-SK" dirty="0"/>
              <a:t> IAT – </a:t>
            </a:r>
            <a:r>
              <a:rPr lang="sk-SK" dirty="0" err="1"/>
              <a:t>Implicit</a:t>
            </a:r>
            <a:r>
              <a:rPr lang="sk-SK" dirty="0"/>
              <a:t> </a:t>
            </a:r>
            <a:r>
              <a:rPr lang="sk-SK" dirty="0" err="1"/>
              <a:t>Associations</a:t>
            </a:r>
            <a:r>
              <a:rPr lang="sk-SK" dirty="0"/>
              <a:t> Test – </a:t>
            </a:r>
            <a:r>
              <a:rPr lang="sk-SK" dirty="0" err="1"/>
              <a:t>tažší</a:t>
            </a:r>
            <a:r>
              <a:rPr lang="sk-SK" dirty="0"/>
              <a:t> na prevedenie, komplikovanejší technicky a menej vhodný pre tento </a:t>
            </a:r>
            <a:r>
              <a:rPr lang="sk-SK" dirty="0" err="1"/>
              <a:t>výskumny</a:t>
            </a:r>
            <a:r>
              <a:rPr lang="sk-SK" dirty="0"/>
              <a:t> dizajn (neexistencia </a:t>
            </a:r>
            <a:r>
              <a:rPr lang="sk-SK" dirty="0" err="1"/>
              <a:t>response</a:t>
            </a:r>
            <a:r>
              <a:rPr lang="sk-SK" dirty="0"/>
              <a:t> </a:t>
            </a:r>
            <a:r>
              <a:rPr lang="sk-SK" dirty="0" err="1"/>
              <a:t>key</a:t>
            </a:r>
            <a:r>
              <a:rPr lang="sk-SK" dirty="0"/>
              <a:t> – spoločných vlastností respondenta a tváre kandidáta – bude predstavené nižšie)</a:t>
            </a:r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3681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31136" y="429854"/>
            <a:ext cx="7729728" cy="1188720"/>
          </a:xfrm>
        </p:spPr>
        <p:txBody>
          <a:bodyPr>
            <a:normAutofit/>
          </a:bodyPr>
          <a:lstStyle/>
          <a:p>
            <a:r>
              <a:rPr lang="cs-CZ" noProof="1"/>
              <a:t>2) Prečo skúmať negatívnu reklamu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1932318"/>
            <a:ext cx="7729728" cy="3807710"/>
          </a:xfrm>
        </p:spPr>
        <p:txBody>
          <a:bodyPr/>
          <a:lstStyle/>
          <a:p>
            <a:r>
              <a:rPr lang="sk-SK" dirty="0"/>
              <a:t>Predpoklady pre využívanie negatívnej reklamy: </a:t>
            </a:r>
          </a:p>
          <a:p>
            <a:r>
              <a:rPr lang="sk-SK" dirty="0"/>
              <a:t>cielenie na emócie – vyvolanie strachu, obáv, </a:t>
            </a:r>
          </a:p>
          <a:p>
            <a:r>
              <a:rPr lang="sk-SK" dirty="0"/>
              <a:t>negatívnu reklamu si voliči viac zapamätajú</a:t>
            </a:r>
          </a:p>
          <a:p>
            <a:r>
              <a:rPr lang="sk-SK" dirty="0"/>
              <a:t>predpoklad nabúrania hodnotových systémov jedinca</a:t>
            </a:r>
          </a:p>
          <a:p>
            <a:r>
              <a:rPr lang="sk-SK" dirty="0"/>
              <a:t>, predpoklad väčšej pozornosti venovanej negatívnej reklame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82421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31136" y="395349"/>
            <a:ext cx="7729728" cy="1036636"/>
          </a:xfrm>
        </p:spPr>
        <p:txBody>
          <a:bodyPr>
            <a:normAutofit fontScale="90000"/>
          </a:bodyPr>
          <a:lstStyle/>
          <a:p>
            <a:r>
              <a:rPr lang="cs-CZ" noProof="1"/>
              <a:t>3) Predošlé výskumy negatívnej reklamy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1690778"/>
            <a:ext cx="7729728" cy="4544922"/>
          </a:xfrm>
        </p:spPr>
        <p:txBody>
          <a:bodyPr>
            <a:normAutofit/>
          </a:bodyPr>
          <a:lstStyle/>
          <a:p>
            <a:r>
              <a:rPr lang="sk-SK" dirty="0"/>
              <a:t>Doterajšie štúdie neschopné preukázať jednoznačný efekt – zamerané na rôzne ciele s použitím odlišných metód</a:t>
            </a:r>
          </a:p>
          <a:p>
            <a:r>
              <a:rPr lang="sk-SK" dirty="0"/>
              <a:t>Skúmanie všeobecných trendov: voličský cynizmus, volebná účasť </a:t>
            </a:r>
          </a:p>
          <a:p>
            <a:r>
              <a:rPr lang="sk-SK" dirty="0"/>
              <a:t>Málo výskumov skúmajúcich dopad na konkrétneho jednotlivca</a:t>
            </a:r>
          </a:p>
          <a:p>
            <a:r>
              <a:rPr lang="sk-SK" dirty="0"/>
              <a:t>Ak skúmanie dopadu na jednotlivca – tak využívané explicitné metódy, </a:t>
            </a:r>
            <a:r>
              <a:rPr lang="sk-SK" dirty="0" err="1"/>
              <a:t>field</a:t>
            </a:r>
            <a:r>
              <a:rPr lang="sk-SK" dirty="0"/>
              <a:t> experimenty</a:t>
            </a:r>
          </a:p>
          <a:p>
            <a:r>
              <a:rPr lang="sk-SK" dirty="0" err="1"/>
              <a:t>Field</a:t>
            </a:r>
            <a:r>
              <a:rPr lang="sk-SK" dirty="0"/>
              <a:t> experiment: ťažké kontrolovať,  aby sa subjekty neovplyvnili, či dostali potrebný materiál a či ich neovplyvnila tretia premenná</a:t>
            </a:r>
          </a:p>
          <a:p>
            <a:r>
              <a:rPr lang="sk-SK" dirty="0"/>
              <a:t>Problém s meraním dopadu negatívnej reklamy na hodnotový systém: rozdiel na vstupe – každý človek – iný hodnotový systém - inak rozvetvený a </a:t>
            </a:r>
            <a:r>
              <a:rPr lang="sk-SK" dirty="0" err="1"/>
              <a:t>rozsiahl</a:t>
            </a:r>
            <a:endParaRPr lang="sk-SK" dirty="0"/>
          </a:p>
          <a:p>
            <a:r>
              <a:rPr lang="sk-SK" dirty="0"/>
              <a:t>V kombinácii s explicitnými metódami – skresľujúce – nemožnosť zistiť, ako veľmi respondent niečomu verí a aké má pocity ku kandidátovi, ku ktorému sa vzťahuje negatívna reklama</a:t>
            </a:r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14209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520700"/>
            <a:ext cx="7729728" cy="5219327"/>
          </a:xfrm>
        </p:spPr>
        <p:txBody>
          <a:bodyPr/>
          <a:lstStyle/>
          <a:p>
            <a:r>
              <a:rPr lang="sk-SK" dirty="0"/>
              <a:t>Aj pri použití meraní prostredníctvom škály – problém – u každého človeka je rozdiel medzi jednotlivými bodmi iný</a:t>
            </a:r>
          </a:p>
          <a:p>
            <a:r>
              <a:rPr lang="sk-SK" dirty="0"/>
              <a:t>Spojenie niekoľkých problémov – rozličný objekt štúdia (vzťah ku konkrétnemu kandidátovi/rozbíjanie hodnotového systému/podpora všeobecného trendu)</a:t>
            </a:r>
            <a:endParaRPr lang="sk-SK" dirty="0"/>
          </a:p>
          <a:p>
            <a:r>
              <a:rPr lang="sk-SK" dirty="0"/>
              <a:t>Negatívna reklama – účel – cieliť na emócie a afektívne reakcie – paradoxne minimum výskumov na krátkodobý dopad</a:t>
            </a:r>
          </a:p>
          <a:p>
            <a:r>
              <a:rPr lang="sk-SK" dirty="0"/>
              <a:t>Zaťaženie na vstupe – každý respondent do testov vstupuje s inak silným hodnotovým systémom, ktorý explicitne nie je možné presne zachytiť</a:t>
            </a:r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93972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31136" y="507492"/>
            <a:ext cx="7729728" cy="1188720"/>
          </a:xfrm>
        </p:spPr>
        <p:txBody>
          <a:bodyPr/>
          <a:lstStyle/>
          <a:p>
            <a:r>
              <a:rPr lang="cs-CZ" noProof="1"/>
              <a:t>4) Design návrhu výskumu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032000"/>
            <a:ext cx="7729728" cy="4267200"/>
          </a:xfrm>
        </p:spPr>
        <p:txBody>
          <a:bodyPr>
            <a:normAutofit/>
          </a:bodyPr>
          <a:lstStyle/>
          <a:p>
            <a:r>
              <a:rPr lang="sk-SK" b="1" dirty="0"/>
              <a:t> Základné parametre a premenné</a:t>
            </a:r>
            <a:endParaRPr lang="cs-CZ" dirty="0"/>
          </a:p>
          <a:p>
            <a:r>
              <a:rPr lang="sk-SK" dirty="0"/>
              <a:t>Počet respondentov – čo najvyšší – N = 90 (nižšie editované a znížené – táto časť počíta s najrobustnejším designom)</a:t>
            </a:r>
          </a:p>
          <a:p>
            <a:r>
              <a:rPr lang="sk-SK" dirty="0"/>
              <a:t>Demografické zloženie</a:t>
            </a:r>
          </a:p>
          <a:p>
            <a:r>
              <a:rPr lang="sk-SK" dirty="0"/>
              <a:t>Nezávislá premenná (v našom prípade </a:t>
            </a:r>
            <a:r>
              <a:rPr lang="sk-SK" dirty="0" err="1"/>
              <a:t>treatment</a:t>
            </a:r>
            <a:r>
              <a:rPr lang="sk-SK" dirty="0"/>
              <a:t> </a:t>
            </a:r>
            <a:r>
              <a:rPr lang="sk-SK" dirty="0" err="1"/>
              <a:t>variable</a:t>
            </a:r>
            <a:r>
              <a:rPr lang="sk-SK" dirty="0"/>
              <a:t>) – T = prítomnosť expozície negatívnej reklamy – rozdelené do troch skupín a na tri kategórie s tým súvisiace podľa obsahu prítomnej </a:t>
            </a:r>
            <a:r>
              <a:rPr lang="sk-SK" dirty="0" err="1"/>
              <a:t>negativity</a:t>
            </a:r>
            <a:endParaRPr lang="sk-SK" dirty="0"/>
          </a:p>
          <a:p>
            <a:r>
              <a:rPr lang="sk-SK" dirty="0"/>
              <a:t>Závislá premenná – Y = reakčný čas indikujúci krátkodobú zmena náhľadu na kandidáta - kratší reakčný čas respondenta na rozpoznanie negatívneho cieľového slova s kandidátovou tvárou a naopak dlhší reakčný čas respondenta na rozpoznanie pozitívneho cieľového slova s kandidátovou tvárou – počítané v milisekundách</a:t>
            </a:r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19961059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Balík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77</TotalTime>
  <Words>548</Words>
  <Application>Microsoft Office PowerPoint</Application>
  <PresentationFormat>Širokoúhlá obrazovka</PresentationFormat>
  <Paragraphs>154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7" baseType="lpstr">
      <vt:lpstr>Arial</vt:lpstr>
      <vt:lpstr>Gill Sans MT</vt:lpstr>
      <vt:lpstr>Balík</vt:lpstr>
      <vt:lpstr>Návrh experimentálneho výskumu</vt:lpstr>
      <vt:lpstr>Obsah</vt:lpstr>
      <vt:lpstr>1) Prečo využitie implicitnej metódy </vt:lpstr>
      <vt:lpstr>Prezentace aplikace PowerPoint</vt:lpstr>
      <vt:lpstr>Prezentace aplikace PowerPoint</vt:lpstr>
      <vt:lpstr>2) Prečo skúmať negatívnu reklamu</vt:lpstr>
      <vt:lpstr>3) Predošlé výskumy negatívnej reklamy</vt:lpstr>
      <vt:lpstr>Prezentace aplikace PowerPoint</vt:lpstr>
      <vt:lpstr>4) Design návrhu výskumu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5) Prevoditeľnosť a možné zjednodušenia</vt:lpstr>
      <vt:lpstr>Prezentace aplikace PowerPoint</vt:lpstr>
      <vt:lpstr>6) Sociálna relevancia</vt:lpstr>
      <vt:lpstr>Ďakujem za pozornosť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Návrh experimentálneho výskumu</dc:title>
  <dc:creator>Dominika Betáková</dc:creator>
  <cp:lastModifiedBy>Dominika Betáková</cp:lastModifiedBy>
  <cp:revision>11</cp:revision>
  <dcterms:created xsi:type="dcterms:W3CDTF">2016-11-08T11:16:22Z</dcterms:created>
  <dcterms:modified xsi:type="dcterms:W3CDTF">2016-11-08T12:33:43Z</dcterms:modified>
</cp:coreProperties>
</file>