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Masters/slideMaster14.xml" ContentType="application/vnd.openxmlformats-officedocument.presentationml.slideMaster+xml"/>
  <Override PartName="/ppt/slideMasters/slideMaster15.xml" ContentType="application/vnd.openxmlformats-officedocument.presentationml.slideMaster+xml"/>
  <Override PartName="/ppt/slideMasters/slideMaster16.xml" ContentType="application/vnd.openxmlformats-officedocument.presentationml.slideMaster+xml"/>
  <Override PartName="/ppt/slideMasters/slideMaster17.xml" ContentType="application/vnd.openxmlformats-officedocument.presentationml.slideMaster+xml"/>
  <Override PartName="/ppt/slideMasters/slideMaster18.xml" ContentType="application/vnd.openxmlformats-officedocument.presentationml.slideMaster+xml"/>
  <Override PartName="/ppt/slideMasters/slideMaster19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8.xml" ContentType="application/vnd.openxmlformats-officedocument.theme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theme/theme9.xml" ContentType="application/vnd.openxmlformats-officedocument.theme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theme/theme10.xml" ContentType="application/vnd.openxmlformats-officedocument.theme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theme/theme11.xml" ContentType="application/vnd.openxmlformats-officedocument.theme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Layouts/slideLayout130.xml" ContentType="application/vnd.openxmlformats-officedocument.presentationml.slideLayout+xml"/>
  <Override PartName="/ppt/slideLayouts/slideLayout131.xml" ContentType="application/vnd.openxmlformats-officedocument.presentationml.slideLayout+xml"/>
  <Override PartName="/ppt/slideLayouts/slideLayout132.xml" ContentType="application/vnd.openxmlformats-officedocument.presentationml.slideLayout+xml"/>
  <Override PartName="/ppt/theme/theme12.xml" ContentType="application/vnd.openxmlformats-officedocument.theme+xml"/>
  <Override PartName="/ppt/slideLayouts/slideLayout133.xml" ContentType="application/vnd.openxmlformats-officedocument.presentationml.slideLayout+xml"/>
  <Override PartName="/ppt/slideLayouts/slideLayout134.xml" ContentType="application/vnd.openxmlformats-officedocument.presentationml.slideLayout+xml"/>
  <Override PartName="/ppt/slideLayouts/slideLayout135.xml" ContentType="application/vnd.openxmlformats-officedocument.presentationml.slideLayout+xml"/>
  <Override PartName="/ppt/slideLayouts/slideLayout136.xml" ContentType="application/vnd.openxmlformats-officedocument.presentationml.slideLayout+xml"/>
  <Override PartName="/ppt/slideLayouts/slideLayout137.xml" ContentType="application/vnd.openxmlformats-officedocument.presentationml.slideLayout+xml"/>
  <Override PartName="/ppt/slideLayouts/slideLayout138.xml" ContentType="application/vnd.openxmlformats-officedocument.presentationml.slideLayout+xml"/>
  <Override PartName="/ppt/slideLayouts/slideLayout139.xml" ContentType="application/vnd.openxmlformats-officedocument.presentationml.slideLayout+xml"/>
  <Override PartName="/ppt/slideLayouts/slideLayout140.xml" ContentType="application/vnd.openxmlformats-officedocument.presentationml.slideLayout+xml"/>
  <Override PartName="/ppt/slideLayouts/slideLayout141.xml" ContentType="application/vnd.openxmlformats-officedocument.presentationml.slideLayout+xml"/>
  <Override PartName="/ppt/slideLayouts/slideLayout142.xml" ContentType="application/vnd.openxmlformats-officedocument.presentationml.slideLayout+xml"/>
  <Override PartName="/ppt/slideLayouts/slideLayout143.xml" ContentType="application/vnd.openxmlformats-officedocument.presentationml.slideLayout+xml"/>
  <Override PartName="/ppt/theme/theme13.xml" ContentType="application/vnd.openxmlformats-officedocument.theme+xml"/>
  <Override PartName="/ppt/slideLayouts/slideLayout144.xml" ContentType="application/vnd.openxmlformats-officedocument.presentationml.slideLayout+xml"/>
  <Override PartName="/ppt/slideLayouts/slideLayout145.xml" ContentType="application/vnd.openxmlformats-officedocument.presentationml.slideLayout+xml"/>
  <Override PartName="/ppt/slideLayouts/slideLayout146.xml" ContentType="application/vnd.openxmlformats-officedocument.presentationml.slideLayout+xml"/>
  <Override PartName="/ppt/slideLayouts/slideLayout147.xml" ContentType="application/vnd.openxmlformats-officedocument.presentationml.slideLayout+xml"/>
  <Override PartName="/ppt/slideLayouts/slideLayout148.xml" ContentType="application/vnd.openxmlformats-officedocument.presentationml.slideLayout+xml"/>
  <Override PartName="/ppt/slideLayouts/slideLayout149.xml" ContentType="application/vnd.openxmlformats-officedocument.presentationml.slideLayout+xml"/>
  <Override PartName="/ppt/slideLayouts/slideLayout150.xml" ContentType="application/vnd.openxmlformats-officedocument.presentationml.slideLayout+xml"/>
  <Override PartName="/ppt/slideLayouts/slideLayout151.xml" ContentType="application/vnd.openxmlformats-officedocument.presentationml.slideLayout+xml"/>
  <Override PartName="/ppt/slideLayouts/slideLayout152.xml" ContentType="application/vnd.openxmlformats-officedocument.presentationml.slideLayout+xml"/>
  <Override PartName="/ppt/slideLayouts/slideLayout153.xml" ContentType="application/vnd.openxmlformats-officedocument.presentationml.slideLayout+xml"/>
  <Override PartName="/ppt/slideLayouts/slideLayout154.xml" ContentType="application/vnd.openxmlformats-officedocument.presentationml.slideLayout+xml"/>
  <Override PartName="/ppt/theme/theme14.xml" ContentType="application/vnd.openxmlformats-officedocument.theme+xml"/>
  <Override PartName="/ppt/slideLayouts/slideLayout155.xml" ContentType="application/vnd.openxmlformats-officedocument.presentationml.slideLayout+xml"/>
  <Override PartName="/ppt/slideLayouts/slideLayout156.xml" ContentType="application/vnd.openxmlformats-officedocument.presentationml.slideLayout+xml"/>
  <Override PartName="/ppt/slideLayouts/slideLayout157.xml" ContentType="application/vnd.openxmlformats-officedocument.presentationml.slideLayout+xml"/>
  <Override PartName="/ppt/slideLayouts/slideLayout158.xml" ContentType="application/vnd.openxmlformats-officedocument.presentationml.slideLayout+xml"/>
  <Override PartName="/ppt/slideLayouts/slideLayout159.xml" ContentType="application/vnd.openxmlformats-officedocument.presentationml.slideLayout+xml"/>
  <Override PartName="/ppt/slideLayouts/slideLayout160.xml" ContentType="application/vnd.openxmlformats-officedocument.presentationml.slideLayout+xml"/>
  <Override PartName="/ppt/slideLayouts/slideLayout161.xml" ContentType="application/vnd.openxmlformats-officedocument.presentationml.slideLayout+xml"/>
  <Override PartName="/ppt/slideLayouts/slideLayout162.xml" ContentType="application/vnd.openxmlformats-officedocument.presentationml.slideLayout+xml"/>
  <Override PartName="/ppt/slideLayouts/slideLayout163.xml" ContentType="application/vnd.openxmlformats-officedocument.presentationml.slideLayout+xml"/>
  <Override PartName="/ppt/slideLayouts/slideLayout164.xml" ContentType="application/vnd.openxmlformats-officedocument.presentationml.slideLayout+xml"/>
  <Override PartName="/ppt/slideLayouts/slideLayout165.xml" ContentType="application/vnd.openxmlformats-officedocument.presentationml.slideLayout+xml"/>
  <Override PartName="/ppt/theme/theme15.xml" ContentType="application/vnd.openxmlformats-officedocument.theme+xml"/>
  <Override PartName="/ppt/slideLayouts/slideLayout166.xml" ContentType="application/vnd.openxmlformats-officedocument.presentationml.slideLayout+xml"/>
  <Override PartName="/ppt/slideLayouts/slideLayout167.xml" ContentType="application/vnd.openxmlformats-officedocument.presentationml.slideLayout+xml"/>
  <Override PartName="/ppt/slideLayouts/slideLayout168.xml" ContentType="application/vnd.openxmlformats-officedocument.presentationml.slideLayout+xml"/>
  <Override PartName="/ppt/slideLayouts/slideLayout169.xml" ContentType="application/vnd.openxmlformats-officedocument.presentationml.slideLayout+xml"/>
  <Override PartName="/ppt/slideLayouts/slideLayout170.xml" ContentType="application/vnd.openxmlformats-officedocument.presentationml.slideLayout+xml"/>
  <Override PartName="/ppt/slideLayouts/slideLayout171.xml" ContentType="application/vnd.openxmlformats-officedocument.presentationml.slideLayout+xml"/>
  <Override PartName="/ppt/slideLayouts/slideLayout172.xml" ContentType="application/vnd.openxmlformats-officedocument.presentationml.slideLayout+xml"/>
  <Override PartName="/ppt/slideLayouts/slideLayout173.xml" ContentType="application/vnd.openxmlformats-officedocument.presentationml.slideLayout+xml"/>
  <Override PartName="/ppt/slideLayouts/slideLayout174.xml" ContentType="application/vnd.openxmlformats-officedocument.presentationml.slideLayout+xml"/>
  <Override PartName="/ppt/slideLayouts/slideLayout175.xml" ContentType="application/vnd.openxmlformats-officedocument.presentationml.slideLayout+xml"/>
  <Override PartName="/ppt/slideLayouts/slideLayout176.xml" ContentType="application/vnd.openxmlformats-officedocument.presentationml.slideLayout+xml"/>
  <Override PartName="/ppt/theme/theme16.xml" ContentType="application/vnd.openxmlformats-officedocument.theme+xml"/>
  <Override PartName="/ppt/slideLayouts/slideLayout177.xml" ContentType="application/vnd.openxmlformats-officedocument.presentationml.slideLayout+xml"/>
  <Override PartName="/ppt/slideLayouts/slideLayout178.xml" ContentType="application/vnd.openxmlformats-officedocument.presentationml.slideLayout+xml"/>
  <Override PartName="/ppt/slideLayouts/slideLayout179.xml" ContentType="application/vnd.openxmlformats-officedocument.presentationml.slideLayout+xml"/>
  <Override PartName="/ppt/slideLayouts/slideLayout180.xml" ContentType="application/vnd.openxmlformats-officedocument.presentationml.slideLayout+xml"/>
  <Override PartName="/ppt/slideLayouts/slideLayout181.xml" ContentType="application/vnd.openxmlformats-officedocument.presentationml.slideLayout+xml"/>
  <Override PartName="/ppt/slideLayouts/slideLayout182.xml" ContentType="application/vnd.openxmlformats-officedocument.presentationml.slideLayout+xml"/>
  <Override PartName="/ppt/slideLayouts/slideLayout183.xml" ContentType="application/vnd.openxmlformats-officedocument.presentationml.slideLayout+xml"/>
  <Override PartName="/ppt/slideLayouts/slideLayout184.xml" ContentType="application/vnd.openxmlformats-officedocument.presentationml.slideLayout+xml"/>
  <Override PartName="/ppt/slideLayouts/slideLayout185.xml" ContentType="application/vnd.openxmlformats-officedocument.presentationml.slideLayout+xml"/>
  <Override PartName="/ppt/slideLayouts/slideLayout186.xml" ContentType="application/vnd.openxmlformats-officedocument.presentationml.slideLayout+xml"/>
  <Override PartName="/ppt/slideLayouts/slideLayout187.xml" ContentType="application/vnd.openxmlformats-officedocument.presentationml.slideLayout+xml"/>
  <Override PartName="/ppt/theme/theme17.xml" ContentType="application/vnd.openxmlformats-officedocument.theme+xml"/>
  <Override PartName="/ppt/slideLayouts/slideLayout188.xml" ContentType="application/vnd.openxmlformats-officedocument.presentationml.slideLayout+xml"/>
  <Override PartName="/ppt/slideLayouts/slideLayout189.xml" ContentType="application/vnd.openxmlformats-officedocument.presentationml.slideLayout+xml"/>
  <Override PartName="/ppt/slideLayouts/slideLayout190.xml" ContentType="application/vnd.openxmlformats-officedocument.presentationml.slideLayout+xml"/>
  <Override PartName="/ppt/slideLayouts/slideLayout191.xml" ContentType="application/vnd.openxmlformats-officedocument.presentationml.slideLayout+xml"/>
  <Override PartName="/ppt/slideLayouts/slideLayout192.xml" ContentType="application/vnd.openxmlformats-officedocument.presentationml.slideLayout+xml"/>
  <Override PartName="/ppt/slideLayouts/slideLayout193.xml" ContentType="application/vnd.openxmlformats-officedocument.presentationml.slideLayout+xml"/>
  <Override PartName="/ppt/slideLayouts/slideLayout194.xml" ContentType="application/vnd.openxmlformats-officedocument.presentationml.slideLayout+xml"/>
  <Override PartName="/ppt/slideLayouts/slideLayout195.xml" ContentType="application/vnd.openxmlformats-officedocument.presentationml.slideLayout+xml"/>
  <Override PartName="/ppt/slideLayouts/slideLayout196.xml" ContentType="application/vnd.openxmlformats-officedocument.presentationml.slideLayout+xml"/>
  <Override PartName="/ppt/slideLayouts/slideLayout197.xml" ContentType="application/vnd.openxmlformats-officedocument.presentationml.slideLayout+xml"/>
  <Override PartName="/ppt/slideLayouts/slideLayout198.xml" ContentType="application/vnd.openxmlformats-officedocument.presentationml.slideLayout+xml"/>
  <Override PartName="/ppt/theme/theme18.xml" ContentType="application/vnd.openxmlformats-officedocument.theme+xml"/>
  <Override PartName="/ppt/slideLayouts/slideLayout199.xml" ContentType="application/vnd.openxmlformats-officedocument.presentationml.slideLayout+xml"/>
  <Override PartName="/ppt/slideLayouts/slideLayout200.xml" ContentType="application/vnd.openxmlformats-officedocument.presentationml.slideLayout+xml"/>
  <Override PartName="/ppt/slideLayouts/slideLayout201.xml" ContentType="application/vnd.openxmlformats-officedocument.presentationml.slideLayout+xml"/>
  <Override PartName="/ppt/slideLayouts/slideLayout202.xml" ContentType="application/vnd.openxmlformats-officedocument.presentationml.slideLayout+xml"/>
  <Override PartName="/ppt/slideLayouts/slideLayout203.xml" ContentType="application/vnd.openxmlformats-officedocument.presentationml.slideLayout+xml"/>
  <Override PartName="/ppt/slideLayouts/slideLayout204.xml" ContentType="application/vnd.openxmlformats-officedocument.presentationml.slideLayout+xml"/>
  <Override PartName="/ppt/slideLayouts/slideLayout205.xml" ContentType="application/vnd.openxmlformats-officedocument.presentationml.slideLayout+xml"/>
  <Override PartName="/ppt/slideLayouts/slideLayout206.xml" ContentType="application/vnd.openxmlformats-officedocument.presentationml.slideLayout+xml"/>
  <Override PartName="/ppt/slideLayouts/slideLayout207.xml" ContentType="application/vnd.openxmlformats-officedocument.presentationml.slideLayout+xml"/>
  <Override PartName="/ppt/slideLayouts/slideLayout208.xml" ContentType="application/vnd.openxmlformats-officedocument.presentationml.slideLayout+xml"/>
  <Override PartName="/ppt/slideLayouts/slideLayout209.xml" ContentType="application/vnd.openxmlformats-officedocument.presentationml.slideLayout+xml"/>
  <Override PartName="/ppt/theme/theme19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  <p:sldMasterId id="2147483696" r:id="rId3"/>
    <p:sldMasterId id="2147483708" r:id="rId4"/>
    <p:sldMasterId id="2147483720" r:id="rId5"/>
    <p:sldMasterId id="2147483732" r:id="rId6"/>
    <p:sldMasterId id="2147483744" r:id="rId7"/>
    <p:sldMasterId id="2147483756" r:id="rId8"/>
    <p:sldMasterId id="2147483768" r:id="rId9"/>
    <p:sldMasterId id="2147483780" r:id="rId10"/>
    <p:sldMasterId id="2147483792" r:id="rId11"/>
    <p:sldMasterId id="2147483804" r:id="rId12"/>
    <p:sldMasterId id="2147483828" r:id="rId13"/>
    <p:sldMasterId id="2147483840" r:id="rId14"/>
    <p:sldMasterId id="2147483852" r:id="rId15"/>
    <p:sldMasterId id="2147483864" r:id="rId16"/>
    <p:sldMasterId id="2147483888" r:id="rId17"/>
    <p:sldMasterId id="2147483900" r:id="rId18"/>
    <p:sldMasterId id="2147483924" r:id="rId19"/>
  </p:sldMasterIdLst>
  <p:sldIdLst>
    <p:sldId id="256" r:id="rId20"/>
    <p:sldId id="259" r:id="rId21"/>
    <p:sldId id="260" r:id="rId22"/>
    <p:sldId id="261" r:id="rId23"/>
    <p:sldId id="262" r:id="rId24"/>
    <p:sldId id="263" r:id="rId25"/>
    <p:sldId id="296" r:id="rId26"/>
    <p:sldId id="265" r:id="rId27"/>
    <p:sldId id="266" r:id="rId28"/>
    <p:sldId id="267" r:id="rId29"/>
    <p:sldId id="268" r:id="rId30"/>
    <p:sldId id="269" r:id="rId31"/>
    <p:sldId id="270" r:id="rId32"/>
    <p:sldId id="271" r:id="rId33"/>
    <p:sldId id="299" r:id="rId34"/>
    <p:sldId id="303" r:id="rId35"/>
    <p:sldId id="272" r:id="rId36"/>
    <p:sldId id="273" r:id="rId37"/>
    <p:sldId id="274" r:id="rId38"/>
    <p:sldId id="275" r:id="rId39"/>
    <p:sldId id="279" r:id="rId40"/>
    <p:sldId id="297" r:id="rId41"/>
    <p:sldId id="298" r:id="rId42"/>
    <p:sldId id="276" r:id="rId43"/>
    <p:sldId id="277" r:id="rId44"/>
    <p:sldId id="292" r:id="rId45"/>
    <p:sldId id="278" r:id="rId46"/>
    <p:sldId id="280" r:id="rId47"/>
    <p:sldId id="281" r:id="rId48"/>
    <p:sldId id="282" r:id="rId49"/>
    <p:sldId id="283" r:id="rId50"/>
    <p:sldId id="286" r:id="rId51"/>
    <p:sldId id="288" r:id="rId52"/>
    <p:sldId id="289" r:id="rId53"/>
    <p:sldId id="290" r:id="rId54"/>
    <p:sldId id="293" r:id="rId55"/>
    <p:sldId id="294" r:id="rId5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993300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Master" Target="slideMasters/slideMaster13.xml"/><Relationship Id="rId18" Type="http://schemas.openxmlformats.org/officeDocument/2006/relationships/slideMaster" Target="slideMasters/slideMaster18.xml"/><Relationship Id="rId26" Type="http://schemas.openxmlformats.org/officeDocument/2006/relationships/slide" Target="slides/slide7.xml"/><Relationship Id="rId39" Type="http://schemas.openxmlformats.org/officeDocument/2006/relationships/slide" Target="slides/slide20.xml"/><Relationship Id="rId21" Type="http://schemas.openxmlformats.org/officeDocument/2006/relationships/slide" Target="slides/slide2.xml"/><Relationship Id="rId34" Type="http://schemas.openxmlformats.org/officeDocument/2006/relationships/slide" Target="slides/slide15.xml"/><Relationship Id="rId42" Type="http://schemas.openxmlformats.org/officeDocument/2006/relationships/slide" Target="slides/slide23.xml"/><Relationship Id="rId47" Type="http://schemas.openxmlformats.org/officeDocument/2006/relationships/slide" Target="slides/slide28.xml"/><Relationship Id="rId50" Type="http://schemas.openxmlformats.org/officeDocument/2006/relationships/slide" Target="slides/slide31.xml"/><Relationship Id="rId55" Type="http://schemas.openxmlformats.org/officeDocument/2006/relationships/slide" Target="slides/slide36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slideMaster" Target="slideMasters/slideMaster17.xml"/><Relationship Id="rId25" Type="http://schemas.openxmlformats.org/officeDocument/2006/relationships/slide" Target="slides/slide6.xml"/><Relationship Id="rId33" Type="http://schemas.openxmlformats.org/officeDocument/2006/relationships/slide" Target="slides/slide14.xml"/><Relationship Id="rId38" Type="http://schemas.openxmlformats.org/officeDocument/2006/relationships/slide" Target="slides/slide19.xml"/><Relationship Id="rId46" Type="http://schemas.openxmlformats.org/officeDocument/2006/relationships/slide" Target="slides/slide27.xml"/><Relationship Id="rId59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Master" Target="slideMasters/slideMaster16.xml"/><Relationship Id="rId20" Type="http://schemas.openxmlformats.org/officeDocument/2006/relationships/slide" Target="slides/slide1.xml"/><Relationship Id="rId29" Type="http://schemas.openxmlformats.org/officeDocument/2006/relationships/slide" Target="slides/slide10.xml"/><Relationship Id="rId41" Type="http://schemas.openxmlformats.org/officeDocument/2006/relationships/slide" Target="slides/slide22.xml"/><Relationship Id="rId54" Type="http://schemas.openxmlformats.org/officeDocument/2006/relationships/slide" Target="slides/slide35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5.xml"/><Relationship Id="rId32" Type="http://schemas.openxmlformats.org/officeDocument/2006/relationships/slide" Target="slides/slide13.xml"/><Relationship Id="rId37" Type="http://schemas.openxmlformats.org/officeDocument/2006/relationships/slide" Target="slides/slide18.xml"/><Relationship Id="rId40" Type="http://schemas.openxmlformats.org/officeDocument/2006/relationships/slide" Target="slides/slide21.xml"/><Relationship Id="rId45" Type="http://schemas.openxmlformats.org/officeDocument/2006/relationships/slide" Target="slides/slide26.xml"/><Relationship Id="rId53" Type="http://schemas.openxmlformats.org/officeDocument/2006/relationships/slide" Target="slides/slide34.xml"/><Relationship Id="rId58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5" Type="http://schemas.openxmlformats.org/officeDocument/2006/relationships/slideMaster" Target="slideMasters/slideMaster15.xml"/><Relationship Id="rId23" Type="http://schemas.openxmlformats.org/officeDocument/2006/relationships/slide" Target="slides/slide4.xml"/><Relationship Id="rId28" Type="http://schemas.openxmlformats.org/officeDocument/2006/relationships/slide" Target="slides/slide9.xml"/><Relationship Id="rId36" Type="http://schemas.openxmlformats.org/officeDocument/2006/relationships/slide" Target="slides/slide17.xml"/><Relationship Id="rId49" Type="http://schemas.openxmlformats.org/officeDocument/2006/relationships/slide" Target="slides/slide30.xml"/><Relationship Id="rId57" Type="http://schemas.openxmlformats.org/officeDocument/2006/relationships/presProps" Target="presProps.xml"/><Relationship Id="rId10" Type="http://schemas.openxmlformats.org/officeDocument/2006/relationships/slideMaster" Target="slideMasters/slideMaster10.xml"/><Relationship Id="rId19" Type="http://schemas.openxmlformats.org/officeDocument/2006/relationships/slideMaster" Target="slideMasters/slideMaster19.xml"/><Relationship Id="rId31" Type="http://schemas.openxmlformats.org/officeDocument/2006/relationships/slide" Target="slides/slide12.xml"/><Relationship Id="rId44" Type="http://schemas.openxmlformats.org/officeDocument/2006/relationships/slide" Target="slides/slide25.xml"/><Relationship Id="rId52" Type="http://schemas.openxmlformats.org/officeDocument/2006/relationships/slide" Target="slides/slide33.xml"/><Relationship Id="rId60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Master" Target="slideMasters/slideMaster14.xml"/><Relationship Id="rId22" Type="http://schemas.openxmlformats.org/officeDocument/2006/relationships/slide" Target="slides/slide3.xml"/><Relationship Id="rId27" Type="http://schemas.openxmlformats.org/officeDocument/2006/relationships/slide" Target="slides/slide8.xml"/><Relationship Id="rId30" Type="http://schemas.openxmlformats.org/officeDocument/2006/relationships/slide" Target="slides/slide11.xml"/><Relationship Id="rId35" Type="http://schemas.openxmlformats.org/officeDocument/2006/relationships/slide" Target="slides/slide16.xml"/><Relationship Id="rId43" Type="http://schemas.openxmlformats.org/officeDocument/2006/relationships/slide" Target="slides/slide24.xml"/><Relationship Id="rId48" Type="http://schemas.openxmlformats.org/officeDocument/2006/relationships/slide" Target="slides/slide29.xml"/><Relationship Id="rId56" Type="http://schemas.openxmlformats.org/officeDocument/2006/relationships/slide" Target="slides/slide37.xml"/><Relationship Id="rId8" Type="http://schemas.openxmlformats.org/officeDocument/2006/relationships/slideMaster" Target="slideMasters/slideMaster8.xml"/><Relationship Id="rId51" Type="http://schemas.openxmlformats.org/officeDocument/2006/relationships/slide" Target="slides/slide32.xml"/><Relationship Id="rId3" Type="http://schemas.openxmlformats.org/officeDocument/2006/relationships/slideMaster" Target="slideMasters/slideMaster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11.11.2016</a:t>
            </a:fld>
            <a:endParaRPr lang="cs-CZ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11.11.2016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11.11.2016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11.11.2016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11.11.2016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11.11.2016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11.11.2016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11.11.2016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11.11.2016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11.11.2016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11.11.2016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dirty="0" smtClean="0"/>
              <a:t>Kliknutím na ikonu přidáte obrázek.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11.11.2016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11.11.2016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11.11.2016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11.11.2016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11.11.2016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11.11.2016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11.11.2016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11.11.2016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11.11.2016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11.11.2016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11.11.2016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11.11.2016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dirty="0" smtClean="0"/>
              <a:t>Kliknutím na ikonu přidáte obrázek.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11.11.2016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11.11.2016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11.11.2016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11.11.2016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11.11.2016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11.11.2016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11.11.2016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11.11.2016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11.11.2016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11.11.2016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11.11.2016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11.11.2016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11.11.2016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dirty="0" smtClean="0"/>
              <a:t>Kliknutím na ikonu přidáte obrázek.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11.11.2016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11.11.2016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11.11.2016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11.11.2016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3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11.11.2016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11.11.2016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3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11.11.2016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11.11.2016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3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11.11.2016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11.11.2016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4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11.11.2016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11.11.2016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dirty="0" smtClean="0"/>
              <a:t>Kliknutím na ikonu přidáte obrázek.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14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11.11.2016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11.11.2016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4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11.11.2016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4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11.11.2016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4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11.11.2016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4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11.11.2016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4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11.11.2016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4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11.11.2016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11.11.2016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5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11.11.2016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5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11.11.2016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11.11.2016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dirty="0" smtClean="0"/>
              <a:t>Kliknutím na ikonu přidáte obrázek.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15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11.11.2016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11.11.2016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5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11.11.2016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11.11.2016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5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11.11.2016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11.11.2016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5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11.11.2016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11.11.2016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6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11.11.2016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6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11.11.2016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6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11.11.2016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6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11.11.2016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dirty="0" smtClean="0"/>
              <a:t>Kliknutím na ikonu přidáte obrázek.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16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11.11.2016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11.11.2016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11.11.2016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6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11.11.2016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6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11.11.2016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6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11.11.2016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11.11.2016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7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11.11.2016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7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11.11.2016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7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11.11.2016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7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11.11.2016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7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11.11.2016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dirty="0" smtClean="0"/>
              <a:t>Kliknutím na ikonu přidáte obrázek.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17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11.11.2016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11.11.2016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7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11.11.2016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7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11.11.2016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7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11.11.2016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11.11.2016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8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11.11.2016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8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11.11.2016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8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11.11.2016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8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11.11.2016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8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11.11.2016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8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11.11.2016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dirty="0" smtClean="0"/>
              <a:t>Kliknutím na ikonu přidáte obrázek.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18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11.11.2016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11.11.2016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8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11.11.2016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8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11.11.2016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11.11.2016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9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11.11.2016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9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11.11.2016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9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11.11.2016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9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11.11.2016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9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11.11.2016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9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11.11.2016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9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11.11.2016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dirty="0" smtClean="0"/>
              <a:t>Kliknutím na ikonu přidáte obrázek.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19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11.11.2016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11.11.2016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9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11.11.2016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11.11.2016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11.11.2016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dirty="0" smtClean="0"/>
              <a:t>Kliknutím na ikonu přidáte obrázek.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20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11.11.2016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20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11.11.2016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0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11.11.2016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20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11.11.2016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20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11.11.2016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20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11.11.2016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20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11.11.2016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20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11.11.2016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dirty="0" smtClean="0"/>
              <a:t>Kliknutím na ikonu přidáte obrázek.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20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11.11.2016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2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11.11.2016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11.11.2016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11.11.2016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11.11.2016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11.11.2016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11.11.2016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11.11.2016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11.11.2016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11.11.2016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11.11.2016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11.11.2016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11.11.2016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11.11.2016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dirty="0" smtClean="0"/>
              <a:t>Kliknutím na ikonu přidáte obrázek.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11.11.2016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11.11.2016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11.11.2016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11.11.2016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11.11.2016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11.11.2016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11.11.2016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11.11.2016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11.11.2016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11.11.2016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11.11.2016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11.11.2016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dirty="0" smtClean="0"/>
              <a:t>Kliknutím na ikonu přidáte obrázek.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11.11.2016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11.11.2016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11.11.2016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11.11.2016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11.11.2016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11.11.2016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11.11.2016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11.11.2016</a:t>
            </a:fld>
            <a:endParaRPr lang="cs-CZ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11.11.2016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11.11.2016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11.11.2016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11.11.2016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dirty="0" smtClean="0"/>
              <a:t>Kliknutím na ikonu přidáte obrázek.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11.11.2016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11.11.2016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11.11.2016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11.11.2016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11.11.2016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11.11.2016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11.11.2016</a:t>
            </a:fld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11.11.2016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11.11.2016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11.11.2016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11.11.2016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11.11.2016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dirty="0" smtClean="0"/>
              <a:t>Kliknutím na ikonu přidáte obrázek.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11.11.2016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11.11.2016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11.11.2016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11.11.2016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11.11.2016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11.11.2016</a:t>
            </a:fld>
            <a:endParaRPr lang="cs-CZ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11.11.2016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11.11.2016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11.11.2016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11.11.2016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11.11.2016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11.11.2016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dirty="0" smtClean="0"/>
              <a:t>Kliknutím na ikonu přidáte obrázek.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11.11.2016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11.11.2016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11.11.2016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11.11.2016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11.11.2016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11.11.2016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11.11.2016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11.11.2016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11.11.2016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11.11.2016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11.11.2016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11.11.2016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dirty="0" smtClean="0"/>
              <a:t>Kliknutím na ikonu přidáte obrázek.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11.11.2016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11.11.2016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11.11.2016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11.11.2016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dirty="0" smtClean="0"/>
              <a:t>Kliknutím na ikonu přidáte obrázek.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11.11.2016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11.11.2016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11.11.2016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11.11.2016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11.11.2016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11.11.2016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11.11.2016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11.11.2016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dirty="0" smtClean="0"/>
              <a:t>Kliknutím na ikonu přidáte obrázek.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11.11.2016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11.11.2016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7.xml"/><Relationship Id="rId3" Type="http://schemas.openxmlformats.org/officeDocument/2006/relationships/slideLayout" Target="../slideLayouts/slideLayout102.xml"/><Relationship Id="rId7" Type="http://schemas.openxmlformats.org/officeDocument/2006/relationships/slideLayout" Target="../slideLayouts/slideLayout106.xml"/><Relationship Id="rId12" Type="http://schemas.openxmlformats.org/officeDocument/2006/relationships/theme" Target="../theme/theme10.xml"/><Relationship Id="rId2" Type="http://schemas.openxmlformats.org/officeDocument/2006/relationships/slideLayout" Target="../slideLayouts/slideLayout101.xml"/><Relationship Id="rId1" Type="http://schemas.openxmlformats.org/officeDocument/2006/relationships/slideLayout" Target="../slideLayouts/slideLayout100.xml"/><Relationship Id="rId6" Type="http://schemas.openxmlformats.org/officeDocument/2006/relationships/slideLayout" Target="../slideLayouts/slideLayout105.xml"/><Relationship Id="rId11" Type="http://schemas.openxmlformats.org/officeDocument/2006/relationships/slideLayout" Target="../slideLayouts/slideLayout110.xml"/><Relationship Id="rId5" Type="http://schemas.openxmlformats.org/officeDocument/2006/relationships/slideLayout" Target="../slideLayouts/slideLayout104.xml"/><Relationship Id="rId10" Type="http://schemas.openxmlformats.org/officeDocument/2006/relationships/slideLayout" Target="../slideLayouts/slideLayout109.xml"/><Relationship Id="rId4" Type="http://schemas.openxmlformats.org/officeDocument/2006/relationships/slideLayout" Target="../slideLayouts/slideLayout103.xml"/><Relationship Id="rId9" Type="http://schemas.openxmlformats.org/officeDocument/2006/relationships/slideLayout" Target="../slideLayouts/slideLayout108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8.xml"/><Relationship Id="rId3" Type="http://schemas.openxmlformats.org/officeDocument/2006/relationships/slideLayout" Target="../slideLayouts/slideLayout113.xml"/><Relationship Id="rId7" Type="http://schemas.openxmlformats.org/officeDocument/2006/relationships/slideLayout" Target="../slideLayouts/slideLayout117.xml"/><Relationship Id="rId12" Type="http://schemas.openxmlformats.org/officeDocument/2006/relationships/theme" Target="../theme/theme11.xml"/><Relationship Id="rId2" Type="http://schemas.openxmlformats.org/officeDocument/2006/relationships/slideLayout" Target="../slideLayouts/slideLayout112.xml"/><Relationship Id="rId1" Type="http://schemas.openxmlformats.org/officeDocument/2006/relationships/slideLayout" Target="../slideLayouts/slideLayout111.xml"/><Relationship Id="rId6" Type="http://schemas.openxmlformats.org/officeDocument/2006/relationships/slideLayout" Target="../slideLayouts/slideLayout116.xml"/><Relationship Id="rId11" Type="http://schemas.openxmlformats.org/officeDocument/2006/relationships/slideLayout" Target="../slideLayouts/slideLayout121.xml"/><Relationship Id="rId5" Type="http://schemas.openxmlformats.org/officeDocument/2006/relationships/slideLayout" Target="../slideLayouts/slideLayout115.xml"/><Relationship Id="rId10" Type="http://schemas.openxmlformats.org/officeDocument/2006/relationships/slideLayout" Target="../slideLayouts/slideLayout120.xml"/><Relationship Id="rId4" Type="http://schemas.openxmlformats.org/officeDocument/2006/relationships/slideLayout" Target="../slideLayouts/slideLayout114.xml"/><Relationship Id="rId9" Type="http://schemas.openxmlformats.org/officeDocument/2006/relationships/slideLayout" Target="../slideLayouts/slideLayout119.xml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9.xml"/><Relationship Id="rId3" Type="http://schemas.openxmlformats.org/officeDocument/2006/relationships/slideLayout" Target="../slideLayouts/slideLayout124.xml"/><Relationship Id="rId7" Type="http://schemas.openxmlformats.org/officeDocument/2006/relationships/slideLayout" Target="../slideLayouts/slideLayout128.xml"/><Relationship Id="rId12" Type="http://schemas.openxmlformats.org/officeDocument/2006/relationships/theme" Target="../theme/theme12.xml"/><Relationship Id="rId2" Type="http://schemas.openxmlformats.org/officeDocument/2006/relationships/slideLayout" Target="../slideLayouts/slideLayout123.xml"/><Relationship Id="rId1" Type="http://schemas.openxmlformats.org/officeDocument/2006/relationships/slideLayout" Target="../slideLayouts/slideLayout122.xml"/><Relationship Id="rId6" Type="http://schemas.openxmlformats.org/officeDocument/2006/relationships/slideLayout" Target="../slideLayouts/slideLayout127.xml"/><Relationship Id="rId11" Type="http://schemas.openxmlformats.org/officeDocument/2006/relationships/slideLayout" Target="../slideLayouts/slideLayout132.xml"/><Relationship Id="rId5" Type="http://schemas.openxmlformats.org/officeDocument/2006/relationships/slideLayout" Target="../slideLayouts/slideLayout126.xml"/><Relationship Id="rId10" Type="http://schemas.openxmlformats.org/officeDocument/2006/relationships/slideLayout" Target="../slideLayouts/slideLayout131.xml"/><Relationship Id="rId4" Type="http://schemas.openxmlformats.org/officeDocument/2006/relationships/slideLayout" Target="../slideLayouts/slideLayout125.xml"/><Relationship Id="rId9" Type="http://schemas.openxmlformats.org/officeDocument/2006/relationships/slideLayout" Target="../slideLayouts/slideLayout130.xml"/></Relationships>
</file>

<file path=ppt/slideMasters/_rels/slideMaster1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0.xml"/><Relationship Id="rId3" Type="http://schemas.openxmlformats.org/officeDocument/2006/relationships/slideLayout" Target="../slideLayouts/slideLayout135.xml"/><Relationship Id="rId7" Type="http://schemas.openxmlformats.org/officeDocument/2006/relationships/slideLayout" Target="../slideLayouts/slideLayout139.xml"/><Relationship Id="rId12" Type="http://schemas.openxmlformats.org/officeDocument/2006/relationships/theme" Target="../theme/theme13.xml"/><Relationship Id="rId2" Type="http://schemas.openxmlformats.org/officeDocument/2006/relationships/slideLayout" Target="../slideLayouts/slideLayout134.xml"/><Relationship Id="rId1" Type="http://schemas.openxmlformats.org/officeDocument/2006/relationships/slideLayout" Target="../slideLayouts/slideLayout133.xml"/><Relationship Id="rId6" Type="http://schemas.openxmlformats.org/officeDocument/2006/relationships/slideLayout" Target="../slideLayouts/slideLayout138.xml"/><Relationship Id="rId11" Type="http://schemas.openxmlformats.org/officeDocument/2006/relationships/slideLayout" Target="../slideLayouts/slideLayout143.xml"/><Relationship Id="rId5" Type="http://schemas.openxmlformats.org/officeDocument/2006/relationships/slideLayout" Target="../slideLayouts/slideLayout137.xml"/><Relationship Id="rId10" Type="http://schemas.openxmlformats.org/officeDocument/2006/relationships/slideLayout" Target="../slideLayouts/slideLayout142.xml"/><Relationship Id="rId4" Type="http://schemas.openxmlformats.org/officeDocument/2006/relationships/slideLayout" Target="../slideLayouts/slideLayout136.xml"/><Relationship Id="rId9" Type="http://schemas.openxmlformats.org/officeDocument/2006/relationships/slideLayout" Target="../slideLayouts/slideLayout141.xml"/></Relationships>
</file>

<file path=ppt/slideMasters/_rels/slideMaster1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1.xml"/><Relationship Id="rId3" Type="http://schemas.openxmlformats.org/officeDocument/2006/relationships/slideLayout" Target="../slideLayouts/slideLayout146.xml"/><Relationship Id="rId7" Type="http://schemas.openxmlformats.org/officeDocument/2006/relationships/slideLayout" Target="../slideLayouts/slideLayout150.xml"/><Relationship Id="rId12" Type="http://schemas.openxmlformats.org/officeDocument/2006/relationships/theme" Target="../theme/theme14.xml"/><Relationship Id="rId2" Type="http://schemas.openxmlformats.org/officeDocument/2006/relationships/slideLayout" Target="../slideLayouts/slideLayout145.xml"/><Relationship Id="rId1" Type="http://schemas.openxmlformats.org/officeDocument/2006/relationships/slideLayout" Target="../slideLayouts/slideLayout144.xml"/><Relationship Id="rId6" Type="http://schemas.openxmlformats.org/officeDocument/2006/relationships/slideLayout" Target="../slideLayouts/slideLayout149.xml"/><Relationship Id="rId11" Type="http://schemas.openxmlformats.org/officeDocument/2006/relationships/slideLayout" Target="../slideLayouts/slideLayout154.xml"/><Relationship Id="rId5" Type="http://schemas.openxmlformats.org/officeDocument/2006/relationships/slideLayout" Target="../slideLayouts/slideLayout148.xml"/><Relationship Id="rId10" Type="http://schemas.openxmlformats.org/officeDocument/2006/relationships/slideLayout" Target="../slideLayouts/slideLayout153.xml"/><Relationship Id="rId4" Type="http://schemas.openxmlformats.org/officeDocument/2006/relationships/slideLayout" Target="../slideLayouts/slideLayout147.xml"/><Relationship Id="rId9" Type="http://schemas.openxmlformats.org/officeDocument/2006/relationships/slideLayout" Target="../slideLayouts/slideLayout152.xml"/></Relationships>
</file>

<file path=ppt/slideMasters/_rels/slideMaster1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2.xml"/><Relationship Id="rId3" Type="http://schemas.openxmlformats.org/officeDocument/2006/relationships/slideLayout" Target="../slideLayouts/slideLayout157.xml"/><Relationship Id="rId7" Type="http://schemas.openxmlformats.org/officeDocument/2006/relationships/slideLayout" Target="../slideLayouts/slideLayout161.xml"/><Relationship Id="rId12" Type="http://schemas.openxmlformats.org/officeDocument/2006/relationships/theme" Target="../theme/theme15.xml"/><Relationship Id="rId2" Type="http://schemas.openxmlformats.org/officeDocument/2006/relationships/slideLayout" Target="../slideLayouts/slideLayout156.xml"/><Relationship Id="rId1" Type="http://schemas.openxmlformats.org/officeDocument/2006/relationships/slideLayout" Target="../slideLayouts/slideLayout155.xml"/><Relationship Id="rId6" Type="http://schemas.openxmlformats.org/officeDocument/2006/relationships/slideLayout" Target="../slideLayouts/slideLayout160.xml"/><Relationship Id="rId11" Type="http://schemas.openxmlformats.org/officeDocument/2006/relationships/slideLayout" Target="../slideLayouts/slideLayout165.xml"/><Relationship Id="rId5" Type="http://schemas.openxmlformats.org/officeDocument/2006/relationships/slideLayout" Target="../slideLayouts/slideLayout159.xml"/><Relationship Id="rId10" Type="http://schemas.openxmlformats.org/officeDocument/2006/relationships/slideLayout" Target="../slideLayouts/slideLayout164.xml"/><Relationship Id="rId4" Type="http://schemas.openxmlformats.org/officeDocument/2006/relationships/slideLayout" Target="../slideLayouts/slideLayout158.xml"/><Relationship Id="rId9" Type="http://schemas.openxmlformats.org/officeDocument/2006/relationships/slideLayout" Target="../slideLayouts/slideLayout163.xml"/></Relationships>
</file>

<file path=ppt/slideMasters/_rels/slideMaster1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3.xml"/><Relationship Id="rId3" Type="http://schemas.openxmlformats.org/officeDocument/2006/relationships/slideLayout" Target="../slideLayouts/slideLayout168.xml"/><Relationship Id="rId7" Type="http://schemas.openxmlformats.org/officeDocument/2006/relationships/slideLayout" Target="../slideLayouts/slideLayout172.xml"/><Relationship Id="rId12" Type="http://schemas.openxmlformats.org/officeDocument/2006/relationships/theme" Target="../theme/theme16.xml"/><Relationship Id="rId2" Type="http://schemas.openxmlformats.org/officeDocument/2006/relationships/slideLayout" Target="../slideLayouts/slideLayout167.xml"/><Relationship Id="rId1" Type="http://schemas.openxmlformats.org/officeDocument/2006/relationships/slideLayout" Target="../slideLayouts/slideLayout166.xml"/><Relationship Id="rId6" Type="http://schemas.openxmlformats.org/officeDocument/2006/relationships/slideLayout" Target="../slideLayouts/slideLayout171.xml"/><Relationship Id="rId11" Type="http://schemas.openxmlformats.org/officeDocument/2006/relationships/slideLayout" Target="../slideLayouts/slideLayout176.xml"/><Relationship Id="rId5" Type="http://schemas.openxmlformats.org/officeDocument/2006/relationships/slideLayout" Target="../slideLayouts/slideLayout170.xml"/><Relationship Id="rId10" Type="http://schemas.openxmlformats.org/officeDocument/2006/relationships/slideLayout" Target="../slideLayouts/slideLayout175.xml"/><Relationship Id="rId4" Type="http://schemas.openxmlformats.org/officeDocument/2006/relationships/slideLayout" Target="../slideLayouts/slideLayout169.xml"/><Relationship Id="rId9" Type="http://schemas.openxmlformats.org/officeDocument/2006/relationships/slideLayout" Target="../slideLayouts/slideLayout174.xml"/></Relationships>
</file>

<file path=ppt/slideMasters/_rels/slideMaster1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4.xml"/><Relationship Id="rId3" Type="http://schemas.openxmlformats.org/officeDocument/2006/relationships/slideLayout" Target="../slideLayouts/slideLayout179.xml"/><Relationship Id="rId7" Type="http://schemas.openxmlformats.org/officeDocument/2006/relationships/slideLayout" Target="../slideLayouts/slideLayout183.xml"/><Relationship Id="rId12" Type="http://schemas.openxmlformats.org/officeDocument/2006/relationships/theme" Target="../theme/theme17.xml"/><Relationship Id="rId2" Type="http://schemas.openxmlformats.org/officeDocument/2006/relationships/slideLayout" Target="../slideLayouts/slideLayout178.xml"/><Relationship Id="rId1" Type="http://schemas.openxmlformats.org/officeDocument/2006/relationships/slideLayout" Target="../slideLayouts/slideLayout177.xml"/><Relationship Id="rId6" Type="http://schemas.openxmlformats.org/officeDocument/2006/relationships/slideLayout" Target="../slideLayouts/slideLayout182.xml"/><Relationship Id="rId11" Type="http://schemas.openxmlformats.org/officeDocument/2006/relationships/slideLayout" Target="../slideLayouts/slideLayout187.xml"/><Relationship Id="rId5" Type="http://schemas.openxmlformats.org/officeDocument/2006/relationships/slideLayout" Target="../slideLayouts/slideLayout181.xml"/><Relationship Id="rId10" Type="http://schemas.openxmlformats.org/officeDocument/2006/relationships/slideLayout" Target="../slideLayouts/slideLayout186.xml"/><Relationship Id="rId4" Type="http://schemas.openxmlformats.org/officeDocument/2006/relationships/slideLayout" Target="../slideLayouts/slideLayout180.xml"/><Relationship Id="rId9" Type="http://schemas.openxmlformats.org/officeDocument/2006/relationships/slideLayout" Target="../slideLayouts/slideLayout185.xml"/></Relationships>
</file>

<file path=ppt/slideMasters/_rels/slideMaster1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5.xml"/><Relationship Id="rId3" Type="http://schemas.openxmlformats.org/officeDocument/2006/relationships/slideLayout" Target="../slideLayouts/slideLayout190.xml"/><Relationship Id="rId7" Type="http://schemas.openxmlformats.org/officeDocument/2006/relationships/slideLayout" Target="../slideLayouts/slideLayout194.xml"/><Relationship Id="rId12" Type="http://schemas.openxmlformats.org/officeDocument/2006/relationships/theme" Target="../theme/theme18.xml"/><Relationship Id="rId2" Type="http://schemas.openxmlformats.org/officeDocument/2006/relationships/slideLayout" Target="../slideLayouts/slideLayout189.xml"/><Relationship Id="rId1" Type="http://schemas.openxmlformats.org/officeDocument/2006/relationships/slideLayout" Target="../slideLayouts/slideLayout188.xml"/><Relationship Id="rId6" Type="http://schemas.openxmlformats.org/officeDocument/2006/relationships/slideLayout" Target="../slideLayouts/slideLayout193.xml"/><Relationship Id="rId11" Type="http://schemas.openxmlformats.org/officeDocument/2006/relationships/slideLayout" Target="../slideLayouts/slideLayout198.xml"/><Relationship Id="rId5" Type="http://schemas.openxmlformats.org/officeDocument/2006/relationships/slideLayout" Target="../slideLayouts/slideLayout192.xml"/><Relationship Id="rId10" Type="http://schemas.openxmlformats.org/officeDocument/2006/relationships/slideLayout" Target="../slideLayouts/slideLayout197.xml"/><Relationship Id="rId4" Type="http://schemas.openxmlformats.org/officeDocument/2006/relationships/slideLayout" Target="../slideLayouts/slideLayout191.xml"/><Relationship Id="rId9" Type="http://schemas.openxmlformats.org/officeDocument/2006/relationships/slideLayout" Target="../slideLayouts/slideLayout196.xml"/></Relationships>
</file>

<file path=ppt/slideMasters/_rels/slideMaster1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6.xml"/><Relationship Id="rId3" Type="http://schemas.openxmlformats.org/officeDocument/2006/relationships/slideLayout" Target="../slideLayouts/slideLayout201.xml"/><Relationship Id="rId7" Type="http://schemas.openxmlformats.org/officeDocument/2006/relationships/slideLayout" Target="../slideLayouts/slideLayout205.xml"/><Relationship Id="rId12" Type="http://schemas.openxmlformats.org/officeDocument/2006/relationships/theme" Target="../theme/theme19.xml"/><Relationship Id="rId2" Type="http://schemas.openxmlformats.org/officeDocument/2006/relationships/slideLayout" Target="../slideLayouts/slideLayout200.xml"/><Relationship Id="rId1" Type="http://schemas.openxmlformats.org/officeDocument/2006/relationships/slideLayout" Target="../slideLayouts/slideLayout199.xml"/><Relationship Id="rId6" Type="http://schemas.openxmlformats.org/officeDocument/2006/relationships/slideLayout" Target="../slideLayouts/slideLayout204.xml"/><Relationship Id="rId11" Type="http://schemas.openxmlformats.org/officeDocument/2006/relationships/slideLayout" Target="../slideLayouts/slideLayout209.xml"/><Relationship Id="rId5" Type="http://schemas.openxmlformats.org/officeDocument/2006/relationships/slideLayout" Target="../slideLayouts/slideLayout203.xml"/><Relationship Id="rId10" Type="http://schemas.openxmlformats.org/officeDocument/2006/relationships/slideLayout" Target="../slideLayouts/slideLayout208.xml"/><Relationship Id="rId4" Type="http://schemas.openxmlformats.org/officeDocument/2006/relationships/slideLayout" Target="../slideLayouts/slideLayout202.xml"/><Relationship Id="rId9" Type="http://schemas.openxmlformats.org/officeDocument/2006/relationships/slideLayout" Target="../slideLayouts/slideLayout207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6.xml"/><Relationship Id="rId3" Type="http://schemas.openxmlformats.org/officeDocument/2006/relationships/slideLayout" Target="../slideLayouts/slideLayout91.xml"/><Relationship Id="rId7" Type="http://schemas.openxmlformats.org/officeDocument/2006/relationships/slideLayout" Target="../slideLayouts/slideLayout95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0.xml"/><Relationship Id="rId1" Type="http://schemas.openxmlformats.org/officeDocument/2006/relationships/slideLayout" Target="../slideLayouts/slideLayout89.xml"/><Relationship Id="rId6" Type="http://schemas.openxmlformats.org/officeDocument/2006/relationships/slideLayout" Target="../slideLayouts/slideLayout94.xml"/><Relationship Id="rId11" Type="http://schemas.openxmlformats.org/officeDocument/2006/relationships/slideLayout" Target="../slideLayouts/slideLayout99.xml"/><Relationship Id="rId5" Type="http://schemas.openxmlformats.org/officeDocument/2006/relationships/slideLayout" Target="../slideLayouts/slideLayout93.xml"/><Relationship Id="rId10" Type="http://schemas.openxmlformats.org/officeDocument/2006/relationships/slideLayout" Target="../slideLayouts/slideLayout98.xml"/><Relationship Id="rId4" Type="http://schemas.openxmlformats.org/officeDocument/2006/relationships/slideLayout" Target="../slideLayouts/slideLayout92.xml"/><Relationship Id="rId9" Type="http://schemas.openxmlformats.org/officeDocument/2006/relationships/slideLayout" Target="../slideLayouts/slideLayout9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/>
              <a:pPr/>
              <a:t>11.11.2016</a:t>
            </a:fld>
            <a:endParaRPr lang="cs-CZ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11.11.2016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11.11.2016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11.11.2016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11.11.2016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11.11.2016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11.11.2016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11.11.2016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11.11.2016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11.11.2016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11.11.2016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5" r:id="rId1"/>
    <p:sldLayoutId id="2147483926" r:id="rId2"/>
    <p:sldLayoutId id="2147483927" r:id="rId3"/>
    <p:sldLayoutId id="2147483928" r:id="rId4"/>
    <p:sldLayoutId id="2147483929" r:id="rId5"/>
    <p:sldLayoutId id="2147483930" r:id="rId6"/>
    <p:sldLayoutId id="2147483931" r:id="rId7"/>
    <p:sldLayoutId id="2147483932" r:id="rId8"/>
    <p:sldLayoutId id="2147483933" r:id="rId9"/>
    <p:sldLayoutId id="2147483934" r:id="rId10"/>
    <p:sldLayoutId id="214748393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11.11.2016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11.11.2016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11.11.2016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11.11.2016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11.11.2016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11.11.2016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11.11.2016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11.11.2016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9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00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9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78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2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34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45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39552" y="2060848"/>
            <a:ext cx="7851648" cy="2160240"/>
          </a:xfrm>
        </p:spPr>
        <p:txBody>
          <a:bodyPr>
            <a:normAutofit/>
          </a:bodyPr>
          <a:lstStyle/>
          <a:p>
            <a:pPr algn="ctr"/>
            <a:r>
              <a:rPr lang="cs-CZ" sz="7200" dirty="0" smtClean="0">
                <a:solidFill>
                  <a:schemeClr val="bg1"/>
                </a:solidFill>
              </a:rPr>
              <a:t>Korelace</a:t>
            </a:r>
            <a:r>
              <a:rPr lang="cs-CZ" sz="4400" dirty="0" smtClean="0">
                <a:solidFill>
                  <a:schemeClr val="bg1"/>
                </a:solidFill>
              </a:rPr>
              <a:t/>
            </a:r>
            <a:br>
              <a:rPr lang="cs-CZ" sz="4400" dirty="0" smtClean="0">
                <a:solidFill>
                  <a:schemeClr val="bg1"/>
                </a:solidFill>
              </a:rPr>
            </a:br>
            <a:endParaRPr lang="en-US" sz="4400" dirty="0">
              <a:solidFill>
                <a:schemeClr val="bg1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289304" y="5105400"/>
            <a:ext cx="7854696" cy="1752600"/>
          </a:xfrm>
        </p:spPr>
        <p:txBody>
          <a:bodyPr/>
          <a:lstStyle/>
          <a:p>
            <a:r>
              <a:rPr lang="cs-CZ" dirty="0" smtClean="0">
                <a:solidFill>
                  <a:schemeClr val="bg1"/>
                </a:solidFill>
              </a:rPr>
              <a:t>Peter Spáč</a:t>
            </a:r>
          </a:p>
          <a:p>
            <a:r>
              <a:rPr lang="cs-CZ" dirty="0" smtClean="0">
                <a:solidFill>
                  <a:schemeClr val="bg1"/>
                </a:solidFill>
              </a:rPr>
              <a:t>3.11.2016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8617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cs-CZ" dirty="0" err="1" smtClean="0"/>
              <a:t>Pearsonův</a:t>
            </a:r>
            <a:r>
              <a:rPr lang="cs-CZ" dirty="0" smtClean="0"/>
              <a:t> korelační koeficient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Jeden ze základních korelačních koeficientů</a:t>
            </a:r>
          </a:p>
          <a:p>
            <a:endParaRPr lang="cs-CZ" dirty="0" smtClean="0"/>
          </a:p>
          <a:p>
            <a:r>
              <a:rPr lang="cs-CZ" dirty="0" smtClean="0"/>
              <a:t>Značení - R (při populaci), r (při vzorce)</a:t>
            </a:r>
          </a:p>
          <a:p>
            <a:endParaRPr lang="cs-CZ" dirty="0" smtClean="0"/>
          </a:p>
          <a:p>
            <a:r>
              <a:rPr lang="cs-CZ" dirty="0" smtClean="0"/>
              <a:t>Hodnoty koeficientu:</a:t>
            </a:r>
          </a:p>
          <a:p>
            <a:pPr lvl="1"/>
            <a:r>
              <a:rPr lang="cs-CZ" dirty="0" smtClean="0"/>
              <a:t>Rozsah od -1 po 1</a:t>
            </a:r>
          </a:p>
          <a:p>
            <a:pPr lvl="1"/>
            <a:r>
              <a:rPr lang="cs-CZ" dirty="0" smtClean="0"/>
              <a:t>+1 = perfektní kladní souvislost</a:t>
            </a:r>
          </a:p>
          <a:p>
            <a:pPr lvl="1"/>
            <a:r>
              <a:rPr lang="cs-CZ" dirty="0" smtClean="0"/>
              <a:t>-1  = perfektní záporná souvislost</a:t>
            </a:r>
          </a:p>
          <a:p>
            <a:pPr lvl="1"/>
            <a:r>
              <a:rPr lang="cs-CZ" dirty="0" smtClean="0"/>
              <a:t>0 = žádná souvislost</a:t>
            </a:r>
          </a:p>
          <a:p>
            <a:endParaRPr lang="cs-CZ" dirty="0" smtClean="0"/>
          </a:p>
          <a:p>
            <a:r>
              <a:rPr lang="cs-CZ" dirty="0" smtClean="0"/>
              <a:t>Čím více je hodnota vzdálena od nuly, tím je souvislost silnější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68512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cs-CZ" dirty="0" err="1" smtClean="0"/>
              <a:t>Pearsonův</a:t>
            </a:r>
            <a:r>
              <a:rPr lang="cs-CZ" dirty="0" smtClean="0"/>
              <a:t> korelační koeficient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Síla vztahu:</a:t>
            </a:r>
          </a:p>
          <a:p>
            <a:pPr lvl="1"/>
            <a:r>
              <a:rPr lang="cs-CZ" dirty="0" smtClean="0"/>
              <a:t>± 0,1 – slabý</a:t>
            </a:r>
          </a:p>
          <a:p>
            <a:pPr lvl="1"/>
            <a:r>
              <a:rPr lang="cs-CZ" dirty="0" smtClean="0"/>
              <a:t>± 0,3 – střední</a:t>
            </a:r>
          </a:p>
          <a:p>
            <a:pPr lvl="1"/>
            <a:r>
              <a:rPr lang="cs-CZ" dirty="0" smtClean="0"/>
              <a:t>± 0,5 – silný</a:t>
            </a:r>
          </a:p>
          <a:p>
            <a:endParaRPr lang="cs-CZ" dirty="0" smtClean="0"/>
          </a:p>
          <a:p>
            <a:r>
              <a:rPr lang="cs-CZ" dirty="0" smtClean="0"/>
              <a:t>Spíše </a:t>
            </a:r>
            <a:r>
              <a:rPr lang="cs-CZ" dirty="0" err="1" smtClean="0"/>
              <a:t>arbitrabilní</a:t>
            </a:r>
            <a:r>
              <a:rPr lang="cs-CZ" dirty="0" smtClean="0"/>
              <a:t> hodnoty (mezi r = 0,29 a r = 0,31 žádný zásadný rozdíl není)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68512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cs-CZ" dirty="0" smtClean="0"/>
              <a:t>Druhy korelace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dirty="0" smtClean="0"/>
          </a:p>
          <a:p>
            <a:r>
              <a:rPr lang="cs-CZ" dirty="0" err="1" smtClean="0"/>
              <a:t>Bivariační</a:t>
            </a:r>
            <a:r>
              <a:rPr lang="cs-CZ" dirty="0" smtClean="0"/>
              <a:t> – souvislost mezi dvěma proměnnými</a:t>
            </a:r>
          </a:p>
          <a:p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Parciální (</a:t>
            </a:r>
            <a:r>
              <a:rPr lang="cs-CZ" dirty="0" err="1" smtClean="0"/>
              <a:t>partial</a:t>
            </a:r>
            <a:r>
              <a:rPr lang="cs-CZ" dirty="0" smtClean="0"/>
              <a:t>) – souvislost mezi dvěma proměnnými za jisté kontroly vlivu jiných proměnných</a:t>
            </a:r>
          </a:p>
          <a:p>
            <a:endParaRPr lang="sk-SK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68512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cs-CZ" dirty="0" err="1" smtClean="0"/>
              <a:t>Bivariační</a:t>
            </a:r>
            <a:r>
              <a:rPr lang="cs-CZ" dirty="0" smtClean="0"/>
              <a:t> korelace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„Jednodušší“ forma</a:t>
            </a:r>
          </a:p>
          <a:p>
            <a:endParaRPr lang="cs-CZ" dirty="0" smtClean="0"/>
          </a:p>
          <a:p>
            <a:r>
              <a:rPr lang="cs-CZ" dirty="0" smtClean="0"/>
              <a:t>Posuzuje souvislost mezi dvěma proměnnými bez dalšího</a:t>
            </a:r>
          </a:p>
          <a:p>
            <a:endParaRPr lang="cs-CZ" dirty="0" smtClean="0"/>
          </a:p>
          <a:p>
            <a:r>
              <a:rPr lang="cs-CZ" dirty="0" smtClean="0"/>
              <a:t>Tři základní postupy:</a:t>
            </a:r>
          </a:p>
          <a:p>
            <a:pPr lvl="1"/>
            <a:r>
              <a:rPr lang="cs-CZ" dirty="0" err="1" smtClean="0"/>
              <a:t>Pearsonův</a:t>
            </a:r>
            <a:r>
              <a:rPr lang="cs-CZ" dirty="0" smtClean="0"/>
              <a:t> korelační koeficient</a:t>
            </a:r>
          </a:p>
          <a:p>
            <a:pPr lvl="1"/>
            <a:r>
              <a:rPr lang="cs-CZ" dirty="0" err="1" smtClean="0"/>
              <a:t>Spearmanovo</a:t>
            </a:r>
            <a:r>
              <a:rPr lang="cs-CZ" dirty="0" smtClean="0"/>
              <a:t> </a:t>
            </a:r>
            <a:r>
              <a:rPr lang="cs-CZ" dirty="0" err="1" smtClean="0"/>
              <a:t>rho</a:t>
            </a:r>
            <a:endParaRPr lang="cs-CZ" dirty="0" smtClean="0"/>
          </a:p>
          <a:p>
            <a:pPr lvl="1"/>
            <a:r>
              <a:rPr lang="cs-CZ" dirty="0" err="1" smtClean="0"/>
              <a:t>Kendallovo</a:t>
            </a:r>
            <a:r>
              <a:rPr lang="cs-CZ" dirty="0" smtClean="0"/>
              <a:t> tau</a:t>
            </a:r>
          </a:p>
          <a:p>
            <a:pPr>
              <a:buNone/>
            </a:pPr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68512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cs-CZ" dirty="0" err="1" smtClean="0"/>
              <a:t>Pearsonův</a:t>
            </a:r>
            <a:r>
              <a:rPr lang="cs-CZ" dirty="0" smtClean="0"/>
              <a:t> korelační koeficient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cs-CZ" dirty="0" smtClean="0"/>
              <a:t>Předpoklady:</a:t>
            </a:r>
          </a:p>
          <a:p>
            <a:pPr lvl="1"/>
            <a:r>
              <a:rPr lang="cs-CZ" dirty="0" smtClean="0"/>
              <a:t>Kardinální data (možná výjimka)</a:t>
            </a:r>
          </a:p>
          <a:p>
            <a:pPr lvl="1"/>
            <a:r>
              <a:rPr lang="cs-CZ" dirty="0" smtClean="0"/>
              <a:t>Pokud zjišťujeme i statistickou signifikanci, tak i normální rozložení (nebo dostatečná velikost vzorku)</a:t>
            </a:r>
          </a:p>
          <a:p>
            <a:endParaRPr lang="cs-CZ" dirty="0" smtClean="0"/>
          </a:p>
          <a:p>
            <a:r>
              <a:rPr lang="cs-CZ" dirty="0" smtClean="0"/>
              <a:t>Výjimka – jedna z proměnných může být kategorická (dichotomická)</a:t>
            </a:r>
          </a:p>
          <a:p>
            <a:endParaRPr lang="sk-SK" dirty="0" smtClean="0"/>
          </a:p>
          <a:p>
            <a:r>
              <a:rPr lang="cs-CZ" dirty="0" smtClean="0"/>
              <a:t>Citlivost na odlehlé případy</a:t>
            </a:r>
          </a:p>
          <a:p>
            <a:pPr lvl="1"/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68512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cs-CZ" dirty="0" smtClean="0"/>
              <a:t>Práce v SPSS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805888"/>
          </a:xfrm>
        </p:spPr>
        <p:txBody>
          <a:bodyPr>
            <a:normAutofit/>
          </a:bodyPr>
          <a:lstStyle/>
          <a:p>
            <a:endParaRPr lang="sk-SK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r>
              <a:rPr lang="sk-SK" dirty="0" smtClean="0"/>
              <a:t>Před analýzou je vhodné si data graficky </a:t>
            </a:r>
            <a:r>
              <a:rPr lang="sk-SK" dirty="0" err="1" smtClean="0"/>
              <a:t>zobrazit</a:t>
            </a:r>
            <a:r>
              <a:rPr lang="sk-SK" dirty="0" smtClean="0"/>
              <a:t> (</a:t>
            </a:r>
            <a:r>
              <a:rPr lang="sk-SK" dirty="0" err="1" smtClean="0"/>
              <a:t>netýká</a:t>
            </a:r>
            <a:r>
              <a:rPr lang="sk-SK" dirty="0" smtClean="0"/>
              <a:t> se pouze </a:t>
            </a:r>
            <a:r>
              <a:rPr lang="sk-SK" dirty="0" err="1" smtClean="0"/>
              <a:t>Pearsonova</a:t>
            </a:r>
            <a:r>
              <a:rPr lang="sk-SK" dirty="0" smtClean="0"/>
              <a:t> </a:t>
            </a:r>
            <a:r>
              <a:rPr lang="sk-SK" dirty="0" err="1" smtClean="0"/>
              <a:t>korel</a:t>
            </a:r>
            <a:r>
              <a:rPr lang="sk-SK" dirty="0" smtClean="0"/>
              <a:t>. koeficientu)</a:t>
            </a:r>
          </a:p>
          <a:p>
            <a:endParaRPr lang="sk-SK" dirty="0" smtClean="0"/>
          </a:p>
          <a:p>
            <a:r>
              <a:rPr lang="sk-SK" dirty="0" smtClean="0"/>
              <a:t>Bodový graf (</a:t>
            </a:r>
            <a:r>
              <a:rPr lang="sk-SK" dirty="0" err="1" smtClean="0"/>
              <a:t>scatter</a:t>
            </a:r>
            <a:r>
              <a:rPr lang="sk-SK" dirty="0" smtClean="0"/>
              <a:t>/</a:t>
            </a:r>
            <a:r>
              <a:rPr lang="sk-SK" dirty="0" err="1" smtClean="0"/>
              <a:t>dot</a:t>
            </a:r>
            <a:r>
              <a:rPr lang="sk-SK" dirty="0" smtClean="0"/>
              <a:t>)</a:t>
            </a:r>
          </a:p>
          <a:p>
            <a:endParaRPr lang="sk-SK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r>
              <a:rPr lang="cs-CZ" dirty="0" err="1" smtClean="0"/>
              <a:t>Graphs</a:t>
            </a:r>
            <a:r>
              <a:rPr lang="cs-CZ" dirty="0" smtClean="0"/>
              <a:t> </a:t>
            </a:r>
            <a:r>
              <a:rPr lang="cs-CZ" dirty="0" smtClean="0">
                <a:sym typeface="Wingdings" pitchFamily="2" charset="2"/>
              </a:rPr>
              <a:t> Chart </a:t>
            </a:r>
            <a:r>
              <a:rPr lang="cs-CZ" dirty="0" err="1" smtClean="0">
                <a:sym typeface="Wingdings" pitchFamily="2" charset="2"/>
              </a:rPr>
              <a:t>builder</a:t>
            </a:r>
            <a:r>
              <a:rPr lang="cs-CZ" dirty="0" smtClean="0">
                <a:sym typeface="Wingdings" pitchFamily="2" charset="2"/>
              </a:rPr>
              <a:t> :</a:t>
            </a:r>
          </a:p>
          <a:p>
            <a:pPr lvl="1"/>
            <a:r>
              <a:rPr lang="cs-CZ" dirty="0" smtClean="0">
                <a:sym typeface="Wingdings" pitchFamily="2" charset="2"/>
              </a:rPr>
              <a:t>Zvolit </a:t>
            </a:r>
            <a:r>
              <a:rPr lang="cs-CZ" dirty="0" err="1" smtClean="0">
                <a:sym typeface="Wingdings" pitchFamily="2" charset="2"/>
              </a:rPr>
              <a:t>Scatter</a:t>
            </a:r>
            <a:r>
              <a:rPr lang="cs-CZ" dirty="0" smtClean="0">
                <a:sym typeface="Wingdings" pitchFamily="2" charset="2"/>
              </a:rPr>
              <a:t>/</a:t>
            </a:r>
            <a:r>
              <a:rPr lang="cs-CZ" dirty="0" err="1" smtClean="0">
                <a:sym typeface="Wingdings" pitchFamily="2" charset="2"/>
              </a:rPr>
              <a:t>Dot</a:t>
            </a:r>
            <a:endParaRPr lang="cs-CZ" dirty="0" smtClean="0">
              <a:sym typeface="Wingdings" pitchFamily="2" charset="2"/>
            </a:endParaRPr>
          </a:p>
          <a:p>
            <a:pPr lvl="1"/>
            <a:r>
              <a:rPr lang="cs-CZ" dirty="0" smtClean="0">
                <a:sym typeface="Wingdings" pitchFamily="2" charset="2"/>
              </a:rPr>
              <a:t>Vložit proměnné</a:t>
            </a:r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68512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314895"/>
            <a:ext cx="7920880" cy="63467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68512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cs-CZ" dirty="0" smtClean="0"/>
              <a:t>Práce v SPSS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805888"/>
          </a:xfrm>
        </p:spPr>
        <p:txBody>
          <a:bodyPr>
            <a:normAutofit/>
          </a:bodyPr>
          <a:lstStyle/>
          <a:p>
            <a:r>
              <a:rPr lang="cs-CZ" dirty="0" err="1" smtClean="0"/>
              <a:t>Analyze</a:t>
            </a:r>
            <a:r>
              <a:rPr lang="cs-CZ" dirty="0" smtClean="0"/>
              <a:t> </a:t>
            </a:r>
            <a:r>
              <a:rPr lang="cs-CZ" dirty="0" smtClean="0">
                <a:sym typeface="Wingdings" pitchFamily="2" charset="2"/>
              </a:rPr>
              <a:t> </a:t>
            </a:r>
            <a:r>
              <a:rPr lang="cs-CZ" dirty="0" err="1" smtClean="0">
                <a:sym typeface="Wingdings" pitchFamily="2" charset="2"/>
              </a:rPr>
              <a:t>Correlate</a:t>
            </a:r>
            <a:r>
              <a:rPr lang="cs-CZ" dirty="0" smtClean="0">
                <a:sym typeface="Wingdings" pitchFamily="2" charset="2"/>
              </a:rPr>
              <a:t>  </a:t>
            </a:r>
            <a:r>
              <a:rPr lang="cs-CZ" dirty="0" err="1" smtClean="0">
                <a:sym typeface="Wingdings" pitchFamily="2" charset="2"/>
              </a:rPr>
              <a:t>Bivariate</a:t>
            </a:r>
            <a:r>
              <a:rPr lang="cs-CZ" dirty="0" smtClean="0">
                <a:sym typeface="Wingdings" pitchFamily="2" charset="2"/>
              </a:rPr>
              <a:t>:</a:t>
            </a:r>
          </a:p>
          <a:p>
            <a:pPr lvl="1"/>
            <a:r>
              <a:rPr lang="cs-CZ" dirty="0" smtClean="0">
                <a:sym typeface="Wingdings" pitchFamily="2" charset="2"/>
              </a:rPr>
              <a:t>Zvolit proměnné</a:t>
            </a:r>
          </a:p>
          <a:p>
            <a:pPr lvl="1"/>
            <a:r>
              <a:rPr lang="cs-CZ" dirty="0" err="1" smtClean="0">
                <a:sym typeface="Wingdings" pitchFamily="2" charset="2"/>
              </a:rPr>
              <a:t>Pearsonův</a:t>
            </a:r>
            <a:r>
              <a:rPr lang="cs-CZ" dirty="0" smtClean="0">
                <a:sym typeface="Wingdings" pitchFamily="2" charset="2"/>
              </a:rPr>
              <a:t> koeficient je přednastavený</a:t>
            </a:r>
          </a:p>
          <a:p>
            <a:pPr lvl="1"/>
            <a:r>
              <a:rPr lang="cs-CZ" dirty="0" smtClean="0">
                <a:sym typeface="Wingdings" pitchFamily="2" charset="2"/>
              </a:rPr>
              <a:t>Pro sledování signifikance zvolit </a:t>
            </a:r>
            <a:r>
              <a:rPr lang="cs-CZ" i="1" dirty="0" smtClean="0">
                <a:sym typeface="Wingdings" pitchFamily="2" charset="2"/>
              </a:rPr>
              <a:t>Flag significant </a:t>
            </a:r>
            <a:r>
              <a:rPr lang="cs-CZ" i="1" dirty="0" err="1" smtClean="0">
                <a:sym typeface="Wingdings" pitchFamily="2" charset="2"/>
              </a:rPr>
              <a:t>correlations</a:t>
            </a:r>
            <a:endParaRPr lang="cs-CZ" dirty="0" smtClean="0">
              <a:sym typeface="Wingdings" pitchFamily="2" charset="2"/>
            </a:endParaRPr>
          </a:p>
          <a:p>
            <a:endParaRPr lang="cs-CZ" dirty="0" smtClean="0">
              <a:sym typeface="Wingdings" pitchFamily="2" charset="2"/>
            </a:endParaRPr>
          </a:p>
          <a:p>
            <a:r>
              <a:rPr lang="cs-CZ" dirty="0" err="1" smtClean="0">
                <a:sym typeface="Wingdings" pitchFamily="2" charset="2"/>
              </a:rPr>
              <a:t>Options</a:t>
            </a:r>
            <a:r>
              <a:rPr lang="cs-CZ" dirty="0" smtClean="0">
                <a:sym typeface="Wingdings" pitchFamily="2" charset="2"/>
              </a:rPr>
              <a:t>:</a:t>
            </a:r>
          </a:p>
          <a:p>
            <a:pPr lvl="1"/>
            <a:r>
              <a:rPr lang="cs-CZ" dirty="0" smtClean="0">
                <a:sym typeface="Wingdings" pitchFamily="2" charset="2"/>
              </a:rPr>
              <a:t>Možnost spočítat základní statistiky a kovarianci</a:t>
            </a:r>
          </a:p>
          <a:p>
            <a:pPr lvl="1"/>
            <a:r>
              <a:rPr lang="cs-CZ" dirty="0" smtClean="0">
                <a:sym typeface="Wingdings" pitchFamily="2" charset="2"/>
              </a:rPr>
              <a:t>Vynechání hodnot / případů</a:t>
            </a:r>
          </a:p>
          <a:p>
            <a:pPr lvl="1"/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68512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cs-CZ" dirty="0" err="1" smtClean="0"/>
              <a:t>Pearsonův</a:t>
            </a:r>
            <a:r>
              <a:rPr lang="cs-CZ" dirty="0" smtClean="0"/>
              <a:t> korelační koeficient</a:t>
            </a:r>
            <a:endParaRPr lang="en-US" dirty="0"/>
          </a:p>
        </p:txBody>
      </p:sp>
      <p:graphicFrame>
        <p:nvGraphicFramePr>
          <p:cNvPr id="5" name="Tabuľka 4"/>
          <p:cNvGraphicFramePr>
            <a:graphicFrameLocks noGrp="1"/>
          </p:cNvGraphicFramePr>
          <p:nvPr/>
        </p:nvGraphicFramePr>
        <p:xfrm>
          <a:off x="1331639" y="2405888"/>
          <a:ext cx="6552728" cy="3399377"/>
        </p:xfrm>
        <a:graphic>
          <a:graphicData uri="http://schemas.openxmlformats.org/drawingml/2006/table">
            <a:tbl>
              <a:tblPr/>
              <a:tblGrid>
                <a:gridCol w="2175086"/>
                <a:gridCol w="1767536"/>
                <a:gridCol w="1305053"/>
                <a:gridCol w="1305053"/>
              </a:tblGrid>
              <a:tr h="1350297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Podil Madaru v okresech SR</a:t>
                      </a:r>
                      <a:endParaRPr lang="cs-CZ" sz="140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b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Podil hlasu SMK ve volbach do NR SR 2006 za okresy</a:t>
                      </a:r>
                      <a:endParaRPr lang="cs-CZ" sz="140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37575">
                <a:tc rowSpan="3"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Podil</a:t>
                      </a:r>
                      <a:r>
                        <a:rPr lang="cs-CZ" sz="14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 </a:t>
                      </a:r>
                      <a:r>
                        <a:rPr lang="cs-CZ" sz="1400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Madaru</a:t>
                      </a:r>
                      <a:r>
                        <a:rPr lang="cs-CZ" sz="14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 v okresech SR</a:t>
                      </a:r>
                      <a:endParaRPr lang="cs-CZ" sz="1400" dirty="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Pearson Correlation</a:t>
                      </a:r>
                      <a:endParaRPr lang="cs-CZ" sz="140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</a:t>
                      </a:r>
                      <a:endParaRPr lang="cs-CZ" sz="140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,992</a:t>
                      </a:r>
                      <a:endParaRPr lang="cs-CZ" sz="140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34939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Sig. (2-tailed)</a:t>
                      </a:r>
                      <a:endParaRPr lang="cs-CZ" sz="140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4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,000</a:t>
                      </a:r>
                      <a:endParaRPr lang="cs-CZ" sz="140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337575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N</a:t>
                      </a:r>
                      <a:endParaRPr lang="cs-CZ" sz="140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79</a:t>
                      </a:r>
                      <a:endParaRPr lang="cs-CZ" sz="140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79</a:t>
                      </a:r>
                      <a:endParaRPr lang="cs-CZ" sz="140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37575">
                <a:tc rowSpan="3"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Podil</a:t>
                      </a:r>
                      <a:r>
                        <a:rPr lang="cs-CZ" sz="14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 hlasu SMK ve volbach do NR SR 2006 za okresy</a:t>
                      </a:r>
                      <a:endParaRPr lang="cs-CZ" sz="1400" dirty="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Pearson</a:t>
                      </a:r>
                      <a:r>
                        <a:rPr lang="cs-CZ" sz="14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 </a:t>
                      </a:r>
                      <a:r>
                        <a:rPr lang="cs-CZ" sz="1400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Correlation</a:t>
                      </a:r>
                      <a:endParaRPr lang="cs-CZ" sz="1400" dirty="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,992</a:t>
                      </a:r>
                      <a:endParaRPr lang="cs-CZ" sz="140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</a:t>
                      </a:r>
                      <a:endParaRPr lang="cs-CZ" sz="140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34939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Sig</a:t>
                      </a:r>
                      <a:r>
                        <a:rPr lang="cs-CZ" sz="14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. (2-</a:t>
                      </a:r>
                      <a:r>
                        <a:rPr lang="cs-CZ" sz="1400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tailed</a:t>
                      </a:r>
                      <a:r>
                        <a:rPr lang="cs-CZ" sz="14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)</a:t>
                      </a:r>
                      <a:endParaRPr lang="cs-CZ" sz="1400" dirty="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,000</a:t>
                      </a:r>
                      <a:endParaRPr lang="cs-CZ" sz="140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4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337575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N</a:t>
                      </a:r>
                      <a:endParaRPr lang="cs-CZ" sz="1400" dirty="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79</a:t>
                      </a:r>
                      <a:endParaRPr lang="cs-CZ" sz="1400" dirty="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79</a:t>
                      </a:r>
                      <a:endParaRPr lang="cs-CZ" sz="1400" dirty="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8512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cs-CZ" dirty="0" err="1" smtClean="0"/>
              <a:t>Pearsonův</a:t>
            </a:r>
            <a:r>
              <a:rPr lang="cs-CZ" dirty="0" smtClean="0"/>
              <a:t> korelační koeficient</a:t>
            </a:r>
            <a:endParaRPr lang="en-US" dirty="0"/>
          </a:p>
        </p:txBody>
      </p:sp>
      <p:graphicFrame>
        <p:nvGraphicFramePr>
          <p:cNvPr id="4" name="Tabuľka 3"/>
          <p:cNvGraphicFramePr>
            <a:graphicFrameLocks noGrp="1"/>
          </p:cNvGraphicFramePr>
          <p:nvPr/>
        </p:nvGraphicFramePr>
        <p:xfrm>
          <a:off x="1115616" y="1772816"/>
          <a:ext cx="6912768" cy="4202428"/>
        </p:xfrm>
        <a:graphic>
          <a:graphicData uri="http://schemas.openxmlformats.org/drawingml/2006/table">
            <a:tbl>
              <a:tblPr/>
              <a:tblGrid>
                <a:gridCol w="1809274"/>
                <a:gridCol w="1610310"/>
                <a:gridCol w="1188928"/>
                <a:gridCol w="1188928"/>
                <a:gridCol w="1115328"/>
              </a:tblGrid>
              <a:tr h="982942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Time Spent Revising</a:t>
                      </a:r>
                      <a:endParaRPr lang="cs-CZ" sz="140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b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Exam Performance (%)</a:t>
                      </a:r>
                      <a:endParaRPr lang="cs-CZ" sz="140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Exam Anxiety</a:t>
                      </a:r>
                      <a:endParaRPr lang="cs-CZ" sz="140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27647">
                <a:tc rowSpan="3"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Time </a:t>
                      </a:r>
                      <a:r>
                        <a:rPr lang="cs-CZ" sz="1400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Spent</a:t>
                      </a:r>
                      <a:r>
                        <a:rPr lang="cs-CZ" sz="14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 </a:t>
                      </a:r>
                      <a:r>
                        <a:rPr lang="cs-CZ" sz="1400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Revising</a:t>
                      </a:r>
                      <a:endParaRPr lang="cs-CZ" sz="1400" dirty="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Pearson Correlation</a:t>
                      </a:r>
                      <a:endParaRPr lang="cs-CZ" sz="140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</a:t>
                      </a:r>
                      <a:endParaRPr lang="cs-CZ" sz="140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,397</a:t>
                      </a:r>
                      <a:r>
                        <a:rPr lang="cs-CZ" sz="1400" baseline="30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**</a:t>
                      </a:r>
                      <a:endParaRPr lang="cs-CZ" sz="140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-,709</a:t>
                      </a:r>
                      <a:r>
                        <a:rPr lang="cs-CZ" sz="1400" baseline="30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**</a:t>
                      </a:r>
                      <a:endParaRPr lang="cs-CZ" sz="140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339115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Sig. (2-tailed)</a:t>
                      </a:r>
                      <a:endParaRPr lang="cs-CZ" sz="140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4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,000</a:t>
                      </a:r>
                      <a:endParaRPr lang="cs-CZ" sz="140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,000</a:t>
                      </a:r>
                      <a:endParaRPr lang="cs-CZ" sz="140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327647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N</a:t>
                      </a:r>
                      <a:endParaRPr lang="cs-CZ" sz="1400" dirty="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103</a:t>
                      </a:r>
                      <a:endParaRPr lang="cs-CZ" sz="140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103</a:t>
                      </a:r>
                      <a:endParaRPr lang="cs-CZ" sz="140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103</a:t>
                      </a:r>
                      <a:endParaRPr lang="cs-CZ" sz="140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27647">
                <a:tc rowSpan="3"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Exam Performance (%)</a:t>
                      </a:r>
                      <a:endParaRPr lang="cs-CZ" sz="140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Pearson</a:t>
                      </a:r>
                      <a:r>
                        <a:rPr lang="cs-CZ" sz="14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 </a:t>
                      </a:r>
                      <a:r>
                        <a:rPr lang="cs-CZ" sz="1400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Correlation</a:t>
                      </a:r>
                      <a:endParaRPr lang="cs-CZ" sz="1400" dirty="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,397</a:t>
                      </a:r>
                      <a:r>
                        <a:rPr lang="cs-CZ" sz="1400" baseline="30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**</a:t>
                      </a:r>
                      <a:endParaRPr lang="cs-CZ" sz="140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</a:t>
                      </a:r>
                      <a:endParaRPr lang="cs-CZ" sz="140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-,441</a:t>
                      </a:r>
                      <a:r>
                        <a:rPr lang="cs-CZ" sz="1400" baseline="30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**</a:t>
                      </a:r>
                      <a:endParaRPr lang="cs-CZ" sz="140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339115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Sig</a:t>
                      </a:r>
                      <a:r>
                        <a:rPr lang="cs-CZ" sz="14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. (2-</a:t>
                      </a:r>
                      <a:r>
                        <a:rPr lang="cs-CZ" sz="1400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tailed</a:t>
                      </a:r>
                      <a:r>
                        <a:rPr lang="cs-CZ" sz="14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)</a:t>
                      </a:r>
                      <a:endParaRPr lang="cs-CZ" sz="1400" dirty="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,000</a:t>
                      </a:r>
                      <a:endParaRPr lang="cs-CZ" sz="140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4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,000</a:t>
                      </a:r>
                      <a:endParaRPr lang="cs-CZ" sz="140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327647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N</a:t>
                      </a:r>
                      <a:endParaRPr lang="cs-CZ" sz="1400" dirty="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103</a:t>
                      </a:r>
                      <a:endParaRPr lang="cs-CZ" sz="140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103</a:t>
                      </a:r>
                      <a:endParaRPr lang="cs-CZ" sz="140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103</a:t>
                      </a:r>
                      <a:endParaRPr lang="cs-CZ" sz="140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27647">
                <a:tc rowSpan="3"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Exam Anxiety</a:t>
                      </a:r>
                      <a:endParaRPr lang="cs-CZ" sz="140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Pearson</a:t>
                      </a:r>
                      <a:r>
                        <a:rPr lang="cs-CZ" sz="14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 </a:t>
                      </a:r>
                      <a:r>
                        <a:rPr lang="cs-CZ" sz="1400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Correlation</a:t>
                      </a:r>
                      <a:endParaRPr lang="cs-CZ" sz="1400" dirty="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-,709</a:t>
                      </a:r>
                      <a:r>
                        <a:rPr lang="cs-CZ" sz="1400" baseline="30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**</a:t>
                      </a:r>
                      <a:endParaRPr lang="cs-CZ" sz="1400" dirty="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-,441</a:t>
                      </a:r>
                      <a:r>
                        <a:rPr lang="cs-CZ" sz="1400" baseline="30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**</a:t>
                      </a:r>
                      <a:endParaRPr lang="cs-CZ" sz="140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</a:t>
                      </a:r>
                      <a:endParaRPr lang="cs-CZ" sz="140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339115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Sig. (2-tailed)</a:t>
                      </a:r>
                      <a:endParaRPr lang="cs-CZ" sz="140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,000</a:t>
                      </a:r>
                      <a:endParaRPr lang="cs-CZ" sz="1400" dirty="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,000</a:t>
                      </a:r>
                      <a:endParaRPr lang="cs-CZ" sz="1400" dirty="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4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327647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N</a:t>
                      </a:r>
                      <a:endParaRPr lang="cs-CZ" sz="140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103</a:t>
                      </a:r>
                      <a:endParaRPr lang="cs-CZ" sz="140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103</a:t>
                      </a:r>
                      <a:endParaRPr lang="cs-CZ" sz="1400" dirty="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103</a:t>
                      </a:r>
                      <a:endParaRPr lang="cs-CZ" sz="1400" dirty="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8" name="Obdĺžnik 7"/>
          <p:cNvSpPr/>
          <p:nvPr/>
        </p:nvSpPr>
        <p:spPr>
          <a:xfrm>
            <a:off x="1115616" y="6093296"/>
            <a:ext cx="586814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400" dirty="0" smtClean="0">
                <a:latin typeface="Arial" pitchFamily="34" charset="0"/>
                <a:cs typeface="Arial" pitchFamily="34" charset="0"/>
              </a:rPr>
              <a:t>**. </a:t>
            </a:r>
            <a:r>
              <a:rPr lang="cs-CZ" sz="1400" dirty="0" err="1" smtClean="0">
                <a:latin typeface="Arial" pitchFamily="34" charset="0"/>
                <a:cs typeface="Arial" pitchFamily="34" charset="0"/>
              </a:rPr>
              <a:t>Correlation</a:t>
            </a:r>
            <a:r>
              <a:rPr lang="cs-CZ" sz="1400" dirty="0" smtClean="0">
                <a:latin typeface="Arial" pitchFamily="34" charset="0"/>
                <a:cs typeface="Arial" pitchFamily="34" charset="0"/>
              </a:rPr>
              <a:t> is significant at the 0.01 level (2-</a:t>
            </a:r>
            <a:r>
              <a:rPr lang="cs-CZ" sz="1400" dirty="0" err="1" smtClean="0">
                <a:latin typeface="Arial" pitchFamily="34" charset="0"/>
                <a:cs typeface="Arial" pitchFamily="34" charset="0"/>
              </a:rPr>
              <a:t>tailed</a:t>
            </a:r>
            <a:r>
              <a:rPr lang="cs-CZ" sz="1400" dirty="0" smtClean="0">
                <a:latin typeface="Arial" pitchFamily="34" charset="0"/>
                <a:cs typeface="Arial" pitchFamily="34" charset="0"/>
              </a:rPr>
              <a:t>).</a:t>
            </a:r>
            <a:endParaRPr lang="cs-CZ" sz="1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512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cs-CZ" dirty="0" smtClean="0"/>
              <a:t>Korelace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dirty="0" smtClean="0"/>
          </a:p>
          <a:p>
            <a:r>
              <a:rPr lang="cs-CZ" dirty="0" smtClean="0"/>
              <a:t>Vzájemná souvislost mezi proměnnými</a:t>
            </a:r>
          </a:p>
          <a:p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Nárůst hodnot jedné proměnné je spojený s nárůstem / poklesem hodnot druhé proměnné</a:t>
            </a:r>
          </a:p>
          <a:p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Korelace neimplikuje kauzalitu</a:t>
            </a:r>
          </a:p>
        </p:txBody>
      </p:sp>
    </p:spTree>
    <p:extLst>
      <p:ext uri="{BB962C8B-B14F-4D97-AF65-F5344CB8AC3E}">
        <p14:creationId xmlns:p14="http://schemas.microsoft.com/office/powerpoint/2010/main" val="368512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cs-CZ" dirty="0" err="1" smtClean="0"/>
              <a:t>Pearsonův</a:t>
            </a:r>
            <a:r>
              <a:rPr lang="cs-CZ" dirty="0" smtClean="0"/>
              <a:t> korelační koeficient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Se zjištěným R je možné dál pracovat</a:t>
            </a:r>
          </a:p>
          <a:p>
            <a:endParaRPr lang="cs-CZ" dirty="0" smtClean="0">
              <a:sym typeface="Wingdings" pitchFamily="2" charset="2"/>
            </a:endParaRPr>
          </a:p>
          <a:p>
            <a:r>
              <a:rPr lang="cs-CZ" dirty="0" smtClean="0">
                <a:sym typeface="Wingdings" pitchFamily="2" charset="2"/>
              </a:rPr>
              <a:t>Po umocnění získáváme tzv. Index determinace (R</a:t>
            </a:r>
            <a:r>
              <a:rPr lang="cs-CZ" baseline="30000" dirty="0" smtClean="0">
                <a:sym typeface="Wingdings" pitchFamily="2" charset="2"/>
              </a:rPr>
              <a:t>2</a:t>
            </a:r>
            <a:r>
              <a:rPr lang="cs-CZ" dirty="0" smtClean="0">
                <a:sym typeface="Wingdings" pitchFamily="2" charset="2"/>
              </a:rPr>
              <a:t>)</a:t>
            </a:r>
          </a:p>
          <a:p>
            <a:endParaRPr lang="cs-CZ" dirty="0" smtClean="0">
              <a:sym typeface="Wingdings" pitchFamily="2" charset="2"/>
            </a:endParaRPr>
          </a:p>
          <a:p>
            <a:r>
              <a:rPr lang="cs-CZ" dirty="0" smtClean="0">
                <a:sym typeface="Wingdings" pitchFamily="2" charset="2"/>
              </a:rPr>
              <a:t>R</a:t>
            </a:r>
            <a:r>
              <a:rPr lang="cs-CZ" baseline="30000" dirty="0" smtClean="0">
                <a:sym typeface="Wingdings" pitchFamily="2" charset="2"/>
              </a:rPr>
              <a:t>2</a:t>
            </a:r>
            <a:r>
              <a:rPr lang="cs-CZ" dirty="0" smtClean="0">
                <a:sym typeface="Wingdings" pitchFamily="2" charset="2"/>
              </a:rPr>
              <a:t> vymezuje, jaký podíl variability jedné proměnné je sdílený s druhou proměnnou </a:t>
            </a:r>
          </a:p>
          <a:p>
            <a:endParaRPr lang="cs-CZ" dirty="0" smtClean="0">
              <a:sym typeface="Wingdings" pitchFamily="2" charset="2"/>
            </a:endParaRPr>
          </a:p>
          <a:p>
            <a:r>
              <a:rPr lang="cs-CZ" dirty="0" smtClean="0">
                <a:sym typeface="Wingdings" pitchFamily="2" charset="2"/>
              </a:rPr>
              <a:t>Pro názornost se R</a:t>
            </a:r>
            <a:r>
              <a:rPr lang="cs-CZ" baseline="30000" dirty="0" smtClean="0">
                <a:sym typeface="Wingdings" pitchFamily="2" charset="2"/>
              </a:rPr>
              <a:t>2</a:t>
            </a:r>
            <a:r>
              <a:rPr lang="cs-CZ" dirty="0" smtClean="0">
                <a:sym typeface="Wingdings" pitchFamily="2" charset="2"/>
              </a:rPr>
              <a:t> násobí číslem 100 a vyjadřuje v procentech</a:t>
            </a:r>
          </a:p>
          <a:p>
            <a:endParaRPr lang="cs-CZ" dirty="0" smtClean="0">
              <a:sym typeface="Wingdings" pitchFamily="2" charset="2"/>
            </a:endParaRPr>
          </a:p>
          <a:p>
            <a:r>
              <a:rPr lang="cs-CZ" dirty="0" smtClean="0">
                <a:sym typeface="Wingdings" pitchFamily="2" charset="2"/>
              </a:rPr>
              <a:t>Nadále však daná hodnota neříká nic o kauzalitě</a:t>
            </a:r>
          </a:p>
          <a:p>
            <a:pPr lvl="1">
              <a:buNone/>
            </a:pPr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68512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cs-CZ" dirty="0" err="1" smtClean="0"/>
              <a:t>Pearsonův</a:t>
            </a:r>
            <a:r>
              <a:rPr lang="cs-CZ" dirty="0" smtClean="0"/>
              <a:t> korelační koeficient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Výjimka z kardinálních dat </a:t>
            </a:r>
            <a:r>
              <a:rPr lang="cs-CZ" dirty="0" smtClean="0">
                <a:sym typeface="Wingdings" pitchFamily="2" charset="2"/>
              </a:rPr>
              <a:t> korelace jedné kardinální proměnné a jedné dichotomické</a:t>
            </a:r>
          </a:p>
          <a:p>
            <a:endParaRPr lang="cs-CZ" dirty="0" smtClean="0">
              <a:sym typeface="Wingdings" pitchFamily="2" charset="2"/>
            </a:endParaRPr>
          </a:p>
          <a:p>
            <a:r>
              <a:rPr lang="cs-CZ" dirty="0" smtClean="0">
                <a:sym typeface="Wingdings" pitchFamily="2" charset="2"/>
              </a:rPr>
              <a:t>Tzv. point-</a:t>
            </a:r>
            <a:r>
              <a:rPr lang="cs-CZ" dirty="0" err="1" smtClean="0">
                <a:sym typeface="Wingdings" pitchFamily="2" charset="2"/>
              </a:rPr>
              <a:t>biserial</a:t>
            </a:r>
            <a:r>
              <a:rPr lang="cs-CZ" dirty="0" smtClean="0">
                <a:sym typeface="Wingdings" pitchFamily="2" charset="2"/>
              </a:rPr>
              <a:t> korelace</a:t>
            </a:r>
          </a:p>
          <a:p>
            <a:endParaRPr lang="cs-CZ" dirty="0" smtClean="0">
              <a:sym typeface="Wingdings" pitchFamily="2" charset="2"/>
            </a:endParaRPr>
          </a:p>
          <a:p>
            <a:r>
              <a:rPr lang="cs-CZ" dirty="0" smtClean="0"/>
              <a:t>Úplně stejný postup</a:t>
            </a:r>
          </a:p>
          <a:p>
            <a:endParaRPr lang="cs-CZ" dirty="0" smtClean="0"/>
          </a:p>
          <a:p>
            <a:r>
              <a:rPr lang="cs-CZ" dirty="0" smtClean="0"/>
              <a:t>Kladní / záporní výsledné hodnoty plně závisí od kódování dichotomické proměnné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68512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cs-CZ" dirty="0" err="1" smtClean="0"/>
              <a:t>Pearsonův</a:t>
            </a:r>
            <a:r>
              <a:rPr lang="cs-CZ" dirty="0" smtClean="0"/>
              <a:t> korelační koeficient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2132856"/>
            <a:ext cx="7414445" cy="38438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68512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cs-CZ" dirty="0" err="1" smtClean="0"/>
              <a:t>Pearsonův</a:t>
            </a:r>
            <a:r>
              <a:rPr lang="cs-CZ" dirty="0" smtClean="0"/>
              <a:t> korelační koeficient</a:t>
            </a: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2132855"/>
            <a:ext cx="7416823" cy="3843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68512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cs-CZ" dirty="0" err="1" smtClean="0"/>
              <a:t>Spearmanovo</a:t>
            </a:r>
            <a:r>
              <a:rPr lang="cs-CZ" dirty="0" smtClean="0"/>
              <a:t> </a:t>
            </a:r>
            <a:r>
              <a:rPr lang="cs-CZ" dirty="0" err="1" smtClean="0"/>
              <a:t>rho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err="1" smtClean="0"/>
              <a:t>Neparametrický</a:t>
            </a:r>
            <a:r>
              <a:rPr lang="cs-CZ" dirty="0" smtClean="0"/>
              <a:t> postup</a:t>
            </a:r>
          </a:p>
          <a:p>
            <a:endParaRPr lang="cs-CZ" dirty="0" smtClean="0"/>
          </a:p>
          <a:p>
            <a:r>
              <a:rPr lang="cs-CZ" dirty="0" smtClean="0"/>
              <a:t>Použitelný pro </a:t>
            </a:r>
            <a:r>
              <a:rPr lang="cs-CZ" dirty="0" err="1" smtClean="0"/>
              <a:t>neparametrická</a:t>
            </a:r>
            <a:r>
              <a:rPr lang="cs-CZ" dirty="0" smtClean="0"/>
              <a:t> data (ordinální, porušení normality apod.)</a:t>
            </a:r>
          </a:p>
          <a:p>
            <a:endParaRPr lang="cs-CZ" dirty="0" smtClean="0"/>
          </a:p>
          <a:p>
            <a:r>
              <a:rPr lang="cs-CZ" dirty="0" smtClean="0"/>
              <a:t>Data nejdřív seřadí a následně toto pořadí využívá pro výpočet korelačního koeficientu</a:t>
            </a:r>
          </a:p>
          <a:p>
            <a:endParaRPr lang="cs-CZ" dirty="0" smtClean="0"/>
          </a:p>
          <a:p>
            <a:r>
              <a:rPr lang="cs-CZ" dirty="0" smtClean="0"/>
              <a:t>Výsledné hodnoty jsou ve stejném pásmu jako u PKK (od -1 po 1)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68512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cs-CZ" dirty="0" err="1" smtClean="0"/>
              <a:t>Spearmanovo</a:t>
            </a:r>
            <a:r>
              <a:rPr lang="cs-CZ" dirty="0" smtClean="0"/>
              <a:t> </a:t>
            </a:r>
            <a:r>
              <a:rPr lang="cs-CZ" dirty="0" err="1" smtClean="0"/>
              <a:t>rho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err="1" smtClean="0"/>
              <a:t>Analyze</a:t>
            </a:r>
            <a:r>
              <a:rPr lang="cs-CZ" dirty="0" smtClean="0"/>
              <a:t> </a:t>
            </a:r>
            <a:r>
              <a:rPr lang="cs-CZ" dirty="0" smtClean="0">
                <a:sym typeface="Wingdings" pitchFamily="2" charset="2"/>
              </a:rPr>
              <a:t> </a:t>
            </a:r>
            <a:r>
              <a:rPr lang="cs-CZ" dirty="0" err="1" smtClean="0">
                <a:sym typeface="Wingdings" pitchFamily="2" charset="2"/>
              </a:rPr>
              <a:t>Correlate</a:t>
            </a:r>
            <a:r>
              <a:rPr lang="cs-CZ" dirty="0" smtClean="0">
                <a:sym typeface="Wingdings" pitchFamily="2" charset="2"/>
              </a:rPr>
              <a:t>  </a:t>
            </a:r>
            <a:r>
              <a:rPr lang="cs-CZ" dirty="0" err="1" smtClean="0">
                <a:sym typeface="Wingdings" pitchFamily="2" charset="2"/>
              </a:rPr>
              <a:t>Bivariate</a:t>
            </a:r>
            <a:r>
              <a:rPr lang="cs-CZ" dirty="0" smtClean="0">
                <a:sym typeface="Wingdings" pitchFamily="2" charset="2"/>
              </a:rPr>
              <a:t>:</a:t>
            </a:r>
          </a:p>
          <a:p>
            <a:pPr lvl="1"/>
            <a:r>
              <a:rPr lang="cs-CZ" dirty="0" smtClean="0">
                <a:sym typeface="Wingdings" pitchFamily="2" charset="2"/>
              </a:rPr>
              <a:t>Zvolit proměnné</a:t>
            </a:r>
          </a:p>
          <a:p>
            <a:pPr lvl="1"/>
            <a:r>
              <a:rPr lang="cs-CZ" dirty="0" smtClean="0">
                <a:sym typeface="Wingdings" pitchFamily="2" charset="2"/>
              </a:rPr>
              <a:t>Vybrat </a:t>
            </a:r>
            <a:r>
              <a:rPr lang="cs-CZ" i="1" dirty="0" err="1" smtClean="0">
                <a:sym typeface="Wingdings" pitchFamily="2" charset="2"/>
              </a:rPr>
              <a:t>Spearman</a:t>
            </a:r>
            <a:endParaRPr lang="cs-CZ" i="1" dirty="0" smtClean="0">
              <a:sym typeface="Wingdings" pitchFamily="2" charset="2"/>
            </a:endParaRPr>
          </a:p>
          <a:p>
            <a:endParaRPr lang="cs-CZ" dirty="0" smtClean="0"/>
          </a:p>
          <a:p>
            <a:r>
              <a:rPr lang="cs-CZ" dirty="0" smtClean="0"/>
              <a:t>Vše ostatní je stejné, pouze v </a:t>
            </a:r>
            <a:r>
              <a:rPr lang="cs-CZ" i="1" dirty="0" err="1" smtClean="0"/>
              <a:t>Options</a:t>
            </a:r>
            <a:r>
              <a:rPr lang="cs-CZ" dirty="0" smtClean="0"/>
              <a:t> není možnost spočítat statistiky (mají smysl pouze pro </a:t>
            </a:r>
            <a:r>
              <a:rPr lang="cs-CZ" dirty="0" err="1" smtClean="0"/>
              <a:t>Pearsonův</a:t>
            </a:r>
            <a:r>
              <a:rPr lang="cs-CZ" dirty="0" smtClean="0"/>
              <a:t> korelační koeficient)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68512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cs-CZ" dirty="0" err="1" smtClean="0"/>
              <a:t>Spearmanovo</a:t>
            </a:r>
            <a:r>
              <a:rPr lang="cs-CZ" dirty="0" smtClean="0"/>
              <a:t> </a:t>
            </a:r>
            <a:r>
              <a:rPr lang="cs-CZ" dirty="0" err="1" smtClean="0"/>
              <a:t>rho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Podobně jako u PKK, i zde je možné výsledný koeficient umocnit </a:t>
            </a:r>
            <a:r>
              <a:rPr lang="cs-CZ" dirty="0" smtClean="0">
                <a:sym typeface="Wingdings" pitchFamily="2" charset="2"/>
              </a:rPr>
              <a:t> R</a:t>
            </a:r>
            <a:r>
              <a:rPr lang="cs-CZ" baseline="-25000" dirty="0" smtClean="0">
                <a:sym typeface="Wingdings" pitchFamily="2" charset="2"/>
              </a:rPr>
              <a:t>S</a:t>
            </a:r>
            <a:r>
              <a:rPr lang="cs-CZ" baseline="30000" dirty="0" smtClean="0">
                <a:sym typeface="Wingdings" pitchFamily="2" charset="2"/>
              </a:rPr>
              <a:t>2</a:t>
            </a:r>
            <a:endParaRPr lang="cs-CZ" dirty="0" smtClean="0">
              <a:sym typeface="Wingdings" pitchFamily="2" charset="2"/>
            </a:endParaRPr>
          </a:p>
          <a:p>
            <a:endParaRPr lang="cs-CZ" dirty="0" smtClean="0">
              <a:sym typeface="Wingdings" pitchFamily="2" charset="2"/>
            </a:endParaRPr>
          </a:p>
          <a:p>
            <a:r>
              <a:rPr lang="cs-CZ" dirty="0" smtClean="0">
                <a:sym typeface="Wingdings" pitchFamily="2" charset="2"/>
              </a:rPr>
              <a:t>Interpretace je částečně odlišná – </a:t>
            </a:r>
            <a:r>
              <a:rPr lang="cs-CZ" dirty="0" err="1" smtClean="0">
                <a:sym typeface="Wingdings" pitchFamily="2" charset="2"/>
              </a:rPr>
              <a:t>Spearmanovo</a:t>
            </a:r>
            <a:r>
              <a:rPr lang="cs-CZ" dirty="0" smtClean="0">
                <a:sym typeface="Wingdings" pitchFamily="2" charset="2"/>
              </a:rPr>
              <a:t> </a:t>
            </a:r>
            <a:r>
              <a:rPr lang="cs-CZ" dirty="0" err="1" smtClean="0">
                <a:sym typeface="Wingdings" pitchFamily="2" charset="2"/>
              </a:rPr>
              <a:t>rho</a:t>
            </a:r>
            <a:r>
              <a:rPr lang="cs-CZ" dirty="0" smtClean="0">
                <a:sym typeface="Wingdings" pitchFamily="2" charset="2"/>
              </a:rPr>
              <a:t> je založené na pořadí  R</a:t>
            </a:r>
            <a:r>
              <a:rPr lang="cs-CZ" baseline="-25000" dirty="0" smtClean="0">
                <a:sym typeface="Wingdings" pitchFamily="2" charset="2"/>
              </a:rPr>
              <a:t>S</a:t>
            </a:r>
            <a:r>
              <a:rPr lang="cs-CZ" baseline="30000" dirty="0" smtClean="0">
                <a:sym typeface="Wingdings" pitchFamily="2" charset="2"/>
              </a:rPr>
              <a:t>2</a:t>
            </a:r>
            <a:r>
              <a:rPr lang="cs-CZ" dirty="0" smtClean="0">
                <a:sym typeface="Wingdings" pitchFamily="2" charset="2"/>
              </a:rPr>
              <a:t> </a:t>
            </a:r>
            <a:r>
              <a:rPr lang="cs-CZ" dirty="0" err="1" smtClean="0">
                <a:sym typeface="Wingdings" pitchFamily="2" charset="2"/>
              </a:rPr>
              <a:t>vyjádřuje</a:t>
            </a:r>
            <a:r>
              <a:rPr lang="cs-CZ" dirty="0" smtClean="0">
                <a:sym typeface="Wingdings" pitchFamily="2" charset="2"/>
              </a:rPr>
              <a:t> podíl sdílených pořadí mezi proměnnými</a:t>
            </a:r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68512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cs-CZ" dirty="0" err="1" smtClean="0"/>
              <a:t>Kendallovo</a:t>
            </a:r>
            <a:r>
              <a:rPr lang="cs-CZ" dirty="0" smtClean="0"/>
              <a:t> tau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err="1" smtClean="0"/>
              <a:t>Neparametrický</a:t>
            </a:r>
            <a:r>
              <a:rPr lang="cs-CZ" dirty="0" smtClean="0"/>
              <a:t> postup</a:t>
            </a:r>
          </a:p>
          <a:p>
            <a:endParaRPr lang="cs-CZ" dirty="0" smtClean="0"/>
          </a:p>
          <a:p>
            <a:r>
              <a:rPr lang="cs-CZ" dirty="0" smtClean="0"/>
              <a:t>Použitelný jako </a:t>
            </a:r>
            <a:r>
              <a:rPr lang="cs-CZ" dirty="0" err="1" smtClean="0"/>
              <a:t>Spearmanovo</a:t>
            </a:r>
            <a:r>
              <a:rPr lang="cs-CZ" dirty="0" smtClean="0"/>
              <a:t> </a:t>
            </a:r>
            <a:r>
              <a:rPr lang="cs-CZ" dirty="0" err="1" smtClean="0"/>
              <a:t>rho</a:t>
            </a:r>
            <a:r>
              <a:rPr lang="cs-CZ" dirty="0" smtClean="0"/>
              <a:t> (totožný postup i v SPSS – pouze se zvolí </a:t>
            </a:r>
            <a:r>
              <a:rPr lang="cs-CZ" i="1" dirty="0" err="1" smtClean="0"/>
              <a:t>Kendall</a:t>
            </a:r>
            <a:r>
              <a:rPr lang="en-US" i="1" dirty="0" smtClean="0"/>
              <a:t>`</a:t>
            </a:r>
            <a:r>
              <a:rPr lang="cs-CZ" i="1" dirty="0" smtClean="0"/>
              <a:t>s tau-b</a:t>
            </a:r>
            <a:r>
              <a:rPr lang="cs-CZ" dirty="0" smtClean="0"/>
              <a:t> namísto </a:t>
            </a:r>
            <a:r>
              <a:rPr lang="cs-CZ" i="1" dirty="0" err="1" smtClean="0"/>
              <a:t>Spearman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Kdy upřednostnit před </a:t>
            </a:r>
            <a:r>
              <a:rPr lang="cs-CZ" dirty="0" err="1" smtClean="0"/>
              <a:t>Spearmanem</a:t>
            </a:r>
            <a:r>
              <a:rPr lang="cs-CZ" dirty="0" smtClean="0"/>
              <a:t>:</a:t>
            </a:r>
          </a:p>
          <a:p>
            <a:pPr lvl="1"/>
            <a:r>
              <a:rPr lang="cs-CZ" dirty="0" smtClean="0"/>
              <a:t>Menší počet dat</a:t>
            </a:r>
          </a:p>
          <a:p>
            <a:pPr lvl="1"/>
            <a:r>
              <a:rPr lang="cs-CZ" dirty="0" smtClean="0"/>
              <a:t>Mnoho totožných hodnot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68512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cs-CZ" dirty="0" smtClean="0"/>
              <a:t>Interpretace výsledků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805888"/>
          </a:xfrm>
        </p:spPr>
        <p:txBody>
          <a:bodyPr>
            <a:normAutofit fontScale="85000" lnSpcReduction="20000"/>
          </a:bodyPr>
          <a:lstStyle/>
          <a:p>
            <a:r>
              <a:rPr lang="cs-CZ" dirty="0" smtClean="0"/>
              <a:t>Základní pravidlo – </a:t>
            </a:r>
            <a:r>
              <a:rPr lang="cs-CZ" b="1" dirty="0" smtClean="0"/>
              <a:t>korelace ≠ kauzalita</a:t>
            </a:r>
          </a:p>
          <a:p>
            <a:endParaRPr lang="cs-CZ" dirty="0" smtClean="0"/>
          </a:p>
          <a:p>
            <a:r>
              <a:rPr lang="cs-CZ" dirty="0" smtClean="0"/>
              <a:t>Korelace vyjadřuje pouze souvislost mezi proměnnými, neukazuje na žádnou příčinu a následek</a:t>
            </a:r>
          </a:p>
          <a:p>
            <a:endParaRPr lang="cs-CZ" dirty="0" smtClean="0"/>
          </a:p>
          <a:p>
            <a:r>
              <a:rPr lang="cs-CZ" dirty="0" smtClean="0"/>
              <a:t>Vliv třetích proměnných</a:t>
            </a:r>
          </a:p>
          <a:p>
            <a:endParaRPr lang="cs-CZ" dirty="0" smtClean="0"/>
          </a:p>
          <a:p>
            <a:r>
              <a:rPr lang="cs-CZ" dirty="0" smtClean="0"/>
              <a:t>Korelace neuvádí směr působení proměnných - ty jsou ve výpočte plně rovnocenné (žádná nezávislá a závislá proměnná)</a:t>
            </a:r>
          </a:p>
          <a:p>
            <a:endParaRPr lang="cs-CZ" dirty="0" smtClean="0"/>
          </a:p>
          <a:p>
            <a:r>
              <a:rPr lang="cs-CZ" dirty="0" smtClean="0"/>
              <a:t>Nemožnost konstatovat kauzalitu trvá i pokud se příčinný vztah jeví jako „logický“ – korelace nemá potenciál ani nástroj to odhalit</a:t>
            </a:r>
          </a:p>
          <a:p>
            <a:endParaRPr lang="cs-CZ" dirty="0" smtClean="0"/>
          </a:p>
          <a:p>
            <a:r>
              <a:rPr lang="cs-CZ" dirty="0" smtClean="0"/>
              <a:t>Statistické zjištění nemá automaticky věcný význam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68512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Mexican lemon imports prevent highway deaths.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198" y="838200"/>
            <a:ext cx="8088923" cy="5257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8512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cs-CZ" dirty="0" smtClean="0"/>
              <a:t>Kovariance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Nejjednodušší posouzení vzájemné souvislosti dvou proměnných</a:t>
            </a:r>
          </a:p>
          <a:p>
            <a:endParaRPr lang="cs-CZ" dirty="0" smtClean="0"/>
          </a:p>
          <a:p>
            <a:r>
              <a:rPr lang="cs-CZ" dirty="0" smtClean="0"/>
              <a:t>Souvislost - změna v hodnotách jedné proměnné bude spojená s obdobnou změnou ve druhé proměnné</a:t>
            </a:r>
          </a:p>
          <a:p>
            <a:endParaRPr lang="cs-CZ" dirty="0" smtClean="0"/>
          </a:p>
          <a:p>
            <a:r>
              <a:rPr lang="cs-CZ" dirty="0" smtClean="0"/>
              <a:t>Podobné odklony od průměru v obou proměnných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68512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6740" name="Picture 4" descr="falling-out-of-boat-elite-dail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5002" y="260648"/>
            <a:ext cx="8265266" cy="2880320"/>
          </a:xfrm>
          <a:prstGeom prst="rect">
            <a:avLst/>
          </a:prstGeom>
          <a:noFill/>
        </p:spPr>
      </p:pic>
      <p:pic>
        <p:nvPicPr>
          <p:cNvPr id="116742" name="Picture 6" descr="swimming-pool-nuclear-power-elite-daily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3501008"/>
            <a:ext cx="8265266" cy="288032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68512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cs-CZ" dirty="0" smtClean="0"/>
              <a:t>Parciální (</a:t>
            </a:r>
            <a:r>
              <a:rPr lang="cs-CZ" dirty="0" err="1" smtClean="0"/>
              <a:t>partial</a:t>
            </a:r>
            <a:r>
              <a:rPr lang="cs-CZ" dirty="0" smtClean="0"/>
              <a:t>) korelace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Souvislost mezi dvěma proměnnými za jisté kontroly vlivu jiných proměnných (třetí proměnná je konstantní)</a:t>
            </a:r>
          </a:p>
          <a:p>
            <a:endParaRPr lang="cs-CZ" dirty="0" smtClean="0"/>
          </a:p>
          <a:p>
            <a:r>
              <a:rPr lang="cs-CZ" dirty="0" smtClean="0"/>
              <a:t>„Očištění“ souvislosti od jiných proměnných</a:t>
            </a:r>
          </a:p>
          <a:p>
            <a:endParaRPr lang="cs-CZ" dirty="0" smtClean="0"/>
          </a:p>
          <a:p>
            <a:r>
              <a:rPr lang="cs-CZ" dirty="0" smtClean="0"/>
              <a:t>Snaha o identifikaci „čistého“ podílu sdílené variability pouze mezi dvěma proměnnými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68512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cs-CZ" dirty="0"/>
              <a:t>Parciální (</a:t>
            </a:r>
            <a:r>
              <a:rPr lang="cs-CZ" dirty="0" err="1"/>
              <a:t>partial</a:t>
            </a:r>
            <a:r>
              <a:rPr lang="cs-CZ" dirty="0"/>
              <a:t>) korelace</a:t>
            </a:r>
            <a:endParaRPr lang="en-US" dirty="0"/>
          </a:p>
        </p:txBody>
      </p:sp>
      <p:pic>
        <p:nvPicPr>
          <p:cNvPr id="17613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0988" y="1349077"/>
            <a:ext cx="8582025" cy="524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6851268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cs-CZ" dirty="0"/>
              <a:t>Parciální (</a:t>
            </a:r>
            <a:r>
              <a:rPr lang="cs-CZ" dirty="0" err="1"/>
              <a:t>partial</a:t>
            </a:r>
            <a:r>
              <a:rPr lang="cs-CZ" dirty="0"/>
              <a:t>) korelace</a:t>
            </a:r>
            <a:endParaRPr lang="en-US" dirty="0"/>
          </a:p>
        </p:txBody>
      </p:sp>
      <p:pic>
        <p:nvPicPr>
          <p:cNvPr id="17817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0988" y="1349077"/>
            <a:ext cx="8582025" cy="524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6851268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cs-CZ" dirty="0" smtClean="0"/>
              <a:t>Parciální korelace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err="1" smtClean="0"/>
              <a:t>Analyze</a:t>
            </a:r>
            <a:r>
              <a:rPr lang="cs-CZ" dirty="0" smtClean="0"/>
              <a:t> </a:t>
            </a:r>
            <a:r>
              <a:rPr lang="cs-CZ" dirty="0" smtClean="0">
                <a:sym typeface="Wingdings" pitchFamily="2" charset="2"/>
              </a:rPr>
              <a:t> </a:t>
            </a:r>
            <a:r>
              <a:rPr lang="cs-CZ" dirty="0" err="1" smtClean="0">
                <a:sym typeface="Wingdings" pitchFamily="2" charset="2"/>
              </a:rPr>
              <a:t>Correlate</a:t>
            </a:r>
            <a:r>
              <a:rPr lang="cs-CZ" dirty="0" smtClean="0">
                <a:sym typeface="Wingdings" pitchFamily="2" charset="2"/>
              </a:rPr>
              <a:t>  </a:t>
            </a:r>
            <a:r>
              <a:rPr lang="cs-CZ" dirty="0" err="1" smtClean="0">
                <a:sym typeface="Wingdings" pitchFamily="2" charset="2"/>
              </a:rPr>
              <a:t>Partial</a:t>
            </a:r>
            <a:r>
              <a:rPr lang="cs-CZ" dirty="0" smtClean="0">
                <a:sym typeface="Wingdings" pitchFamily="2" charset="2"/>
              </a:rPr>
              <a:t>:</a:t>
            </a:r>
          </a:p>
          <a:p>
            <a:pPr lvl="1"/>
            <a:r>
              <a:rPr lang="cs-CZ" dirty="0" smtClean="0">
                <a:sym typeface="Wingdings" pitchFamily="2" charset="2"/>
              </a:rPr>
              <a:t>Korelované proměnné do </a:t>
            </a:r>
            <a:r>
              <a:rPr lang="cs-CZ" i="1" dirty="0" err="1" smtClean="0">
                <a:sym typeface="Wingdings" pitchFamily="2" charset="2"/>
              </a:rPr>
              <a:t>Variables</a:t>
            </a:r>
            <a:endParaRPr lang="cs-CZ" dirty="0" smtClean="0">
              <a:sym typeface="Wingdings" pitchFamily="2" charset="2"/>
            </a:endParaRPr>
          </a:p>
          <a:p>
            <a:pPr lvl="1"/>
            <a:r>
              <a:rPr lang="cs-CZ" dirty="0" smtClean="0">
                <a:sym typeface="Wingdings" pitchFamily="2" charset="2"/>
              </a:rPr>
              <a:t>Kontrolní proměnné do </a:t>
            </a:r>
            <a:r>
              <a:rPr lang="cs-CZ" i="1" dirty="0" smtClean="0">
                <a:sym typeface="Wingdings" pitchFamily="2" charset="2"/>
              </a:rPr>
              <a:t>Controlling for</a:t>
            </a:r>
            <a:endParaRPr lang="cs-CZ" dirty="0" smtClean="0">
              <a:sym typeface="Wingdings" pitchFamily="2" charset="2"/>
            </a:endParaRPr>
          </a:p>
          <a:p>
            <a:pPr lvl="1"/>
            <a:r>
              <a:rPr lang="cs-CZ" dirty="0" smtClean="0">
                <a:sym typeface="Wingdings" pitchFamily="2" charset="2"/>
              </a:rPr>
              <a:t>Pro sledování numericky vyjádřené signifikance zvolit </a:t>
            </a:r>
            <a:r>
              <a:rPr lang="cs-CZ" i="1" dirty="0" smtClean="0">
                <a:sym typeface="Wingdings" pitchFamily="2" charset="2"/>
              </a:rPr>
              <a:t>Display </a:t>
            </a:r>
            <a:r>
              <a:rPr lang="cs-CZ" i="1" dirty="0" err="1" smtClean="0">
                <a:sym typeface="Wingdings" pitchFamily="2" charset="2"/>
              </a:rPr>
              <a:t>actual</a:t>
            </a:r>
            <a:r>
              <a:rPr lang="cs-CZ" i="1" dirty="0" smtClean="0">
                <a:sym typeface="Wingdings" pitchFamily="2" charset="2"/>
              </a:rPr>
              <a:t> </a:t>
            </a:r>
            <a:r>
              <a:rPr lang="cs-CZ" i="1" dirty="0" err="1" smtClean="0">
                <a:sym typeface="Wingdings" pitchFamily="2" charset="2"/>
              </a:rPr>
              <a:t>significance</a:t>
            </a:r>
            <a:r>
              <a:rPr lang="cs-CZ" i="1" dirty="0" smtClean="0">
                <a:sym typeface="Wingdings" pitchFamily="2" charset="2"/>
              </a:rPr>
              <a:t> </a:t>
            </a:r>
            <a:r>
              <a:rPr lang="cs-CZ" i="1" smtClean="0">
                <a:sym typeface="Wingdings" pitchFamily="2" charset="2"/>
              </a:rPr>
              <a:t>level</a:t>
            </a:r>
            <a:endParaRPr lang="cs-CZ" dirty="0" smtClean="0">
              <a:sym typeface="Wingdings" pitchFamily="2" charset="2"/>
            </a:endParaRPr>
          </a:p>
          <a:p>
            <a:endParaRPr lang="cs-CZ" dirty="0" smtClean="0">
              <a:sym typeface="Wingdings" pitchFamily="2" charset="2"/>
            </a:endParaRPr>
          </a:p>
          <a:p>
            <a:r>
              <a:rPr lang="cs-CZ" dirty="0" err="1" smtClean="0">
                <a:sym typeface="Wingdings" pitchFamily="2" charset="2"/>
              </a:rPr>
              <a:t>Options</a:t>
            </a:r>
            <a:r>
              <a:rPr lang="cs-CZ" dirty="0" smtClean="0">
                <a:sym typeface="Wingdings" pitchFamily="2" charset="2"/>
              </a:rPr>
              <a:t>:</a:t>
            </a:r>
          </a:p>
          <a:p>
            <a:pPr lvl="1"/>
            <a:r>
              <a:rPr lang="cs-CZ" dirty="0" smtClean="0">
                <a:sym typeface="Wingdings" pitchFamily="2" charset="2"/>
              </a:rPr>
              <a:t>Možnost spočítat základní statistiky a </a:t>
            </a:r>
            <a:r>
              <a:rPr lang="cs-CZ" dirty="0" err="1" smtClean="0">
                <a:sym typeface="Wingdings" pitchFamily="2" charset="2"/>
              </a:rPr>
              <a:t>bivariační</a:t>
            </a:r>
            <a:r>
              <a:rPr lang="cs-CZ" dirty="0" smtClean="0">
                <a:sym typeface="Wingdings" pitchFamily="2" charset="2"/>
              </a:rPr>
              <a:t> korelace</a:t>
            </a:r>
          </a:p>
          <a:p>
            <a:pPr lvl="1"/>
            <a:r>
              <a:rPr lang="cs-CZ" dirty="0" smtClean="0">
                <a:sym typeface="Wingdings" pitchFamily="2" charset="2"/>
              </a:rPr>
              <a:t>Vynechání hodnot / případů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68512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cs-CZ" dirty="0" smtClean="0"/>
              <a:t>Parciální korelace</a:t>
            </a:r>
            <a:endParaRPr lang="en-US" dirty="0"/>
          </a:p>
        </p:txBody>
      </p:sp>
      <p:graphicFrame>
        <p:nvGraphicFramePr>
          <p:cNvPr id="8" name="Tabuľka 7"/>
          <p:cNvGraphicFramePr>
            <a:graphicFrameLocks noGrp="1"/>
          </p:cNvGraphicFramePr>
          <p:nvPr/>
        </p:nvGraphicFramePr>
        <p:xfrm>
          <a:off x="1187625" y="1556792"/>
          <a:ext cx="7320135" cy="4680522"/>
        </p:xfrm>
        <a:graphic>
          <a:graphicData uri="http://schemas.openxmlformats.org/drawingml/2006/table">
            <a:tbl>
              <a:tblPr/>
              <a:tblGrid>
                <a:gridCol w="1488491"/>
                <a:gridCol w="1488491"/>
                <a:gridCol w="1407386"/>
                <a:gridCol w="978589"/>
                <a:gridCol w="978589"/>
                <a:gridCol w="978589"/>
              </a:tblGrid>
              <a:tr h="780087">
                <a:tc gridSpan="3"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Control </a:t>
                      </a:r>
                      <a:r>
                        <a:rPr lang="cs-CZ" sz="1000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Variables</a:t>
                      </a:r>
                      <a:endParaRPr lang="cs-CZ" sz="1000" dirty="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b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Exam</a:t>
                      </a:r>
                      <a:r>
                        <a:rPr lang="cs-CZ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 Performance (%)</a:t>
                      </a:r>
                      <a:endParaRPr lang="cs-CZ" sz="1000" dirty="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b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cs-CZ" sz="1000" dirty="0" smtClean="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 err="1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Exam</a:t>
                      </a:r>
                      <a:r>
                        <a:rPr lang="cs-CZ" sz="10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 </a:t>
                      </a:r>
                      <a:r>
                        <a:rPr lang="cs-CZ" sz="1000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Anxiety</a:t>
                      </a:r>
                      <a:endParaRPr lang="cs-CZ" sz="1000" dirty="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cs-CZ" sz="1000" dirty="0" smtClean="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Time </a:t>
                      </a:r>
                      <a:r>
                        <a:rPr lang="cs-CZ" sz="1000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spent</a:t>
                      </a:r>
                      <a:r>
                        <a:rPr lang="cs-CZ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 </a:t>
                      </a:r>
                      <a:r>
                        <a:rPr lang="cs-CZ" sz="1000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Revising</a:t>
                      </a:r>
                      <a:endParaRPr lang="cs-CZ" sz="1000" dirty="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60029">
                <a:tc rowSpan="9"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-</a:t>
                      </a:r>
                      <a:r>
                        <a:rPr lang="cs-CZ" sz="1000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none</a:t>
                      </a:r>
                      <a:r>
                        <a:rPr lang="cs-CZ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-</a:t>
                      </a:r>
                      <a:r>
                        <a:rPr lang="cs-CZ" sz="1000" baseline="30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a</a:t>
                      </a:r>
                      <a:endParaRPr lang="cs-CZ" sz="1000" dirty="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Exam Performance (%)</a:t>
                      </a:r>
                      <a:endParaRPr lang="cs-CZ" sz="100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Correlation</a:t>
                      </a:r>
                      <a:endParaRPr lang="cs-CZ" sz="100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1,000</a:t>
                      </a:r>
                      <a:endParaRPr lang="cs-CZ" sz="100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-,441</a:t>
                      </a:r>
                      <a:endParaRPr lang="cs-CZ" sz="100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,397</a:t>
                      </a:r>
                      <a:endParaRPr lang="cs-CZ" sz="100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60029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Significance (2-tailed)</a:t>
                      </a:r>
                      <a:endParaRPr lang="cs-CZ" sz="100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.</a:t>
                      </a:r>
                      <a:endParaRPr lang="cs-CZ" sz="100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,000</a:t>
                      </a:r>
                      <a:endParaRPr lang="cs-CZ" sz="100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,000</a:t>
                      </a:r>
                      <a:endParaRPr lang="cs-CZ" sz="100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60029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df</a:t>
                      </a:r>
                      <a:endParaRPr lang="cs-CZ" sz="100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0</a:t>
                      </a:r>
                      <a:endParaRPr lang="cs-CZ" sz="100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101</a:t>
                      </a:r>
                      <a:endParaRPr lang="cs-CZ" sz="100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101</a:t>
                      </a:r>
                      <a:endParaRPr lang="cs-CZ" sz="100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60029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Exam Anxiety</a:t>
                      </a:r>
                      <a:endParaRPr lang="cs-CZ" sz="100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Correlation</a:t>
                      </a:r>
                      <a:endParaRPr lang="cs-CZ" sz="100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-,441</a:t>
                      </a:r>
                      <a:endParaRPr lang="cs-CZ" sz="100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1,000</a:t>
                      </a:r>
                      <a:endParaRPr lang="cs-CZ" sz="100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-,709</a:t>
                      </a:r>
                      <a:endParaRPr lang="cs-CZ" sz="100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60029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Significance (2-tailed)</a:t>
                      </a:r>
                      <a:endParaRPr lang="cs-CZ" sz="100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,000</a:t>
                      </a:r>
                      <a:endParaRPr lang="cs-CZ" sz="100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,</a:t>
                      </a:r>
                      <a:endParaRPr lang="cs-CZ" sz="100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,000</a:t>
                      </a:r>
                      <a:endParaRPr lang="cs-CZ" sz="100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60029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df</a:t>
                      </a:r>
                      <a:endParaRPr lang="cs-CZ" sz="100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101</a:t>
                      </a:r>
                      <a:endParaRPr lang="cs-CZ" sz="100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0</a:t>
                      </a:r>
                      <a:endParaRPr lang="cs-CZ" sz="100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101</a:t>
                      </a:r>
                      <a:endParaRPr lang="cs-CZ" sz="100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60029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Time </a:t>
                      </a:r>
                      <a:r>
                        <a:rPr lang="cs-CZ" sz="1000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Spent</a:t>
                      </a:r>
                      <a:r>
                        <a:rPr lang="cs-CZ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 </a:t>
                      </a:r>
                      <a:r>
                        <a:rPr lang="cs-CZ" sz="1000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Revising</a:t>
                      </a:r>
                      <a:endParaRPr lang="cs-CZ" sz="1000" dirty="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Correlation</a:t>
                      </a:r>
                      <a:endParaRPr lang="cs-CZ" sz="100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,397</a:t>
                      </a:r>
                      <a:endParaRPr lang="cs-CZ" sz="100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-,709</a:t>
                      </a:r>
                      <a:endParaRPr lang="cs-CZ" sz="100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1,000</a:t>
                      </a:r>
                      <a:endParaRPr lang="cs-CZ" sz="100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60029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Significance (2-tailed)</a:t>
                      </a:r>
                      <a:endParaRPr lang="cs-CZ" sz="100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,000</a:t>
                      </a:r>
                      <a:endParaRPr lang="cs-CZ" sz="100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,000</a:t>
                      </a:r>
                      <a:endParaRPr lang="cs-CZ" sz="100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.</a:t>
                      </a:r>
                      <a:endParaRPr lang="cs-CZ" sz="100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60029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df</a:t>
                      </a:r>
                      <a:endParaRPr lang="cs-CZ" sz="100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101</a:t>
                      </a:r>
                      <a:endParaRPr lang="cs-CZ" sz="100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101</a:t>
                      </a:r>
                      <a:endParaRPr lang="cs-CZ" sz="100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0</a:t>
                      </a:r>
                      <a:endParaRPr lang="cs-CZ" sz="100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60029">
                <a:tc rowSpan="6"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Time Spent Revising</a:t>
                      </a:r>
                      <a:endParaRPr lang="cs-CZ" sz="100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Exam</a:t>
                      </a:r>
                      <a:r>
                        <a:rPr lang="cs-CZ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 Performance (%)</a:t>
                      </a:r>
                      <a:endParaRPr lang="cs-CZ" sz="1000" dirty="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Correlation</a:t>
                      </a:r>
                      <a:endParaRPr lang="cs-CZ" sz="100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1,000</a:t>
                      </a:r>
                      <a:endParaRPr lang="cs-CZ" sz="100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-,247</a:t>
                      </a:r>
                      <a:endParaRPr lang="cs-CZ" sz="100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cs-CZ" sz="10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60029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Significance</a:t>
                      </a:r>
                      <a:r>
                        <a:rPr lang="cs-CZ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 (2-</a:t>
                      </a:r>
                      <a:r>
                        <a:rPr lang="cs-CZ" sz="1000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tailed</a:t>
                      </a:r>
                      <a:r>
                        <a:rPr lang="cs-CZ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)</a:t>
                      </a:r>
                      <a:endParaRPr lang="cs-CZ" sz="1000" dirty="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.</a:t>
                      </a:r>
                      <a:endParaRPr lang="cs-CZ" sz="100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,012</a:t>
                      </a:r>
                      <a:endParaRPr lang="cs-CZ" sz="100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cs-CZ" sz="10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60029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df</a:t>
                      </a:r>
                      <a:endParaRPr lang="cs-CZ" sz="1000" dirty="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0</a:t>
                      </a:r>
                      <a:endParaRPr lang="cs-CZ" sz="100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100</a:t>
                      </a:r>
                      <a:endParaRPr lang="cs-CZ" sz="100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cs-CZ" sz="10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60029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Exam Anxiety</a:t>
                      </a:r>
                      <a:endParaRPr lang="cs-CZ" sz="100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Correlation</a:t>
                      </a:r>
                      <a:endParaRPr lang="cs-CZ" sz="1000" dirty="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-,247</a:t>
                      </a:r>
                      <a:endParaRPr lang="cs-CZ" sz="1000" dirty="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1,000</a:t>
                      </a:r>
                      <a:endParaRPr lang="cs-CZ" sz="100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cs-CZ" sz="10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60029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Significance (2-tailed)</a:t>
                      </a:r>
                      <a:endParaRPr lang="cs-CZ" sz="100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,012</a:t>
                      </a:r>
                      <a:endParaRPr lang="cs-CZ" sz="1000" dirty="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.</a:t>
                      </a:r>
                      <a:endParaRPr lang="cs-CZ" sz="100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cs-CZ" sz="10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60029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df</a:t>
                      </a:r>
                      <a:endParaRPr lang="cs-CZ" sz="100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100</a:t>
                      </a:r>
                      <a:endParaRPr lang="cs-CZ" sz="1000" dirty="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0</a:t>
                      </a:r>
                      <a:endParaRPr lang="cs-CZ" sz="1000" dirty="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cs-CZ" sz="1000" dirty="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Tabuľka 8"/>
          <p:cNvGraphicFramePr>
            <a:graphicFrameLocks noGrp="1"/>
          </p:cNvGraphicFramePr>
          <p:nvPr/>
        </p:nvGraphicFramePr>
        <p:xfrm>
          <a:off x="1259632" y="6381328"/>
          <a:ext cx="5734050" cy="360040"/>
        </p:xfrm>
        <a:graphic>
          <a:graphicData uri="http://schemas.openxmlformats.org/drawingml/2006/table">
            <a:tbl>
              <a:tblPr/>
              <a:tblGrid>
                <a:gridCol w="5734050"/>
              </a:tblGrid>
              <a:tr h="360040"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a. </a:t>
                      </a:r>
                      <a:r>
                        <a:rPr lang="cs-CZ" sz="1000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Cells</a:t>
                      </a:r>
                      <a:r>
                        <a:rPr lang="cs-CZ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 </a:t>
                      </a:r>
                      <a:r>
                        <a:rPr lang="cs-CZ" sz="1000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contain</a:t>
                      </a:r>
                      <a:r>
                        <a:rPr lang="cs-CZ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 </a:t>
                      </a:r>
                      <a:r>
                        <a:rPr lang="cs-CZ" sz="1000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zero</a:t>
                      </a:r>
                      <a:r>
                        <a:rPr lang="cs-CZ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-order (</a:t>
                      </a:r>
                      <a:r>
                        <a:rPr lang="cs-CZ" sz="1000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Pearson</a:t>
                      </a:r>
                      <a:r>
                        <a:rPr lang="cs-CZ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) </a:t>
                      </a:r>
                      <a:r>
                        <a:rPr lang="cs-CZ" sz="1000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correlations</a:t>
                      </a:r>
                      <a:r>
                        <a:rPr lang="cs-CZ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.</a:t>
                      </a:r>
                      <a:endParaRPr lang="cs-CZ" sz="1000" dirty="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17920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512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cs-CZ" dirty="0" smtClean="0"/>
              <a:t>Práce s koeficienty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R</a:t>
            </a:r>
            <a:r>
              <a:rPr lang="cs-CZ" baseline="30000" dirty="0" smtClean="0"/>
              <a:t>2</a:t>
            </a:r>
            <a:r>
              <a:rPr lang="cs-CZ" dirty="0" smtClean="0"/>
              <a:t> (</a:t>
            </a:r>
            <a:r>
              <a:rPr lang="cs-CZ" dirty="0" err="1" smtClean="0"/>
              <a:t>Pearson</a:t>
            </a:r>
            <a:r>
              <a:rPr lang="cs-CZ" dirty="0" smtClean="0"/>
              <a:t>) a R</a:t>
            </a:r>
            <a:r>
              <a:rPr lang="cs-CZ" baseline="-25000" dirty="0" smtClean="0"/>
              <a:t>S</a:t>
            </a:r>
            <a:r>
              <a:rPr lang="cs-CZ" baseline="30000" dirty="0" smtClean="0"/>
              <a:t>2</a:t>
            </a:r>
            <a:r>
              <a:rPr lang="cs-CZ" dirty="0" smtClean="0"/>
              <a:t> (</a:t>
            </a:r>
            <a:r>
              <a:rPr lang="cs-CZ" dirty="0" err="1" smtClean="0"/>
              <a:t>Spearman</a:t>
            </a:r>
            <a:r>
              <a:rPr lang="cs-CZ" dirty="0" smtClean="0"/>
              <a:t>) je možné srovnávat, zvlášť pokud se distribuce hodnot blíží normální</a:t>
            </a:r>
          </a:p>
          <a:p>
            <a:endParaRPr lang="cs-CZ" dirty="0" smtClean="0"/>
          </a:p>
          <a:p>
            <a:r>
              <a:rPr lang="cs-CZ" dirty="0" err="1" smtClean="0"/>
              <a:t>Kendallovo</a:t>
            </a:r>
            <a:r>
              <a:rPr lang="cs-CZ" dirty="0" smtClean="0"/>
              <a:t> tau se svou hodnotou neblíží ani </a:t>
            </a:r>
            <a:r>
              <a:rPr lang="cs-CZ" dirty="0" err="1" smtClean="0"/>
              <a:t>Pearsonovmu</a:t>
            </a:r>
            <a:r>
              <a:rPr lang="cs-CZ" dirty="0" smtClean="0"/>
              <a:t> R, ani </a:t>
            </a:r>
            <a:r>
              <a:rPr lang="cs-CZ" dirty="0" err="1" smtClean="0"/>
              <a:t>Spearmnovmu</a:t>
            </a:r>
            <a:r>
              <a:rPr lang="cs-CZ" dirty="0" smtClean="0"/>
              <a:t> </a:t>
            </a:r>
            <a:r>
              <a:rPr lang="cs-CZ" dirty="0" err="1" smtClean="0"/>
              <a:t>rho</a:t>
            </a:r>
            <a:r>
              <a:rPr lang="cs-CZ" dirty="0" smtClean="0"/>
              <a:t> (je o 66-75 % nižší)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68512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cs-CZ" dirty="0" smtClean="0"/>
              <a:t>Práce s koeficienty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Na místě je opatrná interpretace</a:t>
            </a:r>
          </a:p>
          <a:p>
            <a:endParaRPr lang="cs-CZ" dirty="0" smtClean="0"/>
          </a:p>
          <a:p>
            <a:r>
              <a:rPr lang="cs-CZ" dirty="0" smtClean="0"/>
              <a:t>Nikdy nepoužívat obraty typu „korelační koeficient ukázal vliv proměnné A na proměnnou B…“</a:t>
            </a:r>
          </a:p>
          <a:p>
            <a:endParaRPr lang="cs-CZ" dirty="0" smtClean="0"/>
          </a:p>
          <a:p>
            <a:r>
              <a:rPr lang="cs-CZ" dirty="0" smtClean="0"/>
              <a:t>Co uvádět:</a:t>
            </a:r>
          </a:p>
          <a:p>
            <a:pPr lvl="1"/>
            <a:r>
              <a:rPr lang="cs-CZ" dirty="0" smtClean="0"/>
              <a:t>Korelační koeficient (pozor na odlišné značení P, S a K koeficientů)</a:t>
            </a:r>
          </a:p>
          <a:p>
            <a:pPr lvl="1"/>
            <a:r>
              <a:rPr lang="cs-CZ" dirty="0" err="1" smtClean="0"/>
              <a:t>Signifikantnost</a:t>
            </a:r>
            <a:r>
              <a:rPr lang="cs-CZ" dirty="0" smtClean="0"/>
              <a:t> (pokud má smysl) a její hladinu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68512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7" y="2636912"/>
            <a:ext cx="7526919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cs-CZ" dirty="0" smtClean="0"/>
              <a:t>Kovariance (Field 2009: 168)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512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712" y="1844824"/>
            <a:ext cx="4886325" cy="44005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8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cs-CZ" dirty="0" smtClean="0"/>
              <a:t>Kovariance (Field 2009: 168)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512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cs-CZ" dirty="0" smtClean="0"/>
              <a:t>Výpočet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733880"/>
          </a:xfrm>
        </p:spPr>
        <p:txBody>
          <a:bodyPr/>
          <a:lstStyle/>
          <a:p>
            <a:r>
              <a:rPr lang="cs-CZ" dirty="0" smtClean="0"/>
              <a:t>Rozptyl (variance)</a:t>
            </a:r>
          </a:p>
          <a:p>
            <a:pPr lvl="1"/>
            <a:r>
              <a:rPr lang="cs-CZ" dirty="0" smtClean="0"/>
              <a:t>Suma umocněných odchylek od průměru vydělená počtem případů – 1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sz="2000" dirty="0" smtClean="0"/>
          </a:p>
          <a:p>
            <a:r>
              <a:rPr lang="cs-CZ" dirty="0" smtClean="0"/>
              <a:t>Kovariance (</a:t>
            </a:r>
            <a:r>
              <a:rPr lang="cs-CZ" dirty="0" err="1" smtClean="0"/>
              <a:t>covariance</a:t>
            </a:r>
            <a:r>
              <a:rPr lang="cs-CZ" dirty="0" smtClean="0"/>
              <a:t>)</a:t>
            </a:r>
          </a:p>
          <a:p>
            <a:pPr lvl="1"/>
            <a:r>
              <a:rPr lang="cs-CZ" dirty="0" smtClean="0"/>
              <a:t>Totožný výpočet, do kterého se zakomponuje druhá proměnná</a:t>
            </a:r>
          </a:p>
          <a:p>
            <a:pPr lvl="1"/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</p:txBody>
      </p:sp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3284984"/>
            <a:ext cx="2676525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33686" y="5869260"/>
            <a:ext cx="2762250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68512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3645024"/>
            <a:ext cx="8229600" cy="2679576"/>
          </a:xfrm>
        </p:spPr>
        <p:txBody>
          <a:bodyPr/>
          <a:lstStyle/>
          <a:p>
            <a:endParaRPr lang="cs-CZ" dirty="0" smtClean="0"/>
          </a:p>
          <a:p>
            <a:endParaRPr lang="cs-CZ" dirty="0" smtClean="0"/>
          </a:p>
          <a:p>
            <a:pPr>
              <a:buNone/>
            </a:pPr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</p:txBody>
      </p:sp>
      <p:graphicFrame>
        <p:nvGraphicFramePr>
          <p:cNvPr id="4" name="Tabuľ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914546"/>
              </p:ext>
            </p:extLst>
          </p:nvPr>
        </p:nvGraphicFramePr>
        <p:xfrm>
          <a:off x="710571" y="476672"/>
          <a:ext cx="7749861" cy="1944799"/>
        </p:xfrm>
        <a:graphic>
          <a:graphicData uri="http://schemas.openxmlformats.org/drawingml/2006/table">
            <a:tbl>
              <a:tblPr/>
              <a:tblGrid>
                <a:gridCol w="1107123"/>
                <a:gridCol w="1197133"/>
                <a:gridCol w="1017113"/>
                <a:gridCol w="1107123"/>
                <a:gridCol w="1161129"/>
                <a:gridCol w="1053117"/>
                <a:gridCol w="1107123"/>
              </a:tblGrid>
              <a:tr h="516899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Osoba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Reklamy (x)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Průměr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Rozdíl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Nákup (y)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Průměr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Rozdíl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580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5,4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-0,4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85580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cs-CZ" sz="18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-1,4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cs-CZ" sz="1800" b="0" i="0" u="none" strike="noStrike" dirty="0" smtClean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285580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cs-CZ" sz="18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-1,4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cs-CZ" sz="1800" b="0" i="0" u="none" strike="noStrike" dirty="0" smtClean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85580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cs-CZ" sz="18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cs-CZ" sz="1800" b="0" i="0" u="none" strike="noStrike" dirty="0" smtClean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285580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cs-CZ" sz="18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cs-CZ" sz="18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4097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3068960"/>
            <a:ext cx="8220075" cy="349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9452241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cs-CZ" dirty="0" smtClean="0"/>
              <a:t>Kovariance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Ukazuje základní souvislost mezi proměnnými</a:t>
            </a:r>
          </a:p>
          <a:p>
            <a:endParaRPr lang="cs-CZ" dirty="0" smtClean="0"/>
          </a:p>
          <a:p>
            <a:r>
              <a:rPr lang="cs-CZ" dirty="0" smtClean="0"/>
              <a:t>Je možné identifikovat kladní nebo záporní vztah</a:t>
            </a:r>
          </a:p>
          <a:p>
            <a:endParaRPr lang="cs-CZ" dirty="0" smtClean="0"/>
          </a:p>
          <a:p>
            <a:r>
              <a:rPr lang="cs-CZ" dirty="0" smtClean="0"/>
              <a:t>Nevýhoda – nemožnost vzájemných srovnání</a:t>
            </a:r>
          </a:p>
          <a:p>
            <a:endParaRPr lang="cs-CZ" dirty="0" smtClean="0"/>
          </a:p>
          <a:p>
            <a:r>
              <a:rPr lang="cs-CZ" dirty="0" smtClean="0"/>
              <a:t>Potřeba standardizace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68512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cs-CZ" dirty="0" smtClean="0"/>
              <a:t>Kovariance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Standardizace pro účely názornosti i srovnatelnosti (není možné spoléhat, že všechna měření budou v stejných jednotkách)</a:t>
            </a:r>
          </a:p>
          <a:p>
            <a:endParaRPr lang="cs-CZ" dirty="0" smtClean="0"/>
          </a:p>
          <a:p>
            <a:r>
              <a:rPr lang="cs-CZ" dirty="0" smtClean="0"/>
              <a:t>Hodnota kovariance se vydělí součinem obou směrodatných odchylek</a:t>
            </a:r>
          </a:p>
          <a:p>
            <a:endParaRPr lang="cs-CZ" dirty="0" smtClean="0"/>
          </a:p>
          <a:p>
            <a:r>
              <a:rPr lang="cs-CZ" dirty="0" smtClean="0"/>
              <a:t>Výsledkem je standardizovaná hodnota (vyjádřena v směrodatných odchylkách)</a:t>
            </a:r>
          </a:p>
          <a:p>
            <a:endParaRPr lang="cs-CZ" dirty="0" smtClean="0"/>
          </a:p>
          <a:p>
            <a:r>
              <a:rPr lang="cs-CZ" b="1" dirty="0" err="1" smtClean="0"/>
              <a:t>Pearsonův</a:t>
            </a:r>
            <a:r>
              <a:rPr lang="cs-CZ" b="1" dirty="0" smtClean="0"/>
              <a:t> korelační koeficient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68512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0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5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6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7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8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9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6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7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8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9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9_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11.xml><?xml version="1.0" encoding="utf-8"?>
<a:theme xmlns:a="http://schemas.openxmlformats.org/drawingml/2006/main" name="10_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12.xml><?xml version="1.0" encoding="utf-8"?>
<a:theme xmlns:a="http://schemas.openxmlformats.org/drawingml/2006/main" name="11_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13.xml><?xml version="1.0" encoding="utf-8"?>
<a:theme xmlns:a="http://schemas.openxmlformats.org/drawingml/2006/main" name="13_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14.xml><?xml version="1.0" encoding="utf-8"?>
<a:theme xmlns:a="http://schemas.openxmlformats.org/drawingml/2006/main" name="14_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15.xml><?xml version="1.0" encoding="utf-8"?>
<a:theme xmlns:a="http://schemas.openxmlformats.org/drawingml/2006/main" name="15_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16.xml><?xml version="1.0" encoding="utf-8"?>
<a:theme xmlns:a="http://schemas.openxmlformats.org/drawingml/2006/main" name="16_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17.xml><?xml version="1.0" encoding="utf-8"?>
<a:theme xmlns:a="http://schemas.openxmlformats.org/drawingml/2006/main" name="18_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18.xml><?xml version="1.0" encoding="utf-8"?>
<a:theme xmlns:a="http://schemas.openxmlformats.org/drawingml/2006/main" name="19_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19.xml><?xml version="1.0" encoding="utf-8"?>
<a:theme xmlns:a="http://schemas.openxmlformats.org/drawingml/2006/main" name="21_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4_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5_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6_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7_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8_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2747</TotalTime>
  <Words>1229</Words>
  <Application>Microsoft Office PowerPoint</Application>
  <PresentationFormat>Předvádění na obrazovce (4:3)</PresentationFormat>
  <Paragraphs>438</Paragraphs>
  <Slides>37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19</vt:i4>
      </vt:variant>
      <vt:variant>
        <vt:lpstr>Nadpisy snímků</vt:lpstr>
      </vt:variant>
      <vt:variant>
        <vt:i4>37</vt:i4>
      </vt:variant>
    </vt:vector>
  </HeadingPairs>
  <TitlesOfParts>
    <vt:vector size="63" baseType="lpstr">
      <vt:lpstr>Arial</vt:lpstr>
      <vt:lpstr>Calibri</vt:lpstr>
      <vt:lpstr>Constantia</vt:lpstr>
      <vt:lpstr>Courier New</vt:lpstr>
      <vt:lpstr>Times New Roman</vt:lpstr>
      <vt:lpstr>Wingdings</vt:lpstr>
      <vt:lpstr>Wingdings 2</vt:lpstr>
      <vt:lpstr>Tok</vt:lpstr>
      <vt:lpstr>1_Tok</vt:lpstr>
      <vt:lpstr>2_Tok</vt:lpstr>
      <vt:lpstr>3_Tok</vt:lpstr>
      <vt:lpstr>4_Tok</vt:lpstr>
      <vt:lpstr>5_Tok</vt:lpstr>
      <vt:lpstr>6_Tok</vt:lpstr>
      <vt:lpstr>7_Tok</vt:lpstr>
      <vt:lpstr>8_Tok</vt:lpstr>
      <vt:lpstr>9_Tok</vt:lpstr>
      <vt:lpstr>10_Tok</vt:lpstr>
      <vt:lpstr>11_Tok</vt:lpstr>
      <vt:lpstr>13_Tok</vt:lpstr>
      <vt:lpstr>14_Tok</vt:lpstr>
      <vt:lpstr>15_Tok</vt:lpstr>
      <vt:lpstr>16_Tok</vt:lpstr>
      <vt:lpstr>18_Tok</vt:lpstr>
      <vt:lpstr>19_Tok</vt:lpstr>
      <vt:lpstr>21_Tok</vt:lpstr>
      <vt:lpstr>Korelace </vt:lpstr>
      <vt:lpstr>Korelace</vt:lpstr>
      <vt:lpstr>Kovariance</vt:lpstr>
      <vt:lpstr>Kovariance (Field 2009: 168)</vt:lpstr>
      <vt:lpstr>Kovariance (Field 2009: 168)</vt:lpstr>
      <vt:lpstr>Výpočet</vt:lpstr>
      <vt:lpstr>Prezentace aplikace PowerPoint</vt:lpstr>
      <vt:lpstr>Kovariance</vt:lpstr>
      <vt:lpstr>Kovariance</vt:lpstr>
      <vt:lpstr>Pearsonův korelační koeficient</vt:lpstr>
      <vt:lpstr>Pearsonův korelační koeficient</vt:lpstr>
      <vt:lpstr>Druhy korelace</vt:lpstr>
      <vt:lpstr>Bivariační korelace</vt:lpstr>
      <vt:lpstr>Pearsonův korelační koeficient</vt:lpstr>
      <vt:lpstr>Práce v SPSS</vt:lpstr>
      <vt:lpstr>Prezentace aplikace PowerPoint</vt:lpstr>
      <vt:lpstr>Práce v SPSS</vt:lpstr>
      <vt:lpstr>Pearsonův korelační koeficient</vt:lpstr>
      <vt:lpstr>Pearsonův korelační koeficient</vt:lpstr>
      <vt:lpstr>Pearsonův korelační koeficient</vt:lpstr>
      <vt:lpstr>Pearsonův korelační koeficient</vt:lpstr>
      <vt:lpstr>Pearsonův korelační koeficient</vt:lpstr>
      <vt:lpstr>Pearsonův korelační koeficient</vt:lpstr>
      <vt:lpstr>Spearmanovo rho</vt:lpstr>
      <vt:lpstr>Spearmanovo rho</vt:lpstr>
      <vt:lpstr>Spearmanovo rho</vt:lpstr>
      <vt:lpstr>Kendallovo tau</vt:lpstr>
      <vt:lpstr>Interpretace výsledků</vt:lpstr>
      <vt:lpstr>Prezentace aplikace PowerPoint</vt:lpstr>
      <vt:lpstr>Prezentace aplikace PowerPoint</vt:lpstr>
      <vt:lpstr>Parciální (partial) korelace</vt:lpstr>
      <vt:lpstr>Parciální (partial) korelace</vt:lpstr>
      <vt:lpstr>Parciální (partial) korelace</vt:lpstr>
      <vt:lpstr>Parciální korelace</vt:lpstr>
      <vt:lpstr>Parciální korelace</vt:lpstr>
      <vt:lpstr>Práce s koeficienty</vt:lpstr>
      <vt:lpstr>Práce s koeficienty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Slovenská republika Volebný systém a jeho reforma</dc:title>
  <dc:creator>Peter Spáč</dc:creator>
  <cp:lastModifiedBy>Tweety</cp:lastModifiedBy>
  <cp:revision>293</cp:revision>
  <dcterms:created xsi:type="dcterms:W3CDTF">2013-02-19T08:47:21Z</dcterms:created>
  <dcterms:modified xsi:type="dcterms:W3CDTF">2016-11-11T19:27:52Z</dcterms:modified>
</cp:coreProperties>
</file>