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Lst>
  <p:notesMasterIdLst>
    <p:notesMasterId r:id="rId79"/>
  </p:notesMasterIdLst>
  <p:handoutMasterIdLst>
    <p:handoutMasterId r:id="rId80"/>
  </p:handoutMasterIdLst>
  <p:sldIdLst>
    <p:sldId id="264" r:id="rId3"/>
    <p:sldId id="340"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3" r:id="rId22"/>
    <p:sldId id="282" r:id="rId23"/>
    <p:sldId id="284" r:id="rId24"/>
    <p:sldId id="285" r:id="rId25"/>
    <p:sldId id="286" r:id="rId26"/>
    <p:sldId id="287" r:id="rId27"/>
    <p:sldId id="288" r:id="rId28"/>
    <p:sldId id="289" r:id="rId29"/>
    <p:sldId id="290" r:id="rId30"/>
    <p:sldId id="291" r:id="rId31"/>
    <p:sldId id="292" r:id="rId32"/>
    <p:sldId id="293" r:id="rId33"/>
    <p:sldId id="338" r:id="rId34"/>
    <p:sldId id="294" r:id="rId35"/>
    <p:sldId id="299" r:id="rId36"/>
    <p:sldId id="300" r:id="rId37"/>
    <p:sldId id="301" r:id="rId38"/>
    <p:sldId id="295" r:id="rId39"/>
    <p:sldId id="296" r:id="rId40"/>
    <p:sldId id="297" r:id="rId41"/>
    <p:sldId id="298"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39"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7" r:id="rId78"/>
  </p:sldIdLst>
  <p:sldSz cx="9144000" cy="6858000" type="screen4x3"/>
  <p:notesSz cx="7099300" cy="10234613"/>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Tahoma" pitchFamily="32" charset="0"/>
        <a:ea typeface="MS Gothic" charset="-128"/>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Tahoma" pitchFamily="32" charset="0"/>
        <a:ea typeface="MS Gothic" charset="-128"/>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ahoma" pitchFamily="32" charset="0"/>
        <a:ea typeface="MS Gothic" charset="-128"/>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ahoma" pitchFamily="32" charset="0"/>
        <a:ea typeface="MS Gothic" charset="-128"/>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ahoma" pitchFamily="32" charset="0"/>
        <a:ea typeface="MS Gothic" charset="-128"/>
        <a:cs typeface="+mn-cs"/>
      </a:defRPr>
    </a:lvl5pPr>
    <a:lvl6pPr marL="2286000" algn="l" defTabSz="914400" rtl="0" eaLnBrk="1" latinLnBrk="0" hangingPunct="1">
      <a:defRPr kern="1200">
        <a:solidFill>
          <a:schemeClr val="bg1"/>
        </a:solidFill>
        <a:latin typeface="Tahoma" pitchFamily="32" charset="0"/>
        <a:ea typeface="MS Gothic" charset="-128"/>
        <a:cs typeface="+mn-cs"/>
      </a:defRPr>
    </a:lvl6pPr>
    <a:lvl7pPr marL="2743200" algn="l" defTabSz="914400" rtl="0" eaLnBrk="1" latinLnBrk="0" hangingPunct="1">
      <a:defRPr kern="1200">
        <a:solidFill>
          <a:schemeClr val="bg1"/>
        </a:solidFill>
        <a:latin typeface="Tahoma" pitchFamily="32" charset="0"/>
        <a:ea typeface="MS Gothic" charset="-128"/>
        <a:cs typeface="+mn-cs"/>
      </a:defRPr>
    </a:lvl7pPr>
    <a:lvl8pPr marL="3200400" algn="l" defTabSz="914400" rtl="0" eaLnBrk="1" latinLnBrk="0" hangingPunct="1">
      <a:defRPr kern="1200">
        <a:solidFill>
          <a:schemeClr val="bg1"/>
        </a:solidFill>
        <a:latin typeface="Tahoma" pitchFamily="32" charset="0"/>
        <a:ea typeface="MS Gothic" charset="-128"/>
        <a:cs typeface="+mn-cs"/>
      </a:defRPr>
    </a:lvl8pPr>
    <a:lvl9pPr marL="3657600" algn="l" defTabSz="914400" rtl="0" eaLnBrk="1" latinLnBrk="0" hangingPunct="1">
      <a:defRPr kern="1200">
        <a:solidFill>
          <a:schemeClr val="bg1"/>
        </a:solidFill>
        <a:latin typeface="Tahoma" pitchFamily="32"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31" autoAdjust="0"/>
  </p:normalViewPr>
  <p:slideViewPr>
    <p:cSldViewPr>
      <p:cViewPr varScale="1">
        <p:scale>
          <a:sx n="59" d="100"/>
          <a:sy n="59" d="100"/>
        </p:scale>
        <p:origin x="846"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3066"/>
    </p:cViewPr>
  </p:sorterViewPr>
  <p:notesViewPr>
    <p:cSldViewPr>
      <p:cViewPr varScale="1">
        <p:scale>
          <a:sx n="59" d="100"/>
          <a:sy n="59" d="100"/>
        </p:scale>
        <p:origin x="-175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1255D67-52F7-479E-8048-68CCC841C73E}" type="datetimeFigureOut">
              <a:rPr lang="cs-CZ" smtClean="0"/>
              <a:t>9.10.2014</a:t>
            </a:fld>
            <a:endParaRPr lang="cs-CZ"/>
          </a:p>
        </p:txBody>
      </p:sp>
      <p:sp>
        <p:nvSpPr>
          <p:cNvPr id="4" name="Zástupný symbol pro zápatí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5C619A2D-CA12-47AF-B4E5-1DE280166D28}" type="slidenum">
              <a:rPr lang="cs-CZ" smtClean="0"/>
              <a:t>‹#›</a:t>
            </a:fld>
            <a:endParaRPr lang="cs-CZ"/>
          </a:p>
        </p:txBody>
      </p:sp>
    </p:spTree>
    <p:extLst>
      <p:ext uri="{BB962C8B-B14F-4D97-AF65-F5344CB8AC3E}">
        <p14:creationId xmlns:p14="http://schemas.microsoft.com/office/powerpoint/2010/main" val="26394872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9048" tIns="49524" rIns="99048" bIns="49524" anchor="ctr"/>
          <a:lstStyle/>
          <a:p>
            <a:endParaRPr lang="cs-CZ"/>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9048" tIns="49524" rIns="99048" bIns="49524" anchor="ctr"/>
          <a:lstStyle/>
          <a:p>
            <a:endParaRPr lang="cs-CZ"/>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9048" tIns="49524" rIns="99048" bIns="49524" anchor="ctr"/>
          <a:lstStyle/>
          <a:p>
            <a:endParaRPr lang="cs-CZ"/>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9048" tIns="49524" rIns="99048" bIns="49524" anchor="ctr"/>
          <a:lstStyle/>
          <a:p>
            <a:endParaRPr lang="cs-CZ"/>
          </a:p>
        </p:txBody>
      </p:sp>
      <p:sp>
        <p:nvSpPr>
          <p:cNvPr id="3077" name="AutoShape 5"/>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9048" tIns="49524" rIns="99048" bIns="49524" anchor="ctr"/>
          <a:lstStyle/>
          <a:p>
            <a:endParaRPr lang="cs-CZ"/>
          </a:p>
        </p:txBody>
      </p:sp>
      <p:sp>
        <p:nvSpPr>
          <p:cNvPr id="3078" name="AutoShape 6"/>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9048" tIns="49524" rIns="99048" bIns="49524" anchor="ctr"/>
          <a:lstStyle/>
          <a:p>
            <a:endParaRPr lang="cs-CZ"/>
          </a:p>
        </p:txBody>
      </p:sp>
      <p:sp>
        <p:nvSpPr>
          <p:cNvPr id="3079" name="Text Box 7"/>
          <p:cNvSpPr txBox="1">
            <a:spLocks noChangeArrowheads="1"/>
          </p:cNvSpPr>
          <p:nvPr/>
        </p:nvSpPr>
        <p:spPr bwMode="auto">
          <a:xfrm>
            <a:off x="0" y="1"/>
            <a:ext cx="3076363" cy="515284"/>
          </a:xfrm>
          <a:prstGeom prst="rect">
            <a:avLst/>
          </a:prstGeom>
          <a:noFill/>
          <a:ln w="9525">
            <a:noFill/>
            <a:round/>
            <a:headEnd/>
            <a:tailEnd/>
          </a:ln>
          <a:effectLst/>
        </p:spPr>
        <p:txBody>
          <a:bodyPr wrap="none" lIns="99048" tIns="49524" rIns="99048" bIns="49524" anchor="ctr"/>
          <a:lstStyle/>
          <a:p>
            <a:endParaRPr lang="cs-CZ"/>
          </a:p>
        </p:txBody>
      </p:sp>
      <p:sp>
        <p:nvSpPr>
          <p:cNvPr id="3080" name="Text Box 8"/>
          <p:cNvSpPr txBox="1">
            <a:spLocks noChangeArrowheads="1"/>
          </p:cNvSpPr>
          <p:nvPr/>
        </p:nvSpPr>
        <p:spPr bwMode="auto">
          <a:xfrm>
            <a:off x="4022937" y="1"/>
            <a:ext cx="3076363" cy="515284"/>
          </a:xfrm>
          <a:prstGeom prst="rect">
            <a:avLst/>
          </a:prstGeom>
          <a:noFill/>
          <a:ln w="9525">
            <a:noFill/>
            <a:round/>
            <a:headEnd/>
            <a:tailEnd/>
          </a:ln>
          <a:effectLst/>
        </p:spPr>
        <p:txBody>
          <a:bodyPr wrap="none" lIns="99048" tIns="49524" rIns="99048" bIns="49524" anchor="ctr"/>
          <a:lstStyle/>
          <a:p>
            <a:endParaRPr lang="cs-CZ"/>
          </a:p>
        </p:txBody>
      </p:sp>
      <p:sp>
        <p:nvSpPr>
          <p:cNvPr id="3081" name="Rectangle 9"/>
          <p:cNvSpPr>
            <a:spLocks noGrp="1" noRot="1" noChangeAspect="1" noChangeArrowheads="1"/>
          </p:cNvSpPr>
          <p:nvPr>
            <p:ph type="sldImg"/>
          </p:nvPr>
        </p:nvSpPr>
        <p:spPr bwMode="auto">
          <a:xfrm>
            <a:off x="993775" y="768350"/>
            <a:ext cx="5100638" cy="3825875"/>
          </a:xfrm>
          <a:prstGeom prst="rect">
            <a:avLst/>
          </a:prstGeom>
          <a:noFill/>
          <a:ln w="9360">
            <a:solidFill>
              <a:srgbClr val="000000"/>
            </a:solidFill>
            <a:miter lim="800000"/>
            <a:headEnd/>
            <a:tailEnd/>
          </a:ln>
          <a:effectLst/>
        </p:spPr>
      </p:sp>
      <p:sp>
        <p:nvSpPr>
          <p:cNvPr id="3082" name="Rectangle 10"/>
          <p:cNvSpPr>
            <a:spLocks noGrp="1" noChangeArrowheads="1"/>
          </p:cNvSpPr>
          <p:nvPr>
            <p:ph type="body"/>
          </p:nvPr>
        </p:nvSpPr>
        <p:spPr bwMode="auto">
          <a:xfrm>
            <a:off x="946574" y="4861442"/>
            <a:ext cx="5196293" cy="4594915"/>
          </a:xfrm>
          <a:prstGeom prst="rect">
            <a:avLst/>
          </a:prstGeom>
          <a:noFill/>
          <a:ln w="9525">
            <a:noFill/>
            <a:round/>
            <a:headEnd/>
            <a:tailEnd/>
          </a:ln>
          <a:effectLst/>
        </p:spPr>
        <p:txBody>
          <a:bodyPr vert="horz" wrap="square" lIns="97488" tIns="50694" rIns="97488" bIns="50694" numCol="1" anchor="t" anchorCtr="0" compatLnSpc="1">
            <a:prstTxWarp prst="textNoShape">
              <a:avLst/>
            </a:prstTxWarp>
          </a:bodyPr>
          <a:lstStyle/>
          <a:p>
            <a:pPr lvl="0"/>
            <a:endParaRPr lang="cs-CZ" smtClean="0"/>
          </a:p>
        </p:txBody>
      </p:sp>
      <p:sp>
        <p:nvSpPr>
          <p:cNvPr id="3083" name="Text Box 11"/>
          <p:cNvSpPr txBox="1">
            <a:spLocks noChangeArrowheads="1"/>
          </p:cNvSpPr>
          <p:nvPr/>
        </p:nvSpPr>
        <p:spPr bwMode="auto">
          <a:xfrm>
            <a:off x="0" y="9719329"/>
            <a:ext cx="3076363" cy="515284"/>
          </a:xfrm>
          <a:prstGeom prst="rect">
            <a:avLst/>
          </a:prstGeom>
          <a:noFill/>
          <a:ln w="9525">
            <a:noFill/>
            <a:round/>
            <a:headEnd/>
            <a:tailEnd/>
          </a:ln>
          <a:effectLst/>
        </p:spPr>
        <p:txBody>
          <a:bodyPr wrap="none" lIns="99048" tIns="49524" rIns="99048" bIns="49524" anchor="ctr"/>
          <a:lstStyle/>
          <a:p>
            <a:endParaRPr lang="cs-CZ"/>
          </a:p>
        </p:txBody>
      </p:sp>
      <p:sp>
        <p:nvSpPr>
          <p:cNvPr id="3084" name="Rectangle 12"/>
          <p:cNvSpPr>
            <a:spLocks noGrp="1" noChangeArrowheads="1"/>
          </p:cNvSpPr>
          <p:nvPr>
            <p:ph type="sldNum"/>
          </p:nvPr>
        </p:nvSpPr>
        <p:spPr bwMode="auto">
          <a:xfrm>
            <a:off x="4022937" y="9722883"/>
            <a:ext cx="3066503" cy="501070"/>
          </a:xfrm>
          <a:prstGeom prst="rect">
            <a:avLst/>
          </a:prstGeom>
          <a:noFill/>
          <a:ln w="9525">
            <a:noFill/>
            <a:round/>
            <a:headEnd/>
            <a:tailEnd/>
          </a:ln>
          <a:effectLst/>
        </p:spPr>
        <p:txBody>
          <a:bodyPr vert="horz" wrap="square" lIns="97488" tIns="50694" rIns="97488" bIns="50694" numCol="1" anchor="b" anchorCtr="0" compatLnSpc="1">
            <a:prstTxWarp prst="textNoShape">
              <a:avLst/>
            </a:prstTxWarp>
          </a:bodyPr>
          <a:lstStyle>
            <a:lvl1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defRPr sz="1300">
                <a:solidFill>
                  <a:srgbClr val="000000"/>
                </a:solidFill>
                <a:latin typeface="Times New Roman" pitchFamily="16" charset="0"/>
                <a:cs typeface="Arial Unicode MS" charset="0"/>
              </a:defRPr>
            </a:lvl1pPr>
          </a:lstStyle>
          <a:p>
            <a:fld id="{74521C15-66DD-417C-AF70-C959634FD73E}" type="slidenum">
              <a:rPr lang="cs-CZ"/>
              <a:pPr/>
              <a:t>‹#›</a:t>
            </a:fld>
            <a:endParaRPr lang="cs-CZ"/>
          </a:p>
        </p:txBody>
      </p:sp>
    </p:spTree>
    <p:extLst>
      <p:ext uri="{BB962C8B-B14F-4D97-AF65-F5344CB8AC3E}">
        <p14:creationId xmlns:p14="http://schemas.microsoft.com/office/powerpoint/2010/main" val="3544514854"/>
      </p:ext>
    </p:extLst>
  </p:cSld>
  <p:clrMap bg1="lt1" tx1="dk1" bg2="lt2" tx2="dk2" accent1="accent1" accent2="accent2" accent3="accent3" accent4="accent4" accent5="accent5" accent6="accent6" hlink="hlink" folHlink="folHlink"/>
  <p:hf ft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sldNum"/>
          </p:nvPr>
        </p:nvSpPr>
        <p:spPr>
          <a:ln/>
        </p:spPr>
        <p:txBody>
          <a:bodyPr/>
          <a:lstStyle/>
          <a:p>
            <a:fld id="{1F3174E8-E20D-4016-A946-C14B5C26D3F6}" type="slidenum">
              <a:rPr lang="cs-CZ"/>
              <a:pPr/>
              <a:t>1</a:t>
            </a:fld>
            <a:endParaRPr lang="cs-CZ"/>
          </a:p>
        </p:txBody>
      </p:sp>
      <p:sp>
        <p:nvSpPr>
          <p:cNvPr id="96257" name="Text Box 1"/>
          <p:cNvSpPr txBox="1">
            <a:spLocks noChangeArrowheads="1"/>
          </p:cNvSpPr>
          <p:nvPr/>
        </p:nvSpPr>
        <p:spPr bwMode="auto">
          <a:xfrm>
            <a:off x="1183217" y="767596"/>
            <a:ext cx="4726293" cy="3830873"/>
          </a:xfrm>
          <a:prstGeom prst="rect">
            <a:avLst/>
          </a:prstGeom>
          <a:solidFill>
            <a:srgbClr val="FFFFFF"/>
          </a:solidFill>
          <a:ln w="9525">
            <a:solidFill>
              <a:srgbClr val="000000"/>
            </a:solidFill>
            <a:miter lim="800000"/>
            <a:headEnd/>
            <a:tailEnd/>
          </a:ln>
          <a:effectLst/>
        </p:spPr>
        <p:txBody>
          <a:bodyPr wrap="none" lIns="99048" tIns="49524" rIns="99048" bIns="49524" anchor="ctr"/>
          <a:lstStyle/>
          <a:p>
            <a:endParaRPr lang="cs-CZ"/>
          </a:p>
        </p:txBody>
      </p:sp>
      <p:sp>
        <p:nvSpPr>
          <p:cNvPr id="96258" name="Rectangle 2"/>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dirty="0"/>
          </a:p>
        </p:txBody>
      </p:sp>
    </p:spTree>
    <p:extLst>
      <p:ext uri="{BB962C8B-B14F-4D97-AF65-F5344CB8AC3E}">
        <p14:creationId xmlns:p14="http://schemas.microsoft.com/office/powerpoint/2010/main" val="261111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D035E4F-7A59-4E17-BCC9-DD9AC35FAAF9}" type="slidenum">
              <a:rPr lang="cs-CZ"/>
              <a:pPr/>
              <a:t>11</a:t>
            </a:fld>
            <a:endParaRPr lang="cs-CZ"/>
          </a:p>
        </p:txBody>
      </p:sp>
      <p:sp>
        <p:nvSpPr>
          <p:cNvPr id="10547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54F3D126-8683-4E20-B809-509CBB034728}"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11</a:t>
            </a:fld>
            <a:endParaRPr lang="cs-CZ" sz="1300" dirty="0">
              <a:solidFill>
                <a:srgbClr val="000000"/>
              </a:solidFill>
              <a:latin typeface="Times New Roman" pitchFamily="16" charset="0"/>
            </a:endParaRPr>
          </a:p>
        </p:txBody>
      </p:sp>
      <p:sp>
        <p:nvSpPr>
          <p:cNvPr id="10547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5475"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225409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99C77C4-3AA6-408B-BEEE-ABE93A474A20}" type="slidenum">
              <a:rPr lang="cs-CZ"/>
              <a:pPr/>
              <a:t>12</a:t>
            </a:fld>
            <a:endParaRPr lang="cs-CZ"/>
          </a:p>
        </p:txBody>
      </p:sp>
      <p:sp>
        <p:nvSpPr>
          <p:cNvPr id="10649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CDEF801-1656-4966-BA7A-EAE1B7971B4C}"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12</a:t>
            </a:fld>
            <a:endParaRPr lang="cs-CZ" sz="1300" dirty="0">
              <a:solidFill>
                <a:srgbClr val="000000"/>
              </a:solidFill>
              <a:latin typeface="Times New Roman" pitchFamily="16" charset="0"/>
            </a:endParaRPr>
          </a:p>
        </p:txBody>
      </p:sp>
      <p:sp>
        <p:nvSpPr>
          <p:cNvPr id="10649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649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366"/>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sz="1000" b="1" i="1" dirty="0" err="1">
                <a:latin typeface="Arial Unicode MS" charset="0"/>
                <a:ea typeface="MS Gothic" charset="-128"/>
              </a:rPr>
              <a:t>Heilerziehungspflege</a:t>
            </a:r>
            <a:endParaRPr lang="cs-CZ" sz="1000" b="1" i="1" dirty="0">
              <a:latin typeface="Arial Unicode MS" charset="0"/>
              <a:ea typeface="MS Gothic" charset="-128"/>
            </a:endParaRPr>
          </a:p>
          <a:p>
            <a:pPr eaLnBrk="1" hangingPunct="1">
              <a:spcBef>
                <a:spcPts val="812"/>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latin typeface="Arial Unicode MS" charset="0"/>
                <a:ea typeface="MS Gothic" charset="-128"/>
              </a:rPr>
              <a:t>Léčení-vzdělávání-</a:t>
            </a:r>
            <a:r>
              <a:rPr lang="cs-CZ" dirty="0" err="1">
                <a:latin typeface="Arial Unicode MS" charset="0"/>
                <a:ea typeface="MS Gothic" charset="-128"/>
              </a:rPr>
              <a:t>pečovatelství</a:t>
            </a:r>
            <a:r>
              <a:rPr lang="cs-CZ" dirty="0">
                <a:latin typeface="Arial Unicode MS" charset="0"/>
                <a:ea typeface="MS Gothic" charset="-128"/>
              </a:rPr>
              <a:t>“  - pomaturitní studium, spojuje obory:</a:t>
            </a:r>
          </a:p>
          <a:p>
            <a:pPr eaLnBrk="1" hangingPunct="1">
              <a:spcBef>
                <a:spcPts val="812"/>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latin typeface="Arial Unicode MS" charset="0"/>
                <a:ea typeface="MS Gothic" charset="-128"/>
              </a:rPr>
              <a:t>(speciální) pedagogika, psychologie, medicína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latin typeface="Arial Unicode MS" charset="0"/>
                <a:ea typeface="MS Gothic" charset="-128"/>
              </a:rPr>
              <a:t>praktické dovednosti a znalosti ošetřovatelství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latin typeface="Arial Unicode MS" charset="0"/>
                <a:ea typeface="MS Gothic" charset="-128"/>
              </a:rPr>
              <a:t>Ucelenější rámec pohledu na život člověka s postižením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latin typeface="Arial Unicode MS" charset="0"/>
                <a:ea typeface="MS Gothic" charset="-128"/>
              </a:rPr>
              <a:t>Referenční osoba pro postižené     </a:t>
            </a:r>
            <a:r>
              <a:rPr lang="cs-CZ" b="1" dirty="0">
                <a:latin typeface="Arial Unicode MS" charset="0"/>
                <a:ea typeface="MS Gothic" charset="-128"/>
              </a:rPr>
              <a:t>x</a:t>
            </a:r>
            <a:r>
              <a:rPr lang="cs-CZ" dirty="0">
                <a:latin typeface="Arial Unicode MS" charset="0"/>
                <a:ea typeface="MS Gothic" charset="-128"/>
              </a:rPr>
              <a:t>     vychovatel, ošetřovatel</a:t>
            </a:r>
          </a:p>
          <a:p>
            <a:pPr eaLnBrk="1" hangingPunct="1">
              <a:spcBef>
                <a:spcPts val="812"/>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latin typeface="Arial Unicode MS" charset="0"/>
                <a:ea typeface="MS Gothic" charset="-128"/>
              </a:rPr>
              <a:t>           		    (Zdravotní </a:t>
            </a:r>
            <a:r>
              <a:rPr lang="cs-CZ" b="1" dirty="0">
                <a:latin typeface="Arial Unicode MS" charset="0"/>
                <a:ea typeface="MS Gothic" charset="-128"/>
              </a:rPr>
              <a:t>nebo</a:t>
            </a:r>
            <a:r>
              <a:rPr lang="cs-CZ" dirty="0">
                <a:latin typeface="Arial Unicode MS" charset="0"/>
                <a:ea typeface="MS Gothic" charset="-128"/>
              </a:rPr>
              <a:t> pedagogické zaměření škol)</a:t>
            </a:r>
          </a:p>
        </p:txBody>
      </p:sp>
    </p:spTree>
    <p:extLst>
      <p:ext uri="{BB962C8B-B14F-4D97-AF65-F5344CB8AC3E}">
        <p14:creationId xmlns:p14="http://schemas.microsoft.com/office/powerpoint/2010/main" val="284627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8640FCE-2B79-4ED2-8B1A-18D24645C36A}" type="slidenum">
              <a:rPr lang="cs-CZ"/>
              <a:pPr/>
              <a:t>13</a:t>
            </a:fld>
            <a:endParaRPr lang="cs-CZ"/>
          </a:p>
        </p:txBody>
      </p:sp>
      <p:sp>
        <p:nvSpPr>
          <p:cNvPr id="10752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BECF9399-8190-4E6D-A299-58120068DBB9}"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13</a:t>
            </a:fld>
            <a:endParaRPr lang="cs-CZ" sz="1300" dirty="0">
              <a:solidFill>
                <a:srgbClr val="000000"/>
              </a:solidFill>
              <a:latin typeface="Times New Roman" pitchFamily="16" charset="0"/>
            </a:endParaRPr>
          </a:p>
        </p:txBody>
      </p:sp>
      <p:sp>
        <p:nvSpPr>
          <p:cNvPr id="10752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7523"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836067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F9B0B64C-D568-4BD7-A08F-35C538AD55E1}" type="slidenum">
              <a:rPr lang="cs-CZ"/>
              <a:pPr/>
              <a:t>14</a:t>
            </a:fld>
            <a:endParaRPr lang="cs-CZ"/>
          </a:p>
        </p:txBody>
      </p:sp>
      <p:sp>
        <p:nvSpPr>
          <p:cNvPr id="10854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0C1C3B6C-BE3A-444B-A65B-96DE3155A33D}"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14</a:t>
            </a:fld>
            <a:endParaRPr lang="cs-CZ" sz="1300" dirty="0">
              <a:solidFill>
                <a:srgbClr val="000000"/>
              </a:solidFill>
              <a:latin typeface="Times New Roman" pitchFamily="16" charset="0"/>
            </a:endParaRPr>
          </a:p>
        </p:txBody>
      </p:sp>
      <p:sp>
        <p:nvSpPr>
          <p:cNvPr id="10854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8547"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Příklad hospice, kde jedno oddělení přešlo na </a:t>
            </a:r>
            <a:r>
              <a:rPr lang="cs-CZ" dirty="0" err="1">
                <a:ea typeface="MS Gothic" charset="-128"/>
              </a:rPr>
              <a:t>nemoscniční</a:t>
            </a:r>
            <a:r>
              <a:rPr lang="cs-CZ" dirty="0">
                <a:ea typeface="MS Gothic" charset="-128"/>
              </a:rPr>
              <a:t> režim.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1202520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9C3C8923-4A91-4C3F-8B10-85FACC8D40A6}" type="slidenum">
              <a:rPr lang="cs-CZ"/>
              <a:pPr/>
              <a:t>15</a:t>
            </a:fld>
            <a:endParaRPr lang="cs-CZ"/>
          </a:p>
        </p:txBody>
      </p:sp>
      <p:sp>
        <p:nvSpPr>
          <p:cNvPr id="10956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77EEBB8E-DF0E-4542-BB77-B237704E952B}"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15</a:t>
            </a:fld>
            <a:endParaRPr lang="cs-CZ" sz="1300" dirty="0">
              <a:solidFill>
                <a:srgbClr val="000000"/>
              </a:solidFill>
              <a:latin typeface="Times New Roman" pitchFamily="16" charset="0"/>
            </a:endParaRPr>
          </a:p>
        </p:txBody>
      </p:sp>
      <p:sp>
        <p:nvSpPr>
          <p:cNvPr id="10957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957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98423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C9971775-B292-4341-A571-D71889707EBB}" type="slidenum">
              <a:rPr lang="cs-CZ"/>
              <a:pPr/>
              <a:t>16</a:t>
            </a:fld>
            <a:endParaRPr lang="cs-CZ"/>
          </a:p>
        </p:txBody>
      </p:sp>
      <p:sp>
        <p:nvSpPr>
          <p:cNvPr id="11059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75343D15-22C4-43B3-89F3-C7FDB4866AFD}"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16</a:t>
            </a:fld>
            <a:endParaRPr lang="cs-CZ" sz="1300" dirty="0">
              <a:solidFill>
                <a:srgbClr val="000000"/>
              </a:solidFill>
              <a:latin typeface="Times New Roman" pitchFamily="16" charset="0"/>
            </a:endParaRPr>
          </a:p>
        </p:txBody>
      </p:sp>
      <p:sp>
        <p:nvSpPr>
          <p:cNvPr id="11059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0595"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57953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174B5A9-7BA3-4B50-B9B9-6D9A959888A7}" type="slidenum">
              <a:rPr lang="cs-CZ"/>
              <a:pPr/>
              <a:t>17</a:t>
            </a:fld>
            <a:endParaRPr lang="cs-CZ"/>
          </a:p>
        </p:txBody>
      </p:sp>
      <p:sp>
        <p:nvSpPr>
          <p:cNvPr id="11161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B4D2424F-2116-4ABF-A53F-9AE9D4D9770D}"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17</a:t>
            </a:fld>
            <a:endParaRPr lang="cs-CZ" sz="1300" dirty="0">
              <a:solidFill>
                <a:srgbClr val="000000"/>
              </a:solidFill>
              <a:latin typeface="Times New Roman" pitchFamily="16" charset="0"/>
            </a:endParaRPr>
          </a:p>
        </p:txBody>
      </p:sp>
      <p:sp>
        <p:nvSpPr>
          <p:cNvPr id="11161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1619"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60236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872DAED-3D9E-4931-9CC8-9AB09051D664}" type="slidenum">
              <a:rPr lang="cs-CZ"/>
              <a:pPr/>
              <a:t>18</a:t>
            </a:fld>
            <a:endParaRPr lang="cs-CZ"/>
          </a:p>
        </p:txBody>
      </p:sp>
      <p:sp>
        <p:nvSpPr>
          <p:cNvPr id="11264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AF2AD9A2-FDF3-48D6-9FF5-FE66C19008A9}"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18</a:t>
            </a:fld>
            <a:endParaRPr lang="cs-CZ" sz="1300" dirty="0">
              <a:solidFill>
                <a:srgbClr val="000000"/>
              </a:solidFill>
              <a:latin typeface="Times New Roman" pitchFamily="16" charset="0"/>
            </a:endParaRPr>
          </a:p>
        </p:txBody>
      </p:sp>
      <p:sp>
        <p:nvSpPr>
          <p:cNvPr id="11264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2643"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304079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93346C4-A809-4914-87AB-409A0B70A874}" type="slidenum">
              <a:rPr lang="cs-CZ"/>
              <a:pPr/>
              <a:t>19</a:t>
            </a:fld>
            <a:endParaRPr lang="cs-CZ"/>
          </a:p>
        </p:txBody>
      </p:sp>
      <p:sp>
        <p:nvSpPr>
          <p:cNvPr id="11366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1AF4E133-5387-4A4A-8A26-CA2169E0FFB9}"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19</a:t>
            </a:fld>
            <a:endParaRPr lang="cs-CZ" sz="1300" dirty="0">
              <a:solidFill>
                <a:srgbClr val="000000"/>
              </a:solidFill>
              <a:latin typeface="Times New Roman" pitchFamily="16" charset="0"/>
            </a:endParaRPr>
          </a:p>
        </p:txBody>
      </p:sp>
      <p:sp>
        <p:nvSpPr>
          <p:cNvPr id="11366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3667"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113157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1E59064-3051-4156-A439-11CCF16C6198}" type="slidenum">
              <a:rPr lang="cs-CZ"/>
              <a:pPr/>
              <a:t>20</a:t>
            </a:fld>
            <a:endParaRPr lang="cs-CZ"/>
          </a:p>
        </p:txBody>
      </p:sp>
      <p:sp>
        <p:nvSpPr>
          <p:cNvPr id="11571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A99B2422-9413-4283-9637-6F1D9EC653C5}"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20</a:t>
            </a:fld>
            <a:endParaRPr lang="cs-CZ" sz="1300" dirty="0">
              <a:solidFill>
                <a:srgbClr val="000000"/>
              </a:solidFill>
              <a:latin typeface="Times New Roman" pitchFamily="16" charset="0"/>
            </a:endParaRPr>
          </a:p>
        </p:txBody>
      </p:sp>
      <p:sp>
        <p:nvSpPr>
          <p:cNvPr id="11571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5715" name="Text Box 3"/>
          <p:cNvSpPr txBox="1">
            <a:spLocks noGrp="1" noChangeArrowheads="1"/>
          </p:cNvSpPr>
          <p:nvPr>
            <p:ph type="body"/>
          </p:nvPr>
        </p:nvSpPr>
        <p:spPr bwMode="auto">
          <a:xfrm>
            <a:off x="709930" y="4861441"/>
            <a:ext cx="5679440"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Záměna celku a části. Terapie. Mám emoce, ale nejsem svoje emoce. Můžu mít strach… ale ne strach mě. </a:t>
            </a:r>
            <a:r>
              <a:rPr lang="cs-CZ" dirty="0" err="1">
                <a:ea typeface="MS Gothic" charset="-128"/>
              </a:rPr>
              <a:t>Alport</a:t>
            </a:r>
            <a:r>
              <a:rPr lang="cs-CZ" dirty="0">
                <a:ea typeface="MS Gothic" charset="-128"/>
              </a:rPr>
              <a:t> : předsudek jako nesprávný tvar žirafy. </a:t>
            </a:r>
            <a:r>
              <a:rPr lang="cs-CZ" dirty="0" err="1">
                <a:ea typeface="MS Gothic" charset="-128"/>
              </a:rPr>
              <a:t>Hirsch</a:t>
            </a:r>
            <a:r>
              <a:rPr lang="cs-CZ" dirty="0">
                <a:ea typeface="MS Gothic" charset="-128"/>
              </a:rPr>
              <a:t>… </a:t>
            </a:r>
          </a:p>
        </p:txBody>
      </p:sp>
    </p:spTree>
    <p:extLst>
      <p:ext uri="{BB962C8B-B14F-4D97-AF65-F5344CB8AC3E}">
        <p14:creationId xmlns:p14="http://schemas.microsoft.com/office/powerpoint/2010/main" val="332872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F7352FA9-E9CD-4B60-9168-A1553AACE0EB}" type="slidenum">
              <a:rPr lang="cs-CZ"/>
              <a:pPr/>
              <a:t>3</a:t>
            </a:fld>
            <a:endParaRPr lang="cs-CZ"/>
          </a:p>
        </p:txBody>
      </p:sp>
      <p:sp>
        <p:nvSpPr>
          <p:cNvPr id="9728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C00EC01C-3CF6-45F3-8B6B-6B1E12BD86F6}"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a:t>
            </a:fld>
            <a:endParaRPr lang="cs-CZ" sz="1300" dirty="0">
              <a:solidFill>
                <a:srgbClr val="000000"/>
              </a:solidFill>
              <a:latin typeface="Times New Roman" pitchFamily="16" charset="0"/>
            </a:endParaRPr>
          </a:p>
        </p:txBody>
      </p:sp>
      <p:sp>
        <p:nvSpPr>
          <p:cNvPr id="9728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97283"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Představení se.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Představení studentů.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Asociace k pojmu handicap</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 </a:t>
            </a:r>
          </a:p>
        </p:txBody>
      </p:sp>
    </p:spTree>
    <p:extLst>
      <p:ext uri="{BB962C8B-B14F-4D97-AF65-F5344CB8AC3E}">
        <p14:creationId xmlns:p14="http://schemas.microsoft.com/office/powerpoint/2010/main" val="852662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9E759F21-4CD6-4E6F-A929-0702E37D8E6A}" type="slidenum">
              <a:rPr lang="cs-CZ"/>
              <a:pPr/>
              <a:t>21</a:t>
            </a:fld>
            <a:endParaRPr lang="cs-CZ"/>
          </a:p>
        </p:txBody>
      </p:sp>
      <p:sp>
        <p:nvSpPr>
          <p:cNvPr id="114689" name="Text Box 1"/>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4690" name="Rectangle 2"/>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r>
              <a:rPr lang="cs-CZ" dirty="0" smtClean="0"/>
              <a:t>Babička</a:t>
            </a:r>
            <a:r>
              <a:rPr lang="cs-CZ" baseline="0" dirty="0" smtClean="0"/>
              <a:t> a rádio. Ticho. Potom stálá kulisa. Jaká je to paráda, když si člověk může sám zapnout a vypnout rádio, nebo se v posteli natočit tak, aby viděl babí léto. Pro sestry je to práce navíc. Racionalizace: byla by horší dostupnost. Ta paní by na celý den mohla koukat na sluncem zasvícenou zahradu. Byla by to práce a … dostupnost a… nejde to: ).  </a:t>
            </a:r>
            <a:endParaRPr lang="cs-CZ" dirty="0"/>
          </a:p>
        </p:txBody>
      </p:sp>
      <p:sp>
        <p:nvSpPr>
          <p:cNvPr id="114691" name="Text Box 3"/>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8C6A3686-15C9-45D4-B5B4-28123BA47CBE}"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21</a:t>
            </a:fld>
            <a:endParaRPr lang="cs-CZ" sz="1300" dirty="0">
              <a:solidFill>
                <a:srgbClr val="000000"/>
              </a:solidFill>
              <a:latin typeface="Times New Roman" pitchFamily="16" charset="0"/>
            </a:endParaRPr>
          </a:p>
        </p:txBody>
      </p:sp>
    </p:spTree>
    <p:extLst>
      <p:ext uri="{BB962C8B-B14F-4D97-AF65-F5344CB8AC3E}">
        <p14:creationId xmlns:p14="http://schemas.microsoft.com/office/powerpoint/2010/main" val="420919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6FC41CCC-3D89-4CAC-86FD-08A3C936BCFA}" type="slidenum">
              <a:rPr lang="cs-CZ"/>
              <a:pPr/>
              <a:t>22</a:t>
            </a:fld>
            <a:endParaRPr lang="cs-CZ"/>
          </a:p>
        </p:txBody>
      </p:sp>
      <p:sp>
        <p:nvSpPr>
          <p:cNvPr id="11673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750E3F6-3A3A-4628-A49E-CA5425099053}"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22</a:t>
            </a:fld>
            <a:endParaRPr lang="en-US" sz="1300" dirty="0">
              <a:solidFill>
                <a:srgbClr val="000000"/>
              </a:solidFill>
              <a:latin typeface="Times New Roman" pitchFamily="16" charset="0"/>
            </a:endParaRPr>
          </a:p>
        </p:txBody>
      </p:sp>
      <p:sp>
        <p:nvSpPr>
          <p:cNvPr id="11673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673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Malé dítě. Příklad od Jeana. Jak se člověk cítí, pokud je přijímaný – odmítaný. Jak se to projeví na jeho prožívání, v jeho fyzickém vzhledu. </a:t>
            </a:r>
          </a:p>
        </p:txBody>
      </p:sp>
    </p:spTree>
    <p:extLst>
      <p:ext uri="{BB962C8B-B14F-4D97-AF65-F5344CB8AC3E}">
        <p14:creationId xmlns:p14="http://schemas.microsoft.com/office/powerpoint/2010/main" val="397966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C2EC9F6-88A0-4A39-891A-A31B0252FD25}" type="slidenum">
              <a:rPr lang="cs-CZ"/>
              <a:pPr/>
              <a:t>23</a:t>
            </a:fld>
            <a:endParaRPr lang="cs-CZ"/>
          </a:p>
        </p:txBody>
      </p:sp>
      <p:sp>
        <p:nvSpPr>
          <p:cNvPr id="11776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5FFBED82-7E72-4E52-901C-57E56F3B983A}"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23</a:t>
            </a:fld>
            <a:endParaRPr lang="en-US" sz="1300" dirty="0">
              <a:solidFill>
                <a:srgbClr val="000000"/>
              </a:solidFill>
              <a:latin typeface="Times New Roman" pitchFamily="16" charset="0"/>
            </a:endParaRPr>
          </a:p>
        </p:txBody>
      </p:sp>
      <p:sp>
        <p:nvSpPr>
          <p:cNvPr id="11776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7763"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Psychologie handicapu: spíš než nezávislý obor jsou přítomná specifická témata… jako třeba právě zapojení do společnosti, soc. status. atd.</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Možnost zobecnění veškerých psychologických poznatků + anticipace specifik (např. zákl. psych. potřeby u Matějčka).</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1883914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574F5EC1-B628-4183-BB74-92B92A88079C}" type="slidenum">
              <a:rPr lang="cs-CZ"/>
              <a:pPr/>
              <a:t>24</a:t>
            </a:fld>
            <a:endParaRPr lang="cs-CZ"/>
          </a:p>
        </p:txBody>
      </p:sp>
      <p:sp>
        <p:nvSpPr>
          <p:cNvPr id="11878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EFE314D5-42E5-4F46-8DD4-C96FAFEA6F43}"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24</a:t>
            </a:fld>
            <a:endParaRPr lang="en-US" sz="1300" dirty="0">
              <a:solidFill>
                <a:srgbClr val="000000"/>
              </a:solidFill>
              <a:latin typeface="Times New Roman" pitchFamily="16" charset="0"/>
            </a:endParaRPr>
          </a:p>
        </p:txBody>
      </p:sp>
      <p:sp>
        <p:nvSpPr>
          <p:cNvPr id="11878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8787"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Naprosto univerzální téma. Výběr jedné perspektivy.  </a:t>
            </a:r>
          </a:p>
        </p:txBody>
      </p:sp>
    </p:spTree>
    <p:extLst>
      <p:ext uri="{BB962C8B-B14F-4D97-AF65-F5344CB8AC3E}">
        <p14:creationId xmlns:p14="http://schemas.microsoft.com/office/powerpoint/2010/main" val="2326613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04A4CDE-6A6D-4B5F-93EF-0BE7D1EDD84D}" type="slidenum">
              <a:rPr lang="cs-CZ"/>
              <a:pPr/>
              <a:t>25</a:t>
            </a:fld>
            <a:endParaRPr lang="cs-CZ"/>
          </a:p>
        </p:txBody>
      </p:sp>
      <p:sp>
        <p:nvSpPr>
          <p:cNvPr id="11980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9892549-34BA-4910-871A-10B62EDF30F6}"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25</a:t>
            </a:fld>
            <a:endParaRPr lang="en-US" sz="1300" dirty="0">
              <a:solidFill>
                <a:srgbClr val="000000"/>
              </a:solidFill>
              <a:latin typeface="Times New Roman" pitchFamily="16" charset="0"/>
            </a:endParaRPr>
          </a:p>
        </p:txBody>
      </p:sp>
      <p:sp>
        <p:nvSpPr>
          <p:cNvPr id="11981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19811"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Nemusíš vyhovět. Pozice přežití podle V. </a:t>
            </a:r>
            <a:r>
              <a:rPr lang="cs-CZ" dirty="0" err="1">
                <a:ea typeface="MS Gothic" charset="-128"/>
              </a:rPr>
              <a:t>Satirové</a:t>
            </a:r>
            <a:r>
              <a:rPr lang="cs-CZ" dirty="0">
                <a:ea typeface="MS Gothic" charset="-128"/>
              </a:rPr>
              <a:t>. </a:t>
            </a:r>
          </a:p>
        </p:txBody>
      </p:sp>
    </p:spTree>
    <p:extLst>
      <p:ext uri="{BB962C8B-B14F-4D97-AF65-F5344CB8AC3E}">
        <p14:creationId xmlns:p14="http://schemas.microsoft.com/office/powerpoint/2010/main" val="4139637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9F23000-7F51-4CE7-B0B1-161E9DB4293A}" type="slidenum">
              <a:rPr lang="cs-CZ"/>
              <a:pPr/>
              <a:t>26</a:t>
            </a:fld>
            <a:endParaRPr lang="cs-CZ"/>
          </a:p>
        </p:txBody>
      </p:sp>
      <p:sp>
        <p:nvSpPr>
          <p:cNvPr id="12083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9AD75C3F-4A09-4B91-8E43-E234164D3915}"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26</a:t>
            </a:fld>
            <a:endParaRPr lang="en-US" sz="1300" dirty="0">
              <a:solidFill>
                <a:srgbClr val="000000"/>
              </a:solidFill>
              <a:latin typeface="Times New Roman" pitchFamily="16" charset="0"/>
            </a:endParaRPr>
          </a:p>
        </p:txBody>
      </p:sp>
      <p:sp>
        <p:nvSpPr>
          <p:cNvPr id="12083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0835"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Shrnutí : tohle byl </a:t>
            </a:r>
            <a:r>
              <a:rPr lang="cs-CZ" dirty="0" err="1">
                <a:ea typeface="MS Gothic" charset="-128"/>
              </a:rPr>
              <a:t>Rogers</a:t>
            </a:r>
            <a:r>
              <a:rPr lang="cs-CZ" dirty="0">
                <a:ea typeface="MS Gothic" charset="-128"/>
              </a:rPr>
              <a:t>. Je možné to najít v každém směru. Přijetí, vztah, sounáležitost, láska… jakkoli to nazveme… je něco pro člověka dokonala vlastního, podstatného, určujícího. Ještě se k tomu budeme vracet, až budeme mluvit o depresích (jako uzavření se, </a:t>
            </a:r>
            <a:r>
              <a:rPr lang="cs-CZ" dirty="0" err="1">
                <a:ea typeface="MS Gothic" charset="-128"/>
              </a:rPr>
              <a:t>nekomunikaci</a:t>
            </a:r>
            <a:r>
              <a:rPr lang="cs-CZ" dirty="0">
                <a:ea typeface="MS Gothic" charset="-128"/>
              </a:rPr>
              <a:t>, </a:t>
            </a:r>
            <a:r>
              <a:rPr lang="cs-CZ" dirty="0" err="1">
                <a:ea typeface="MS Gothic" charset="-128"/>
              </a:rPr>
              <a:t>ztátě</a:t>
            </a:r>
            <a:r>
              <a:rPr lang="cs-CZ" dirty="0">
                <a:ea typeface="MS Gothic" charset="-128"/>
              </a:rPr>
              <a:t> spojení… ). </a:t>
            </a:r>
            <a:endParaRPr lang="cs-CZ" dirty="0" smtClean="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smtClean="0">
                <a:ea typeface="MS Gothic" charset="-128"/>
              </a:rPr>
              <a:t>Cvičení</a:t>
            </a:r>
            <a:r>
              <a:rPr lang="cs-CZ" baseline="0" dirty="0" smtClean="0">
                <a:ea typeface="MS Gothic" charset="-128"/>
              </a:rPr>
              <a:t> na </a:t>
            </a:r>
            <a:r>
              <a:rPr lang="cs-CZ" baseline="0" dirty="0" err="1" smtClean="0">
                <a:ea typeface="MS Gothic" charset="-128"/>
              </a:rPr>
              <a:t>Satirovou</a:t>
            </a:r>
            <a:r>
              <a:rPr lang="cs-CZ" baseline="0" dirty="0" smtClean="0">
                <a:ea typeface="MS Gothic" charset="-128"/>
              </a:rPr>
              <a:t> tady. </a:t>
            </a:r>
            <a:endParaRPr lang="cs-CZ" dirty="0">
              <a:ea typeface="MS Gothic" charset="-128"/>
            </a:endParaRPr>
          </a:p>
        </p:txBody>
      </p:sp>
    </p:spTree>
    <p:extLst>
      <p:ext uri="{BB962C8B-B14F-4D97-AF65-F5344CB8AC3E}">
        <p14:creationId xmlns:p14="http://schemas.microsoft.com/office/powerpoint/2010/main" val="869425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A566D892-744A-4D85-AAFD-0D033D514207}" type="slidenum">
              <a:rPr lang="cs-CZ"/>
              <a:pPr/>
              <a:t>27</a:t>
            </a:fld>
            <a:endParaRPr lang="cs-CZ"/>
          </a:p>
        </p:txBody>
      </p:sp>
      <p:sp>
        <p:nvSpPr>
          <p:cNvPr id="12185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ADF57781-6295-4A88-9513-33263CD8738F}"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27</a:t>
            </a:fld>
            <a:endParaRPr lang="en-US" sz="1300" dirty="0">
              <a:solidFill>
                <a:srgbClr val="000000"/>
              </a:solidFill>
              <a:latin typeface="Times New Roman" pitchFamily="16" charset="0"/>
            </a:endParaRPr>
          </a:p>
        </p:txBody>
      </p:sp>
      <p:sp>
        <p:nvSpPr>
          <p:cNvPr id="12185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185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Existence a setkání. Filosofie dialogu: setkání, vzájemnost, dialog. Trvají, dokud si je lidé volí.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US" dirty="0">
                <a:ea typeface="MS Gothic" charset="-128"/>
              </a:rPr>
              <a:t>material view of existence was at heart an </a:t>
            </a:r>
            <a:r>
              <a:rPr lang="en-US" dirty="0" err="1">
                <a:ea typeface="MS Gothic" charset="-128"/>
              </a:rPr>
              <a:t>advocation</a:t>
            </a:r>
            <a:r>
              <a:rPr lang="en-US" dirty="0">
                <a:ea typeface="MS Gothic" charset="-128"/>
              </a:rPr>
              <a:t> of </a:t>
            </a:r>
            <a:r>
              <a:rPr lang="en-US" i="1" dirty="0" err="1">
                <a:ea typeface="MS Gothic" charset="-128"/>
              </a:rPr>
              <a:t>Ich</a:t>
            </a:r>
            <a:r>
              <a:rPr lang="en-US" i="1" dirty="0">
                <a:ea typeface="MS Gothic" charset="-128"/>
              </a:rPr>
              <a:t>-Es</a:t>
            </a:r>
            <a:r>
              <a:rPr lang="en-US" dirty="0">
                <a:ea typeface="MS Gothic" charset="-128"/>
              </a:rPr>
              <a:t> relations - even between human beings. Buber argued that this paradigm devalued not only existents, but the meaning of all existence. </a:t>
            </a:r>
            <a:endParaRPr lang="cs-CZ" dirty="0" smtClean="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smtClean="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smtClean="0">
                <a:ea typeface="MS Gothic" charset="-128"/>
              </a:rPr>
              <a:t>Hvězdy mlčí. Jinými slovy materiální svět, nebo</a:t>
            </a:r>
            <a:r>
              <a:rPr lang="cs-CZ" baseline="0" dirty="0" smtClean="0">
                <a:ea typeface="MS Gothic" charset="-128"/>
              </a:rPr>
              <a:t> svět vztahů posunutý ke zvěcnění, nám nikomu nedává smysl. Nedává prostor pro odpovědi na klasicky filosofické komplikace typu „Kdo Odkud, kam“.  </a:t>
            </a:r>
            <a:endParaRPr lang="en-US" dirty="0">
              <a:ea typeface="MS Gothic" charset="-128"/>
            </a:endParaRPr>
          </a:p>
        </p:txBody>
      </p:sp>
    </p:spTree>
    <p:extLst>
      <p:ext uri="{BB962C8B-B14F-4D97-AF65-F5344CB8AC3E}">
        <p14:creationId xmlns:p14="http://schemas.microsoft.com/office/powerpoint/2010/main" val="43784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3E24D1C-6D72-4273-BDE7-2E0091AF1854}" type="slidenum">
              <a:rPr lang="cs-CZ"/>
              <a:pPr/>
              <a:t>28</a:t>
            </a:fld>
            <a:endParaRPr lang="cs-CZ"/>
          </a:p>
        </p:txBody>
      </p:sp>
      <p:sp>
        <p:nvSpPr>
          <p:cNvPr id="12288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C5D95207-56FD-4E8C-A600-D83E253C043B}"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28</a:t>
            </a:fld>
            <a:endParaRPr lang="en-US" sz="1300" dirty="0">
              <a:solidFill>
                <a:srgbClr val="000000"/>
              </a:solidFill>
              <a:latin typeface="Times New Roman" pitchFamily="16" charset="0"/>
            </a:endParaRPr>
          </a:p>
        </p:txBody>
      </p:sp>
      <p:sp>
        <p:nvSpPr>
          <p:cNvPr id="12288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2883"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Kultura jako předpřipravená odpověď na naše problémy (?). asi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2367433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4B1404B3-1DB0-45DF-8CD0-6145E340AC45}" type="slidenum">
              <a:rPr lang="cs-CZ"/>
              <a:pPr/>
              <a:t>29</a:t>
            </a:fld>
            <a:endParaRPr lang="cs-CZ"/>
          </a:p>
        </p:txBody>
      </p:sp>
      <p:sp>
        <p:nvSpPr>
          <p:cNvPr id="12390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2C1161C-8CFC-4D37-B3B4-CABD811D1DFD}"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29</a:t>
            </a:fld>
            <a:endParaRPr lang="en-US" sz="1300" dirty="0">
              <a:solidFill>
                <a:srgbClr val="000000"/>
              </a:solidFill>
              <a:latin typeface="Times New Roman" pitchFamily="16" charset="0"/>
            </a:endParaRPr>
          </a:p>
        </p:txBody>
      </p:sp>
      <p:sp>
        <p:nvSpPr>
          <p:cNvPr id="12390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3907"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212251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8C66BA64-0694-4D9D-9C7F-76F7CAE19C17}" type="slidenum">
              <a:rPr lang="cs-CZ"/>
              <a:pPr/>
              <a:t>30</a:t>
            </a:fld>
            <a:endParaRPr lang="cs-CZ"/>
          </a:p>
        </p:txBody>
      </p:sp>
      <p:sp>
        <p:nvSpPr>
          <p:cNvPr id="12492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6FE9083-7EA5-4212-A4DA-B918C79395B7}"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30</a:t>
            </a:fld>
            <a:endParaRPr lang="en-US" sz="1300" dirty="0">
              <a:solidFill>
                <a:srgbClr val="000000"/>
              </a:solidFill>
              <a:latin typeface="Times New Roman" pitchFamily="16" charset="0"/>
            </a:endParaRPr>
          </a:p>
        </p:txBody>
      </p:sp>
      <p:sp>
        <p:nvSpPr>
          <p:cNvPr id="12493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4931"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Dáme nebo nedáme místo. TO je otázka pro všechny ostatní- více než pro ty, kterých se týká. </a:t>
            </a:r>
          </a:p>
        </p:txBody>
      </p:sp>
    </p:spTree>
    <p:extLst>
      <p:ext uri="{BB962C8B-B14F-4D97-AF65-F5344CB8AC3E}">
        <p14:creationId xmlns:p14="http://schemas.microsoft.com/office/powerpoint/2010/main" val="91824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10D9056E-E11D-4B28-91BB-0BEED9701195}" type="slidenum">
              <a:rPr lang="cs-CZ"/>
              <a:pPr/>
              <a:t>4</a:t>
            </a:fld>
            <a:endParaRPr lang="cs-CZ"/>
          </a:p>
        </p:txBody>
      </p:sp>
      <p:sp>
        <p:nvSpPr>
          <p:cNvPr id="9830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76315F52-1AD4-4CB4-A501-8EAE2AC9B57E}"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a:t>
            </a:fld>
            <a:endParaRPr lang="cs-CZ" sz="1300" dirty="0">
              <a:solidFill>
                <a:srgbClr val="000000"/>
              </a:solidFill>
              <a:latin typeface="Times New Roman" pitchFamily="16" charset="0"/>
            </a:endParaRPr>
          </a:p>
        </p:txBody>
      </p:sp>
      <p:sp>
        <p:nvSpPr>
          <p:cNvPr id="9830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98307"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Asociace k pojmu handicap; </a:t>
            </a:r>
          </a:p>
        </p:txBody>
      </p:sp>
    </p:spTree>
    <p:extLst>
      <p:ext uri="{BB962C8B-B14F-4D97-AF65-F5344CB8AC3E}">
        <p14:creationId xmlns:p14="http://schemas.microsoft.com/office/powerpoint/2010/main" val="875956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9994BF7F-315D-469A-9F62-5131F49D9B8D}" type="slidenum">
              <a:rPr lang="cs-CZ"/>
              <a:pPr/>
              <a:t>31</a:t>
            </a:fld>
            <a:endParaRPr lang="cs-CZ"/>
          </a:p>
        </p:txBody>
      </p:sp>
      <p:sp>
        <p:nvSpPr>
          <p:cNvPr id="12595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F5F82CA4-561C-484D-9A56-E0418872F7B9}"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31</a:t>
            </a:fld>
            <a:endParaRPr lang="en-US" sz="1300" dirty="0">
              <a:solidFill>
                <a:srgbClr val="000000"/>
              </a:solidFill>
              <a:latin typeface="Times New Roman" pitchFamily="16" charset="0"/>
            </a:endParaRPr>
          </a:p>
        </p:txBody>
      </p:sp>
      <p:sp>
        <p:nvSpPr>
          <p:cNvPr id="12595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5955"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Změna. Ta je součástí … </a:t>
            </a:r>
          </a:p>
        </p:txBody>
      </p:sp>
    </p:spTree>
    <p:extLst>
      <p:ext uri="{BB962C8B-B14F-4D97-AF65-F5344CB8AC3E}">
        <p14:creationId xmlns:p14="http://schemas.microsoft.com/office/powerpoint/2010/main" val="240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cs-CZ" sz="1200" kern="1200" dirty="0" smtClean="0">
                <a:solidFill>
                  <a:srgbClr val="000000"/>
                </a:solidFill>
                <a:latin typeface="Times New Roman" pitchFamily="16" charset="0"/>
                <a:ea typeface="+mn-ea"/>
                <a:cs typeface="+mn-cs"/>
              </a:rPr>
              <a:t>Člen rodiny odchází pryč (uvedení hrdiny);</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Zákaz uložený hrdinovi;</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Porušení zákazu (uvedení záporného hrdiny);</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Záporný hrdina se pokouší o řešení (pokouší se najít děti/poklad apod., nebo se budoucí oběť obrací na něj);</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Záporný hrdina získává informace o hrdinovi;</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Záporný hrdina se pokouší oklamat oběť a zmocnit se jí/jejích předmětů;</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Oběť je oklamána a nevědomky pomáhá zápornému hrdinovi;</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Záporný hrdina poškozuje člena rodiny;</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Neštěstí je odhaleno (hrdina je vyslán, je zavolán na pomoc apod., resp. poškozený hrdina je vyslán pryč;</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Hledač souhlasí s protiakcí nebo se pokouší o protiakci;</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opouští domov;</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je zkoušen, dotazován, napadán apod. připravuje se cesta, na níž získá magickou pomoc („dárce“);</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reaguje na akci budoucího dárce (zkouška, osvobození zajatého, usmíření hádajících se, vykonává službu apod.;</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získává magický předmět;</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se přesouvá, nebo je veden k tomu, za čím se vydal;</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a záporný hrdina svádějí přímý boj;</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je zraněn/označen;</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Záporný hrdina je poražen (zabit v boji, poražen v hádankách, zabit ve spánku, vyhnán apod.);</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Původní neštěstí je napraveno;</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se vrací;</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je pronásledován (někdo se ho pokouší zabít, oklamat apod.);</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je zachráněn od pronásledování;</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 nepoznán – přichází domů;</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Falešný hrdina si nárokuje jeho pocty;</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Hrdinovi je předložen těžký úkol (</a:t>
            </a:r>
            <a:r>
              <a:rPr lang="cs-CZ" sz="1200" kern="1200" dirty="0" err="1" smtClean="0">
                <a:solidFill>
                  <a:srgbClr val="000000"/>
                </a:solidFill>
                <a:latin typeface="Times New Roman" pitchFamily="16" charset="0"/>
                <a:ea typeface="+mn-ea"/>
                <a:cs typeface="+mn-cs"/>
              </a:rPr>
              <a:t>ordál</a:t>
            </a:r>
            <a:r>
              <a:rPr lang="cs-CZ" sz="1200" kern="1200" dirty="0" smtClean="0">
                <a:solidFill>
                  <a:srgbClr val="000000"/>
                </a:solidFill>
                <a:latin typeface="Times New Roman" pitchFamily="16" charset="0"/>
                <a:ea typeface="+mn-ea"/>
                <a:cs typeface="+mn-cs"/>
              </a:rPr>
              <a:t>, zkouška, hádanka, zkouška síly či vytrvalosti apod.);</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Zkouška složena;</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je rozpoznán (díky znamení/zranění, které mu vtiskl záporný hrdina, nebo díky předmětu);</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Falešný hrdina nebo záporný hrdina je zajat;</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získává nový vzhled (krásný, nové šaty apod.);</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Záporný hrdina je potrestán;</a:t>
            </a:r>
            <a:br>
              <a:rPr lang="cs-CZ" sz="1200" kern="1200" dirty="0" smtClean="0">
                <a:solidFill>
                  <a:srgbClr val="000000"/>
                </a:solidFill>
                <a:latin typeface="Times New Roman" pitchFamily="16" charset="0"/>
                <a:ea typeface="+mn-ea"/>
                <a:cs typeface="+mn-cs"/>
              </a:rPr>
            </a:br>
            <a:r>
              <a:rPr lang="cs-CZ" sz="1200" kern="1200" dirty="0" smtClean="0">
                <a:solidFill>
                  <a:srgbClr val="000000"/>
                </a:solidFill>
                <a:latin typeface="Times New Roman" pitchFamily="16" charset="0"/>
                <a:ea typeface="+mn-ea"/>
                <a:cs typeface="+mn-cs"/>
              </a:rPr>
              <a:t>Hrdina se žení a nastupuje na trůn (je odměněn) –</a:t>
            </a:r>
          </a:p>
          <a:p>
            <a:endParaRPr lang="cs-CZ" dirty="0"/>
          </a:p>
        </p:txBody>
      </p:sp>
      <p:sp>
        <p:nvSpPr>
          <p:cNvPr id="4" name="Zástupný symbol pro číslo snímku 3"/>
          <p:cNvSpPr>
            <a:spLocks noGrp="1"/>
          </p:cNvSpPr>
          <p:nvPr>
            <p:ph type="sldNum" idx="10"/>
          </p:nvPr>
        </p:nvSpPr>
        <p:spPr/>
        <p:txBody>
          <a:bodyPr/>
          <a:lstStyle/>
          <a:p>
            <a:fld id="{74521C15-66DD-417C-AF70-C959634FD73E}" type="slidenum">
              <a:rPr lang="cs-CZ" smtClean="0"/>
              <a:pPr/>
              <a:t>32</a:t>
            </a:fld>
            <a:endParaRPr lang="cs-CZ"/>
          </a:p>
        </p:txBody>
      </p:sp>
    </p:spTree>
    <p:extLst>
      <p:ext uri="{BB962C8B-B14F-4D97-AF65-F5344CB8AC3E}">
        <p14:creationId xmlns:p14="http://schemas.microsoft.com/office/powerpoint/2010/main" val="2973254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0A76572-6FB5-44C5-AD9C-25855B3E7DA0}" type="slidenum">
              <a:rPr lang="cs-CZ"/>
              <a:pPr/>
              <a:t>33</a:t>
            </a:fld>
            <a:endParaRPr lang="cs-CZ"/>
          </a:p>
        </p:txBody>
      </p:sp>
      <p:sp>
        <p:nvSpPr>
          <p:cNvPr id="12697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3888C66-9731-4256-91AC-675AF8C2B5BF}"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33</a:t>
            </a:fld>
            <a:endParaRPr lang="en-US" sz="1300" dirty="0">
              <a:solidFill>
                <a:srgbClr val="000000"/>
              </a:solidFill>
              <a:latin typeface="Times New Roman" pitchFamily="16" charset="0"/>
            </a:endParaRPr>
          </a:p>
        </p:txBody>
      </p:sp>
      <p:sp>
        <p:nvSpPr>
          <p:cNvPr id="12697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6979"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49546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3250B74A-9CE8-4294-B7E9-077EF55F986A}" type="slidenum">
              <a:rPr lang="cs-CZ"/>
              <a:pPr/>
              <a:t>34</a:t>
            </a:fld>
            <a:endParaRPr lang="cs-CZ"/>
          </a:p>
        </p:txBody>
      </p:sp>
      <p:sp>
        <p:nvSpPr>
          <p:cNvPr id="13209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63FE2FE6-0983-410A-8A82-9A9A86D5E0F2}"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34</a:t>
            </a:fld>
            <a:endParaRPr lang="en-US" sz="1300" dirty="0">
              <a:solidFill>
                <a:srgbClr val="000000"/>
              </a:solidFill>
              <a:latin typeface="Times New Roman" pitchFamily="16" charset="0"/>
            </a:endParaRPr>
          </a:p>
        </p:txBody>
      </p:sp>
      <p:sp>
        <p:nvSpPr>
          <p:cNvPr id="13209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209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Seminárka</a:t>
            </a:r>
          </a:p>
        </p:txBody>
      </p:sp>
    </p:spTree>
    <p:extLst>
      <p:ext uri="{BB962C8B-B14F-4D97-AF65-F5344CB8AC3E}">
        <p14:creationId xmlns:p14="http://schemas.microsoft.com/office/powerpoint/2010/main" val="2850777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CDCCA2AE-9BA2-412A-9496-A930490EBB1D}" type="slidenum">
              <a:rPr lang="cs-CZ"/>
              <a:pPr/>
              <a:t>35</a:t>
            </a:fld>
            <a:endParaRPr lang="cs-CZ"/>
          </a:p>
        </p:txBody>
      </p:sp>
      <p:sp>
        <p:nvSpPr>
          <p:cNvPr id="13312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8E550B40-4C98-4C99-B69E-FF2F2112836C}"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35</a:t>
            </a:fld>
            <a:endParaRPr lang="en-US" sz="1300" dirty="0">
              <a:solidFill>
                <a:srgbClr val="000000"/>
              </a:solidFill>
              <a:latin typeface="Times New Roman" pitchFamily="16" charset="0"/>
            </a:endParaRPr>
          </a:p>
        </p:txBody>
      </p:sp>
      <p:sp>
        <p:nvSpPr>
          <p:cNvPr id="13312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3123"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917605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40E5ADFA-D3C8-42B8-86D5-694A80BF0C92}" type="slidenum">
              <a:rPr lang="cs-CZ"/>
              <a:pPr/>
              <a:t>36</a:t>
            </a:fld>
            <a:endParaRPr lang="cs-CZ"/>
          </a:p>
        </p:txBody>
      </p:sp>
      <p:sp>
        <p:nvSpPr>
          <p:cNvPr id="13414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FD1A837E-52D3-43A9-A116-1352C3F91667}"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36</a:t>
            </a:fld>
            <a:endParaRPr lang="en-US" sz="1300" dirty="0">
              <a:solidFill>
                <a:srgbClr val="000000"/>
              </a:solidFill>
              <a:latin typeface="Times New Roman" pitchFamily="16" charset="0"/>
            </a:endParaRPr>
          </a:p>
        </p:txBody>
      </p:sp>
      <p:sp>
        <p:nvSpPr>
          <p:cNvPr id="13414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4147"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err="1">
                <a:ea typeface="MS Gothic" charset="-128"/>
              </a:rPr>
              <a:t>Apriory</a:t>
            </a:r>
            <a:r>
              <a:rPr lang="cs-CZ" dirty="0">
                <a:ea typeface="MS Gothic" charset="-128"/>
              </a:rPr>
              <a:t>: změnu v životě člověka…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Nabídnout seminárku na </a:t>
            </a:r>
            <a:r>
              <a:rPr lang="cs-CZ" dirty="0" err="1">
                <a:ea typeface="MS Gothic" charset="-128"/>
              </a:rPr>
              <a:t>Fr</a:t>
            </a:r>
            <a:r>
              <a:rPr lang="cs-CZ" dirty="0">
                <a:ea typeface="MS Gothic" charset="-128"/>
              </a:rPr>
              <a:t>. </a:t>
            </a:r>
            <a:r>
              <a:rPr lang="cs-CZ" dirty="0" err="1">
                <a:ea typeface="MS Gothic" charset="-128"/>
              </a:rPr>
              <a:t>Bakuleho</a:t>
            </a:r>
            <a:r>
              <a:rPr lang="cs-CZ" dirty="0">
                <a:ea typeface="MS Gothic" charset="-128"/>
              </a:rPr>
              <a:t>.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397987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2377487A-DD3A-4C21-8B1F-4F1B274B08CC}" type="slidenum">
              <a:rPr lang="cs-CZ"/>
              <a:pPr/>
              <a:t>37</a:t>
            </a:fld>
            <a:endParaRPr lang="cs-CZ"/>
          </a:p>
        </p:txBody>
      </p:sp>
      <p:sp>
        <p:nvSpPr>
          <p:cNvPr id="12800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6B569F00-CA38-4FA2-B8B5-D8872FD8D591}"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37</a:t>
            </a:fld>
            <a:endParaRPr lang="en-US" sz="1300" dirty="0">
              <a:solidFill>
                <a:srgbClr val="000000"/>
              </a:solidFill>
              <a:latin typeface="Times New Roman" pitchFamily="16" charset="0"/>
            </a:endParaRPr>
          </a:p>
        </p:txBody>
      </p:sp>
      <p:sp>
        <p:nvSpPr>
          <p:cNvPr id="12800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8003"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303679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1307E46A-3AE2-44BA-8CBF-FEFDC2F53CCC}" type="slidenum">
              <a:rPr lang="cs-CZ"/>
              <a:pPr/>
              <a:t>38</a:t>
            </a:fld>
            <a:endParaRPr lang="cs-CZ"/>
          </a:p>
        </p:txBody>
      </p:sp>
      <p:sp>
        <p:nvSpPr>
          <p:cNvPr id="12902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806462F4-0F0F-4FCA-9F8D-EA113C888447}"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38</a:t>
            </a:fld>
            <a:endParaRPr lang="en-US" sz="1300" dirty="0">
              <a:solidFill>
                <a:srgbClr val="000000"/>
              </a:solidFill>
              <a:latin typeface="Times New Roman" pitchFamily="16" charset="0"/>
            </a:endParaRPr>
          </a:p>
        </p:txBody>
      </p:sp>
      <p:sp>
        <p:nvSpPr>
          <p:cNvPr id="12902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29027"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528669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6D9E048B-995F-4EF8-BFE2-29AE323D6017}" type="slidenum">
              <a:rPr lang="cs-CZ"/>
              <a:pPr/>
              <a:t>39</a:t>
            </a:fld>
            <a:endParaRPr lang="cs-CZ"/>
          </a:p>
        </p:txBody>
      </p:sp>
      <p:sp>
        <p:nvSpPr>
          <p:cNvPr id="13004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94253A41-B701-4D36-B7FD-8B133E4F149F}"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39</a:t>
            </a:fld>
            <a:endParaRPr lang="en-US" sz="1300" dirty="0">
              <a:solidFill>
                <a:srgbClr val="000000"/>
              </a:solidFill>
              <a:latin typeface="Times New Roman" pitchFamily="16" charset="0"/>
            </a:endParaRPr>
          </a:p>
        </p:txBody>
      </p:sp>
      <p:sp>
        <p:nvSpPr>
          <p:cNvPr id="13005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005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3307126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EA4C866-34C1-4673-A59F-960BF2E7E38D}" type="slidenum">
              <a:rPr lang="cs-CZ"/>
              <a:pPr/>
              <a:t>40</a:t>
            </a:fld>
            <a:endParaRPr lang="cs-CZ"/>
          </a:p>
        </p:txBody>
      </p:sp>
      <p:sp>
        <p:nvSpPr>
          <p:cNvPr id="13107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D31EA637-0754-421A-89CD-52B87856CC79}"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40</a:t>
            </a:fld>
            <a:endParaRPr lang="en-US" sz="1300" dirty="0">
              <a:solidFill>
                <a:srgbClr val="000000"/>
              </a:solidFill>
              <a:latin typeface="Times New Roman" pitchFamily="16" charset="0"/>
            </a:endParaRPr>
          </a:p>
        </p:txBody>
      </p:sp>
      <p:sp>
        <p:nvSpPr>
          <p:cNvPr id="13107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1075"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Skupinová identita. </a:t>
            </a:r>
          </a:p>
        </p:txBody>
      </p:sp>
    </p:spTree>
    <p:extLst>
      <p:ext uri="{BB962C8B-B14F-4D97-AF65-F5344CB8AC3E}">
        <p14:creationId xmlns:p14="http://schemas.microsoft.com/office/powerpoint/2010/main" val="30870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A9A6B92-ED21-4FF6-9FDA-47B35A489A09}" type="slidenum">
              <a:rPr lang="cs-CZ"/>
              <a:pPr/>
              <a:t>5</a:t>
            </a:fld>
            <a:endParaRPr lang="cs-CZ"/>
          </a:p>
        </p:txBody>
      </p:sp>
      <p:sp>
        <p:nvSpPr>
          <p:cNvPr id="9932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593AEF6F-1791-421D-8B2D-F11D6AB0DB1E}"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a:t>
            </a:fld>
            <a:endParaRPr lang="cs-CZ" sz="1300" dirty="0">
              <a:solidFill>
                <a:srgbClr val="000000"/>
              </a:solidFill>
              <a:latin typeface="Times New Roman" pitchFamily="16" charset="0"/>
            </a:endParaRPr>
          </a:p>
        </p:txBody>
      </p:sp>
      <p:sp>
        <p:nvSpPr>
          <p:cNvPr id="9933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99331"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Dlouhodobá výhoda u </a:t>
            </a:r>
            <a:r>
              <a:rPr lang="cs-CZ" dirty="0" err="1">
                <a:ea typeface="MS Gothic" charset="-128"/>
              </a:rPr>
              <a:t>příklonových</a:t>
            </a:r>
            <a:r>
              <a:rPr lang="cs-CZ" dirty="0">
                <a:ea typeface="MS Gothic" charset="-128"/>
              </a:rPr>
              <a:t> strategií.</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Kolik je tu prostoru pro izolaci, ne-komunikaci… ; </a:t>
            </a:r>
            <a:r>
              <a:rPr lang="cs-CZ" dirty="0" err="1">
                <a:ea typeface="MS Gothic" charset="-128"/>
              </a:rPr>
              <a:t>Cháb</a:t>
            </a:r>
            <a:r>
              <a:rPr lang="cs-CZ" dirty="0">
                <a:ea typeface="MS Gothic" charset="-128"/>
              </a:rPr>
              <a:t>: orientace pro neústavní (kolem nich se rozvíjí aktivity a komunikace, která je podstatná i pro ostatní).  </a:t>
            </a:r>
          </a:p>
        </p:txBody>
      </p:sp>
    </p:spTree>
    <p:extLst>
      <p:ext uri="{BB962C8B-B14F-4D97-AF65-F5344CB8AC3E}">
        <p14:creationId xmlns:p14="http://schemas.microsoft.com/office/powerpoint/2010/main" val="1946855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973E022-AED0-4965-91F0-C518CB08EA22}" type="slidenum">
              <a:rPr lang="cs-CZ"/>
              <a:pPr/>
              <a:t>41</a:t>
            </a:fld>
            <a:endParaRPr lang="cs-CZ"/>
          </a:p>
        </p:txBody>
      </p:sp>
      <p:sp>
        <p:nvSpPr>
          <p:cNvPr id="13516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D6489BA9-6441-48B4-A38D-EA2A279F7351}"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41</a:t>
            </a:fld>
            <a:endParaRPr lang="en-US" sz="1300" dirty="0">
              <a:solidFill>
                <a:srgbClr val="000000"/>
              </a:solidFill>
              <a:latin typeface="Times New Roman" pitchFamily="16" charset="0"/>
            </a:endParaRPr>
          </a:p>
        </p:txBody>
      </p:sp>
      <p:sp>
        <p:nvSpPr>
          <p:cNvPr id="13517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517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3500061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41F8E90-855D-4B8B-8AD0-CC21E69D3567}" type="slidenum">
              <a:rPr lang="cs-CZ"/>
              <a:pPr/>
              <a:t>42</a:t>
            </a:fld>
            <a:endParaRPr lang="cs-CZ"/>
          </a:p>
        </p:txBody>
      </p:sp>
      <p:sp>
        <p:nvSpPr>
          <p:cNvPr id="13619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54796C59-7EC5-40C7-8811-BA6C38BB3028}"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42</a:t>
            </a:fld>
            <a:endParaRPr lang="en-US" sz="1300" dirty="0">
              <a:solidFill>
                <a:srgbClr val="000000"/>
              </a:solidFill>
              <a:latin typeface="Times New Roman" pitchFamily="16" charset="0"/>
            </a:endParaRPr>
          </a:p>
        </p:txBody>
      </p:sp>
      <p:sp>
        <p:nvSpPr>
          <p:cNvPr id="13619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6195"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2132368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A1AA2362-2591-48A5-8AB4-CF96F2E4E8F4}" type="slidenum">
              <a:rPr lang="cs-CZ"/>
              <a:pPr/>
              <a:t>43</a:t>
            </a:fld>
            <a:endParaRPr lang="cs-CZ"/>
          </a:p>
        </p:txBody>
      </p:sp>
      <p:sp>
        <p:nvSpPr>
          <p:cNvPr id="13721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0EEF1702-1AF1-4F5D-BB0F-6302B3A6FE2C}"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43</a:t>
            </a:fld>
            <a:endParaRPr lang="en-US" sz="1300" dirty="0">
              <a:solidFill>
                <a:srgbClr val="000000"/>
              </a:solidFill>
              <a:latin typeface="Times New Roman" pitchFamily="16" charset="0"/>
            </a:endParaRPr>
          </a:p>
        </p:txBody>
      </p:sp>
      <p:sp>
        <p:nvSpPr>
          <p:cNvPr id="13721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721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Ekonomické hledisko: kongruence deklarovaného a reálného. Např. rozhodování lékařů. Ekonomické limity. </a:t>
            </a:r>
          </a:p>
        </p:txBody>
      </p:sp>
    </p:spTree>
    <p:extLst>
      <p:ext uri="{BB962C8B-B14F-4D97-AF65-F5344CB8AC3E}">
        <p14:creationId xmlns:p14="http://schemas.microsoft.com/office/powerpoint/2010/main" val="327784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6FCBB6A2-F0A9-4643-AC8F-DD73DBC0417D}" type="slidenum">
              <a:rPr lang="cs-CZ"/>
              <a:pPr/>
              <a:t>44</a:t>
            </a:fld>
            <a:endParaRPr lang="cs-CZ"/>
          </a:p>
        </p:txBody>
      </p:sp>
      <p:sp>
        <p:nvSpPr>
          <p:cNvPr id="13824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E8669767-D1CB-4A89-AE53-9ED674B91B8C}"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44</a:t>
            </a:fld>
            <a:endParaRPr lang="en-US" sz="1300" dirty="0">
              <a:solidFill>
                <a:srgbClr val="000000"/>
              </a:solidFill>
              <a:latin typeface="Times New Roman" pitchFamily="16" charset="0"/>
            </a:endParaRPr>
          </a:p>
        </p:txBody>
      </p:sp>
      <p:sp>
        <p:nvSpPr>
          <p:cNvPr id="13824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8243"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06"/>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sz="1100" dirty="0" err="1">
                <a:latin typeface="Tahoma" pitchFamily="32" charset="0"/>
                <a:cs typeface="Times New Roman" pitchFamily="16" charset="0"/>
              </a:rPr>
              <a:t>Etty</a:t>
            </a:r>
            <a:r>
              <a:rPr lang="cs-CZ" sz="1100" dirty="0">
                <a:latin typeface="Tahoma" pitchFamily="32" charset="0"/>
                <a:cs typeface="Times New Roman" pitchFamily="16" charset="0"/>
              </a:rPr>
              <a:t> </a:t>
            </a:r>
            <a:r>
              <a:rPr lang="cs-CZ" sz="1100" dirty="0" err="1">
                <a:latin typeface="Tahoma" pitchFamily="32" charset="0"/>
                <a:cs typeface="Times New Roman" pitchFamily="16" charset="0"/>
              </a:rPr>
              <a:t>Hilesum</a:t>
            </a:r>
            <a:r>
              <a:rPr lang="cs-CZ" sz="1100" dirty="0">
                <a:latin typeface="Tahoma" pitchFamily="32" charset="0"/>
                <a:cs typeface="Times New Roman" pitchFamily="16" charset="0"/>
              </a:rPr>
              <a:t> : nenávistí zkřivené tváře nacistů a židé, kteří zpívali cestou na smrt… </a:t>
            </a:r>
          </a:p>
          <a:p>
            <a:pPr eaLnBrk="1" hangingPunct="1">
              <a:spcBef>
                <a:spcPts val="406"/>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sz="1100" dirty="0">
                <a:latin typeface="Tahoma" pitchFamily="32" charset="0"/>
                <a:cs typeface="Times New Roman" pitchFamily="16" charset="0"/>
              </a:rPr>
              <a:t>Individuální zkušenost (vs. Sdílená představa, projekce…)</a:t>
            </a:r>
          </a:p>
          <a:p>
            <a:pPr eaLnBrk="1" hangingPunct="1">
              <a:spcBef>
                <a:spcPts val="406"/>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sz="1100" dirty="0">
                <a:latin typeface="Tahoma" pitchFamily="32" charset="0"/>
                <a:cs typeface="Times New Roman" pitchFamily="16" charset="0"/>
              </a:rPr>
              <a:t>Překračování stereotypů a konvencí</a:t>
            </a:r>
          </a:p>
          <a:p>
            <a:pPr eaLnBrk="1" hangingPunct="1">
              <a:spcBef>
                <a:spcPts val="406"/>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sz="1100" dirty="0">
              <a:latin typeface="Tahoma" pitchFamily="32" charset="0"/>
              <a:cs typeface="Times New Roman" pitchFamily="16" charset="0"/>
            </a:endParaRPr>
          </a:p>
        </p:txBody>
      </p:sp>
    </p:spTree>
    <p:extLst>
      <p:ext uri="{BB962C8B-B14F-4D97-AF65-F5344CB8AC3E}">
        <p14:creationId xmlns:p14="http://schemas.microsoft.com/office/powerpoint/2010/main" val="2111853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7DCF47E-FFFC-482E-BCF8-F32823FCF411}" type="slidenum">
              <a:rPr lang="cs-CZ"/>
              <a:pPr/>
              <a:t>45</a:t>
            </a:fld>
            <a:endParaRPr lang="cs-CZ"/>
          </a:p>
        </p:txBody>
      </p:sp>
      <p:sp>
        <p:nvSpPr>
          <p:cNvPr id="13926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7ED79AD-186A-42E1-B524-F15EE87C8F2C}"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45</a:t>
            </a:fld>
            <a:endParaRPr lang="en-US" sz="1300" dirty="0">
              <a:solidFill>
                <a:srgbClr val="000000"/>
              </a:solidFill>
              <a:latin typeface="Times New Roman" pitchFamily="16" charset="0"/>
            </a:endParaRPr>
          </a:p>
        </p:txBody>
      </p:sp>
      <p:sp>
        <p:nvSpPr>
          <p:cNvPr id="13926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39267"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Zacházení s nemocí. Tradice v rodině. To je taky zisk umět se k určitým věcem postavit. Někdy je drobnost nepřijatelná, jindy i výraznější postižení samozřejmě přijímané. </a:t>
            </a:r>
          </a:p>
        </p:txBody>
      </p:sp>
    </p:spTree>
    <p:extLst>
      <p:ext uri="{BB962C8B-B14F-4D97-AF65-F5344CB8AC3E}">
        <p14:creationId xmlns:p14="http://schemas.microsoft.com/office/powerpoint/2010/main" val="21734445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AC7DAFF7-F536-4339-9A55-37D6E3DA15A2}" type="slidenum">
              <a:rPr lang="cs-CZ"/>
              <a:pPr/>
              <a:t>46</a:t>
            </a:fld>
            <a:endParaRPr lang="cs-CZ"/>
          </a:p>
        </p:txBody>
      </p:sp>
      <p:sp>
        <p:nvSpPr>
          <p:cNvPr id="14028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B8F320D7-A74C-4700-BCC6-C2D7C23863C8}"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46</a:t>
            </a:fld>
            <a:endParaRPr lang="en-US" sz="1300" dirty="0">
              <a:solidFill>
                <a:srgbClr val="000000"/>
              </a:solidFill>
              <a:latin typeface="Times New Roman" pitchFamily="16" charset="0"/>
            </a:endParaRPr>
          </a:p>
        </p:txBody>
      </p:sp>
      <p:sp>
        <p:nvSpPr>
          <p:cNvPr id="14029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0291"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err="1">
                <a:ea typeface="MS Gothic" charset="-128"/>
              </a:rPr>
              <a:t>Jazykování</a:t>
            </a:r>
            <a:r>
              <a:rPr lang="cs-CZ" dirty="0">
                <a:ea typeface="MS Gothic" charset="-128"/>
              </a:rPr>
              <a:t>. </a:t>
            </a:r>
            <a:r>
              <a:rPr lang="cs-CZ" dirty="0" err="1">
                <a:ea typeface="MS Gothic" charset="-128"/>
              </a:rPr>
              <a:t>Agency</a:t>
            </a:r>
            <a:r>
              <a:rPr lang="cs-CZ" dirty="0">
                <a:ea typeface="MS Gothic" charset="-128"/>
              </a:rPr>
              <a:t> a </a:t>
            </a:r>
            <a:r>
              <a:rPr lang="cs-CZ" dirty="0" err="1">
                <a:ea typeface="MS Gothic" charset="-128"/>
              </a:rPr>
              <a:t>communion</a:t>
            </a:r>
            <a:r>
              <a:rPr lang="cs-CZ" dirty="0">
                <a:ea typeface="MS Gothic" charset="-128"/>
              </a:rPr>
              <a:t>.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Milosrdné zabití těch, jejichž život nestojí za žití 200 000 lidí (léky, vyhladovění). Oficiální veřejné instituce+program milosrdné smrti. </a:t>
            </a:r>
            <a:r>
              <a:rPr lang="cs-CZ" dirty="0" err="1">
                <a:ea typeface="MS Gothic" charset="-128"/>
              </a:rPr>
              <a:t>Ghándí</a:t>
            </a:r>
            <a:r>
              <a:rPr lang="cs-CZ" dirty="0">
                <a:ea typeface="MS Gothic" charset="-128"/>
              </a:rPr>
              <a:t>,</a:t>
            </a:r>
            <a:r>
              <a:rPr lang="cs-CZ" dirty="0" err="1">
                <a:ea typeface="MS Gothic" charset="-128"/>
              </a:rPr>
              <a:t>Mandela</a:t>
            </a:r>
            <a:r>
              <a:rPr lang="cs-CZ" dirty="0">
                <a:ea typeface="MS Gothic" charset="-128"/>
              </a:rPr>
              <a:t>, Havel… </a:t>
            </a:r>
          </a:p>
          <a:p>
            <a:pPr eaLnBrk="1" hangingPunct="1">
              <a:spcBef>
                <a:spcPts val="731"/>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sz="1700" dirty="0">
                <a:ea typeface="MS Gothic" charset="-128"/>
              </a:rPr>
              <a:t>Propaganda:  kolik domů by mohlo být postaveno pro rodiny se zdravými dětmi za peníze, které … </a:t>
            </a:r>
            <a:r>
              <a:rPr lang="cs-CZ" sz="1900" dirty="0">
                <a:ea typeface="MS Gothic" charset="-128"/>
              </a:rPr>
              <a:t> „život, který nestojí za to, aby byl žit“.</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200 000 lidí, úlohy ve školách. Text k přečtení: </a:t>
            </a:r>
            <a:r>
              <a:rPr lang="cs-CZ" dirty="0" err="1">
                <a:ea typeface="MS Gothic" charset="-128"/>
              </a:rPr>
              <a:t>wolf</a:t>
            </a:r>
            <a:r>
              <a:rPr lang="cs-CZ" dirty="0">
                <a:ea typeface="MS Gothic" charset="-128"/>
              </a:rPr>
              <a:t> </a:t>
            </a:r>
            <a:r>
              <a:rPr lang="cs-CZ" dirty="0" err="1">
                <a:ea typeface="MS Gothic" charset="-128"/>
              </a:rPr>
              <a:t>wolfensberger</a:t>
            </a:r>
            <a:endParaRPr lang="cs-CZ" dirty="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1370610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5BCA5BDC-3C80-469C-955F-68BCB03145B0}" type="slidenum">
              <a:rPr lang="cs-CZ"/>
              <a:pPr/>
              <a:t>47</a:t>
            </a:fld>
            <a:endParaRPr lang="cs-CZ"/>
          </a:p>
        </p:txBody>
      </p:sp>
      <p:sp>
        <p:nvSpPr>
          <p:cNvPr id="14131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ACBDFE37-8F56-4F85-8B0B-A75E923CFBD8}"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47</a:t>
            </a:fld>
            <a:endParaRPr lang="en-US" sz="1300" dirty="0">
              <a:solidFill>
                <a:srgbClr val="000000"/>
              </a:solidFill>
              <a:latin typeface="Times New Roman" pitchFamily="16" charset="0"/>
            </a:endParaRPr>
          </a:p>
        </p:txBody>
      </p:sp>
      <p:sp>
        <p:nvSpPr>
          <p:cNvPr id="14131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1315"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Moudrost ve způsobu zacházení se slabostí.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Např. metody </a:t>
            </a:r>
            <a:r>
              <a:rPr lang="cs-CZ" dirty="0" err="1">
                <a:ea typeface="MS Gothic" charset="-128"/>
              </a:rPr>
              <a:t>intrumentálního</a:t>
            </a:r>
            <a:r>
              <a:rPr lang="cs-CZ" dirty="0">
                <a:ea typeface="MS Gothic" charset="-128"/>
              </a:rPr>
              <a:t> obohacení … </a:t>
            </a:r>
            <a:r>
              <a:rPr lang="cs-CZ" dirty="0" err="1">
                <a:ea typeface="MS Gothic" charset="-128"/>
              </a:rPr>
              <a:t>zp</a:t>
            </a:r>
            <a:r>
              <a:rPr lang="cs-CZ" dirty="0">
                <a:ea typeface="MS Gothic" charset="-128"/>
              </a:rPr>
              <a:t>. Zacházení s chybou. Paráda!!</a:t>
            </a:r>
          </a:p>
        </p:txBody>
      </p:sp>
    </p:spTree>
    <p:extLst>
      <p:ext uri="{BB962C8B-B14F-4D97-AF65-F5344CB8AC3E}">
        <p14:creationId xmlns:p14="http://schemas.microsoft.com/office/powerpoint/2010/main" val="2686314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9EE37AB0-5790-4D78-8A40-4581410A30F7}" type="slidenum">
              <a:rPr lang="cs-CZ"/>
              <a:pPr/>
              <a:t>48</a:t>
            </a:fld>
            <a:endParaRPr lang="cs-CZ"/>
          </a:p>
        </p:txBody>
      </p:sp>
      <p:sp>
        <p:nvSpPr>
          <p:cNvPr id="14233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08E17B52-3FCD-4488-93F3-5424470C6A0F}"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48</a:t>
            </a:fld>
            <a:endParaRPr lang="en-US" sz="1300" dirty="0">
              <a:solidFill>
                <a:srgbClr val="000000"/>
              </a:solidFill>
              <a:latin typeface="Times New Roman" pitchFamily="16" charset="0"/>
            </a:endParaRPr>
          </a:p>
        </p:txBody>
      </p:sp>
      <p:sp>
        <p:nvSpPr>
          <p:cNvPr id="14233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233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smtClean="0">
                <a:ea typeface="MS Gothic" charset="-128"/>
              </a:rPr>
              <a:t>Eugenika. USA. 19 st.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smtClean="0">
                <a:ea typeface="MS Gothic" charset="-128"/>
              </a:rPr>
              <a:t>Hitlerův </a:t>
            </a:r>
            <a:r>
              <a:rPr lang="cs-CZ" dirty="0">
                <a:ea typeface="MS Gothic" charset="-128"/>
              </a:rPr>
              <a:t>program T4: několik set tisíc lidí, kteří žili život, který nestojí za to, aby byl žit.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Podpora ze strany lékařů…vývoz technologie a odborníků do koncentračních táborů</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Náklady na péči jsou tolik a tolik. Kolik domů by mohlo být postaveno…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Agrese : WW: historie učí, že agrese je  vždy ruku v ruce s kamufláží, předstíráním… </a:t>
            </a:r>
          </a:p>
        </p:txBody>
      </p:sp>
    </p:spTree>
    <p:extLst>
      <p:ext uri="{BB962C8B-B14F-4D97-AF65-F5344CB8AC3E}">
        <p14:creationId xmlns:p14="http://schemas.microsoft.com/office/powerpoint/2010/main" val="2274289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9E930FF-D0AE-45BB-A0A7-92C7485F2A75}" type="slidenum">
              <a:rPr lang="cs-CZ"/>
              <a:pPr/>
              <a:t>49</a:t>
            </a:fld>
            <a:endParaRPr lang="cs-CZ"/>
          </a:p>
        </p:txBody>
      </p:sp>
      <p:sp>
        <p:nvSpPr>
          <p:cNvPr id="14336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A4F60D0E-F6B7-446B-BE25-9D3454A4F781}"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49</a:t>
            </a:fld>
            <a:endParaRPr lang="en-US" sz="1300" dirty="0">
              <a:solidFill>
                <a:srgbClr val="000000"/>
              </a:solidFill>
              <a:latin typeface="Times New Roman" pitchFamily="16" charset="0"/>
            </a:endParaRPr>
          </a:p>
        </p:txBody>
      </p:sp>
      <p:sp>
        <p:nvSpPr>
          <p:cNvPr id="14336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3363"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Eliminační cvičení</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3739525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59AEB730-2A5F-4242-BE31-7A33AE28F27E}" type="slidenum">
              <a:rPr lang="cs-CZ"/>
              <a:pPr/>
              <a:t>50</a:t>
            </a:fld>
            <a:endParaRPr lang="cs-CZ"/>
          </a:p>
        </p:txBody>
      </p:sp>
      <p:sp>
        <p:nvSpPr>
          <p:cNvPr id="14438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9C67C744-9D41-4EB8-A486-AA47C85CF038}"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50</a:t>
            </a:fld>
            <a:endParaRPr lang="en-US" sz="1300" dirty="0">
              <a:solidFill>
                <a:srgbClr val="000000"/>
              </a:solidFill>
              <a:latin typeface="Times New Roman" pitchFamily="16" charset="0"/>
            </a:endParaRPr>
          </a:p>
        </p:txBody>
      </p:sp>
      <p:sp>
        <p:nvSpPr>
          <p:cNvPr id="14438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4387"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dirty="0"/>
          </a:p>
        </p:txBody>
      </p:sp>
    </p:spTree>
    <p:extLst>
      <p:ext uri="{BB962C8B-B14F-4D97-AF65-F5344CB8AC3E}">
        <p14:creationId xmlns:p14="http://schemas.microsoft.com/office/powerpoint/2010/main" val="289883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856C6A40-8FCF-464B-AE97-8E9084C7ADB5}" type="slidenum">
              <a:rPr lang="cs-CZ"/>
              <a:pPr/>
              <a:t>6</a:t>
            </a:fld>
            <a:endParaRPr lang="cs-CZ"/>
          </a:p>
        </p:txBody>
      </p:sp>
      <p:sp>
        <p:nvSpPr>
          <p:cNvPr id="10035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BFD898F8-BD52-4DE9-92D5-2A719D633F74}"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a:t>
            </a:fld>
            <a:endParaRPr lang="cs-CZ" sz="1300" dirty="0">
              <a:solidFill>
                <a:srgbClr val="000000"/>
              </a:solidFill>
              <a:latin typeface="Times New Roman" pitchFamily="16" charset="0"/>
            </a:endParaRPr>
          </a:p>
        </p:txBody>
      </p:sp>
      <p:sp>
        <p:nvSpPr>
          <p:cNvPr id="10035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0355" name="Text Box 3"/>
          <p:cNvSpPr txBox="1">
            <a:spLocks noGrp="1" noChangeArrowheads="1"/>
          </p:cNvSpPr>
          <p:nvPr>
            <p:ph type="body"/>
          </p:nvPr>
        </p:nvSpPr>
        <p:spPr bwMode="auto">
          <a:xfrm>
            <a:off x="709930" y="4861441"/>
            <a:ext cx="5679440"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Kategorie deficitu (3) …  a nedozvídáme se nic o člověku, o jeho příběhu… atd. Milan </a:t>
            </a:r>
            <a:r>
              <a:rPr lang="cs-CZ" dirty="0" err="1">
                <a:ea typeface="MS Gothic" charset="-128"/>
              </a:rPr>
              <a:t>Cháb</a:t>
            </a:r>
            <a:endParaRPr lang="cs-CZ" dirty="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23952106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D1D6BF1F-5D1F-485E-8B7D-504A2C2C7E9E}" type="slidenum">
              <a:rPr lang="cs-CZ"/>
              <a:pPr/>
              <a:t>51</a:t>
            </a:fld>
            <a:endParaRPr lang="cs-CZ"/>
          </a:p>
        </p:txBody>
      </p:sp>
      <p:sp>
        <p:nvSpPr>
          <p:cNvPr id="14540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862091C5-36CB-4BA6-A6FA-03F86F94FF1B}"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51</a:t>
            </a:fld>
            <a:endParaRPr lang="en-US" sz="1300" dirty="0">
              <a:solidFill>
                <a:srgbClr val="000000"/>
              </a:solidFill>
              <a:latin typeface="Times New Roman" pitchFamily="16" charset="0"/>
            </a:endParaRPr>
          </a:p>
        </p:txBody>
      </p:sp>
      <p:sp>
        <p:nvSpPr>
          <p:cNvPr id="14541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541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4197030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5DABBD55-821A-4AAF-8076-6BFC6BEACFCF}" type="slidenum">
              <a:rPr lang="cs-CZ"/>
              <a:pPr/>
              <a:t>52</a:t>
            </a:fld>
            <a:endParaRPr lang="cs-CZ"/>
          </a:p>
        </p:txBody>
      </p:sp>
      <p:sp>
        <p:nvSpPr>
          <p:cNvPr id="14643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8D7ED2A6-2C08-4E3C-8FD4-64A0BCA1C3B8}" type="slidenum">
              <a:rPr lang="en-US"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52</a:t>
            </a:fld>
            <a:endParaRPr lang="en-US" sz="1300" dirty="0">
              <a:solidFill>
                <a:srgbClr val="000000"/>
              </a:solidFill>
              <a:latin typeface="Times New Roman" pitchFamily="16" charset="0"/>
            </a:endParaRPr>
          </a:p>
        </p:txBody>
      </p:sp>
      <p:sp>
        <p:nvSpPr>
          <p:cNvPr id="14643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6435"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3333567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5B5A7667-DB2D-4AF3-991B-660115AF2A92}" type="slidenum">
              <a:rPr lang="cs-CZ"/>
              <a:pPr/>
              <a:t>54</a:t>
            </a:fld>
            <a:endParaRPr lang="cs-CZ"/>
          </a:p>
        </p:txBody>
      </p:sp>
      <p:sp>
        <p:nvSpPr>
          <p:cNvPr id="14745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C99F5F78-29EB-4505-9233-58E05A520FE5}"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54</a:t>
            </a:fld>
            <a:endParaRPr lang="cs-CZ" sz="1300" dirty="0">
              <a:solidFill>
                <a:srgbClr val="000000"/>
              </a:solidFill>
              <a:latin typeface="Times New Roman" pitchFamily="16" charset="0"/>
            </a:endParaRPr>
          </a:p>
        </p:txBody>
      </p:sp>
      <p:sp>
        <p:nvSpPr>
          <p:cNvPr id="14745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7459" name="Rectangle 3"/>
          <p:cNvSpPr txBox="1">
            <a:spLocks noGrp="1" noChangeArrowheads="1"/>
          </p:cNvSpPr>
          <p:nvPr>
            <p:ph type="body"/>
          </p:nvPr>
        </p:nvSpPr>
        <p:spPr bwMode="auto">
          <a:xfrm>
            <a:off x="946574" y="4861442"/>
            <a:ext cx="5197937" cy="4596692"/>
          </a:xfrm>
          <a:prstGeom prst="rect">
            <a:avLst/>
          </a:prstGeom>
          <a:noFill/>
          <a:ln>
            <a:round/>
            <a:headEnd/>
            <a:tailEnd/>
          </a:ln>
        </p:spPr>
        <p:txBody>
          <a:bodyPr wrap="none" anchor="ctr"/>
          <a:lstStyle/>
          <a:p>
            <a:endParaRPr lang="cs-CZ" dirty="0"/>
          </a:p>
        </p:txBody>
      </p:sp>
    </p:spTree>
    <p:extLst>
      <p:ext uri="{BB962C8B-B14F-4D97-AF65-F5344CB8AC3E}">
        <p14:creationId xmlns:p14="http://schemas.microsoft.com/office/powerpoint/2010/main" val="39867244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C6C82A9E-0D9C-4796-BB1E-9B1AC5963DE7}" type="slidenum">
              <a:rPr lang="cs-CZ"/>
              <a:pPr/>
              <a:t>55</a:t>
            </a:fld>
            <a:endParaRPr lang="cs-CZ"/>
          </a:p>
        </p:txBody>
      </p:sp>
      <p:sp>
        <p:nvSpPr>
          <p:cNvPr id="14848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783C1302-61D9-486C-BEF2-56ED7C7379D1}"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55</a:t>
            </a:fld>
            <a:endParaRPr lang="cs-CZ" sz="1300" dirty="0">
              <a:solidFill>
                <a:srgbClr val="000000"/>
              </a:solidFill>
              <a:latin typeface="Times New Roman" pitchFamily="16" charset="0"/>
            </a:endParaRPr>
          </a:p>
        </p:txBody>
      </p:sp>
      <p:sp>
        <p:nvSpPr>
          <p:cNvPr id="14848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8483"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Koncept </a:t>
            </a:r>
            <a:r>
              <a:rPr lang="cs-CZ" dirty="0" err="1">
                <a:ea typeface="MS Gothic" charset="-128"/>
              </a:rPr>
              <a:t>sebepojetí</a:t>
            </a:r>
            <a:r>
              <a:rPr lang="cs-CZ" dirty="0">
                <a:ea typeface="MS Gothic" charset="-128"/>
              </a:rPr>
              <a:t> : co je tím kriteriem </a:t>
            </a:r>
            <a:r>
              <a:rPr lang="cs-CZ" dirty="0" err="1">
                <a:ea typeface="MS Gothic" charset="-128"/>
              </a:rPr>
              <a:t>sebeposuzování</a:t>
            </a:r>
            <a:r>
              <a:rPr lang="cs-CZ" dirty="0">
                <a:ea typeface="MS Gothic" charset="-128"/>
              </a:rPr>
              <a:t>? – odlišnosti v rámci pyramidy. Co zažil člověk v ústavu od svého dětství. … co teď prožívá… </a:t>
            </a:r>
          </a:p>
          <a:p>
            <a:pPr eaLnBrk="1" hangingPunct="1">
              <a:spcBef>
                <a:spcPts val="366"/>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sz="1000" dirty="0">
                <a:ea typeface="MS Gothic" charset="-128"/>
              </a:rPr>
              <a:t> Minulý příklad T4: důraz na výkonnost. Polarita AGENCY a COMMUNION; v rámci rodiny i školy. </a:t>
            </a:r>
          </a:p>
        </p:txBody>
      </p:sp>
    </p:spTree>
    <p:extLst>
      <p:ext uri="{BB962C8B-B14F-4D97-AF65-F5344CB8AC3E}">
        <p14:creationId xmlns:p14="http://schemas.microsoft.com/office/powerpoint/2010/main" val="13518071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40676BE5-2AB0-4535-9D1B-461BD659BA5F}" type="slidenum">
              <a:rPr lang="cs-CZ"/>
              <a:pPr/>
              <a:t>56</a:t>
            </a:fld>
            <a:endParaRPr lang="cs-CZ"/>
          </a:p>
        </p:txBody>
      </p:sp>
      <p:sp>
        <p:nvSpPr>
          <p:cNvPr id="14950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A48E6669-FD93-495E-A94B-AF7C747F1CDD}"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56</a:t>
            </a:fld>
            <a:endParaRPr lang="cs-CZ" sz="1300" dirty="0">
              <a:solidFill>
                <a:srgbClr val="000000"/>
              </a:solidFill>
              <a:latin typeface="Times New Roman" pitchFamily="16" charset="0"/>
            </a:endParaRPr>
          </a:p>
        </p:txBody>
      </p:sp>
      <p:sp>
        <p:nvSpPr>
          <p:cNvPr id="14950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49507"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Umírání je ještě docela život. </a:t>
            </a:r>
            <a:r>
              <a:rPr lang="cs-CZ" dirty="0" err="1">
                <a:ea typeface="MS Gothic" charset="-128"/>
              </a:rPr>
              <a:t>Agency</a:t>
            </a:r>
            <a:r>
              <a:rPr lang="cs-CZ" dirty="0">
                <a:ea typeface="MS Gothic" charset="-128"/>
              </a:rPr>
              <a:t> a </a:t>
            </a:r>
            <a:r>
              <a:rPr lang="cs-CZ" dirty="0" err="1">
                <a:ea typeface="MS Gothic" charset="-128"/>
              </a:rPr>
              <a:t>communion</a:t>
            </a:r>
            <a:r>
              <a:rPr lang="cs-CZ" dirty="0">
                <a:ea typeface="MS Gothic" charset="-128"/>
              </a:rPr>
              <a:t>.</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1585977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78CADDF-A1E8-480E-9023-00073967B3F3}" type="slidenum">
              <a:rPr lang="cs-CZ"/>
              <a:pPr/>
              <a:t>57</a:t>
            </a:fld>
            <a:endParaRPr lang="cs-CZ"/>
          </a:p>
        </p:txBody>
      </p:sp>
      <p:sp>
        <p:nvSpPr>
          <p:cNvPr id="15052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DB5FB53-4E08-43C2-BEB6-C67F2493F71F}"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57</a:t>
            </a:fld>
            <a:endParaRPr lang="cs-CZ" sz="1300" dirty="0">
              <a:solidFill>
                <a:srgbClr val="000000"/>
              </a:solidFill>
              <a:latin typeface="Times New Roman" pitchFamily="16" charset="0"/>
            </a:endParaRPr>
          </a:p>
        </p:txBody>
      </p:sp>
      <p:sp>
        <p:nvSpPr>
          <p:cNvPr id="15053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053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033259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45EE07A5-0F98-4029-988D-1859C1BAB836}" type="slidenum">
              <a:rPr lang="cs-CZ"/>
              <a:pPr/>
              <a:t>58</a:t>
            </a:fld>
            <a:endParaRPr lang="cs-CZ"/>
          </a:p>
        </p:txBody>
      </p:sp>
      <p:sp>
        <p:nvSpPr>
          <p:cNvPr id="15155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9AB97D7-FE70-4327-9301-7EF170FA892B}"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58</a:t>
            </a:fld>
            <a:endParaRPr lang="cs-CZ" sz="1300" dirty="0">
              <a:solidFill>
                <a:srgbClr val="000000"/>
              </a:solidFill>
              <a:latin typeface="Times New Roman" pitchFamily="16" charset="0"/>
            </a:endParaRPr>
          </a:p>
        </p:txBody>
      </p:sp>
      <p:sp>
        <p:nvSpPr>
          <p:cNvPr id="15155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1555"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3083293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8A66CF7-DAAC-4D68-86C7-7C48EE4517B8}" type="slidenum">
              <a:rPr lang="cs-CZ"/>
              <a:pPr/>
              <a:t>59</a:t>
            </a:fld>
            <a:endParaRPr lang="cs-CZ"/>
          </a:p>
        </p:txBody>
      </p:sp>
      <p:sp>
        <p:nvSpPr>
          <p:cNvPr id="15257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5F5A021E-2377-4CB3-95C7-A680B738E807}"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59</a:t>
            </a:fld>
            <a:endParaRPr lang="cs-CZ" sz="1300" dirty="0">
              <a:solidFill>
                <a:srgbClr val="000000"/>
              </a:solidFill>
              <a:latin typeface="Times New Roman" pitchFamily="16" charset="0"/>
            </a:endParaRPr>
          </a:p>
        </p:txBody>
      </p:sp>
      <p:sp>
        <p:nvSpPr>
          <p:cNvPr id="15257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257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06"/>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sz="1100" dirty="0">
                <a:latin typeface="Verdana" pitchFamily="32" charset="0"/>
                <a:ea typeface="MS Gothic" charset="-128"/>
              </a:rPr>
              <a:t>Hans </a:t>
            </a:r>
            <a:r>
              <a:rPr lang="cs-CZ" sz="1100" dirty="0" err="1">
                <a:latin typeface="Verdana" pitchFamily="32" charset="0"/>
                <a:ea typeface="MS Gothic" charset="-128"/>
              </a:rPr>
              <a:t>Peters</a:t>
            </a:r>
            <a:r>
              <a:rPr lang="cs-CZ" sz="1100" dirty="0">
                <a:latin typeface="Verdana" pitchFamily="32" charset="0"/>
                <a:ea typeface="MS Gothic" charset="-128"/>
              </a:rPr>
              <a:t> (1999). </a:t>
            </a:r>
            <a:r>
              <a:rPr lang="cs-CZ" sz="1100" dirty="0" err="1">
                <a:latin typeface="Verdana" pitchFamily="32" charset="0"/>
                <a:ea typeface="MS Gothic" charset="-128"/>
              </a:rPr>
              <a:t>Pretherapy</a:t>
            </a:r>
            <a:r>
              <a:rPr lang="cs-CZ" sz="1100" dirty="0">
                <a:latin typeface="Verdana" pitchFamily="32" charset="0"/>
                <a:ea typeface="MS Gothic" charset="-128"/>
              </a:rPr>
              <a:t>: A </a:t>
            </a:r>
            <a:r>
              <a:rPr lang="cs-CZ" sz="1100" dirty="0" err="1">
                <a:latin typeface="Verdana" pitchFamily="32" charset="0"/>
                <a:ea typeface="MS Gothic" charset="-128"/>
              </a:rPr>
              <a:t>Client</a:t>
            </a:r>
            <a:r>
              <a:rPr lang="cs-CZ" sz="1100" dirty="0">
                <a:latin typeface="Verdana" pitchFamily="32" charset="0"/>
                <a:ea typeface="MS Gothic" charset="-128"/>
              </a:rPr>
              <a:t>-</a:t>
            </a:r>
            <a:r>
              <a:rPr lang="cs-CZ" sz="1100" dirty="0" err="1">
                <a:latin typeface="Verdana" pitchFamily="32" charset="0"/>
                <a:ea typeface="MS Gothic" charset="-128"/>
              </a:rPr>
              <a:t>Centered</a:t>
            </a:r>
            <a:r>
              <a:rPr lang="cs-CZ" sz="1100" dirty="0">
                <a:latin typeface="Verdana" pitchFamily="32" charset="0"/>
                <a:ea typeface="MS Gothic" charset="-128"/>
              </a:rPr>
              <a:t>/</a:t>
            </a:r>
            <a:r>
              <a:rPr lang="cs-CZ" sz="1100" dirty="0" err="1">
                <a:latin typeface="Verdana" pitchFamily="32" charset="0"/>
                <a:ea typeface="MS Gothic" charset="-128"/>
              </a:rPr>
              <a:t>Experiential</a:t>
            </a:r>
            <a:r>
              <a:rPr lang="cs-CZ" sz="1100" dirty="0">
                <a:latin typeface="Verdana" pitchFamily="32" charset="0"/>
                <a:ea typeface="MS Gothic" charset="-128"/>
              </a:rPr>
              <a:t> </a:t>
            </a:r>
            <a:r>
              <a:rPr lang="cs-CZ" sz="1100" dirty="0" err="1">
                <a:latin typeface="Verdana" pitchFamily="32" charset="0"/>
                <a:ea typeface="MS Gothic" charset="-128"/>
              </a:rPr>
              <a:t>Approach</a:t>
            </a:r>
            <a:r>
              <a:rPr lang="cs-CZ" sz="1100" dirty="0">
                <a:latin typeface="Verdana" pitchFamily="32" charset="0"/>
                <a:ea typeface="MS Gothic" charset="-128"/>
              </a:rPr>
              <a:t> to </a:t>
            </a:r>
            <a:r>
              <a:rPr lang="cs-CZ" sz="1100" dirty="0" err="1">
                <a:latin typeface="Verdana" pitchFamily="32" charset="0"/>
                <a:ea typeface="MS Gothic" charset="-128"/>
              </a:rPr>
              <a:t>Mentally</a:t>
            </a:r>
            <a:r>
              <a:rPr lang="cs-CZ" sz="1100" dirty="0">
                <a:latin typeface="Verdana" pitchFamily="32" charset="0"/>
                <a:ea typeface="MS Gothic" charset="-128"/>
              </a:rPr>
              <a:t> </a:t>
            </a:r>
            <a:r>
              <a:rPr lang="cs-CZ" sz="1100" dirty="0" err="1">
                <a:latin typeface="Verdana" pitchFamily="32" charset="0"/>
                <a:ea typeface="MS Gothic" charset="-128"/>
              </a:rPr>
              <a:t>Handicapped</a:t>
            </a:r>
            <a:r>
              <a:rPr lang="cs-CZ" sz="1100" dirty="0">
                <a:latin typeface="Verdana" pitchFamily="32" charset="0"/>
                <a:ea typeface="MS Gothic" charset="-128"/>
              </a:rPr>
              <a:t> </a:t>
            </a:r>
            <a:r>
              <a:rPr lang="cs-CZ" sz="1100" dirty="0" err="1">
                <a:latin typeface="Verdana" pitchFamily="32" charset="0"/>
                <a:ea typeface="MS Gothic" charset="-128"/>
              </a:rPr>
              <a:t>People</a:t>
            </a:r>
            <a:r>
              <a:rPr lang="cs-CZ" sz="1100" dirty="0">
                <a:latin typeface="Verdana" pitchFamily="32" charset="0"/>
                <a:ea typeface="MS Gothic" charset="-128"/>
              </a:rPr>
              <a:t>. </a:t>
            </a:r>
            <a:r>
              <a:rPr lang="cs-CZ" sz="1100" dirty="0">
                <a:ea typeface="MS Gothic" charset="-128"/>
              </a:rPr>
              <a:t> </a:t>
            </a:r>
          </a:p>
          <a:p>
            <a:pPr eaLnBrk="1" hangingPunct="1">
              <a:spcBef>
                <a:spcPts val="569"/>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sz="1500" dirty="0">
                <a:ea typeface="MS Gothic" charset="-128"/>
              </a:rPr>
              <a:t> </a:t>
            </a:r>
          </a:p>
          <a:p>
            <a:pPr eaLnBrk="1" hangingPunct="1">
              <a:spcBef>
                <a:spcPts val="569"/>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sz="1500" dirty="0">
              <a:ea typeface="MS Gothic" charset="-128"/>
            </a:endParaRPr>
          </a:p>
        </p:txBody>
      </p:sp>
    </p:spTree>
    <p:extLst>
      <p:ext uri="{BB962C8B-B14F-4D97-AF65-F5344CB8AC3E}">
        <p14:creationId xmlns:p14="http://schemas.microsoft.com/office/powerpoint/2010/main" val="1948712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8573357-55FC-47F3-9B3F-0764E8AA55DF}" type="slidenum">
              <a:rPr lang="cs-CZ"/>
              <a:pPr/>
              <a:t>60</a:t>
            </a:fld>
            <a:endParaRPr lang="cs-CZ"/>
          </a:p>
        </p:txBody>
      </p:sp>
      <p:sp>
        <p:nvSpPr>
          <p:cNvPr id="15360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84664D9-50D4-4995-9792-8F11D76496F5}"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60</a:t>
            </a:fld>
            <a:endParaRPr lang="cs-CZ" sz="1300" dirty="0">
              <a:solidFill>
                <a:srgbClr val="000000"/>
              </a:solidFill>
              <a:latin typeface="Times New Roman" pitchFamily="16" charset="0"/>
            </a:endParaRPr>
          </a:p>
        </p:txBody>
      </p:sp>
      <p:sp>
        <p:nvSpPr>
          <p:cNvPr id="15360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3603"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err="1">
                <a:ea typeface="MS Gothic" charset="-128"/>
              </a:rPr>
              <a:t>Karpmanův</a:t>
            </a:r>
            <a:r>
              <a:rPr lang="cs-CZ" dirty="0">
                <a:ea typeface="MS Gothic" charset="-128"/>
              </a:rPr>
              <a:t> Dramatický trojúhelník: Oběť, pronásledovatel, zachránce … řetězení vzorce.</a:t>
            </a:r>
          </a:p>
        </p:txBody>
      </p:sp>
    </p:spTree>
    <p:extLst>
      <p:ext uri="{BB962C8B-B14F-4D97-AF65-F5344CB8AC3E}">
        <p14:creationId xmlns:p14="http://schemas.microsoft.com/office/powerpoint/2010/main" val="211176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E8EFF14-292B-4589-B6C3-AC01E8B55072}" type="slidenum">
              <a:rPr lang="cs-CZ"/>
              <a:pPr/>
              <a:t>61</a:t>
            </a:fld>
            <a:endParaRPr lang="cs-CZ"/>
          </a:p>
        </p:txBody>
      </p:sp>
      <p:sp>
        <p:nvSpPr>
          <p:cNvPr id="15462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91E6B640-A54D-4F66-8211-669A034AB931}"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61</a:t>
            </a:fld>
            <a:endParaRPr lang="cs-CZ" sz="1300" dirty="0">
              <a:solidFill>
                <a:srgbClr val="000000"/>
              </a:solidFill>
              <a:latin typeface="Times New Roman" pitchFamily="16" charset="0"/>
            </a:endParaRPr>
          </a:p>
        </p:txBody>
      </p:sp>
      <p:sp>
        <p:nvSpPr>
          <p:cNvPr id="15462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4627"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Cvičení: V ústavu: situaci definují zaměstnanci. ? Přijetí definice dospělého, ze strany dítěte: např. vychovatelka: to je největší neštěstí, že mají takové děti : co to dělá se </a:t>
            </a:r>
            <a:r>
              <a:rPr lang="cs-CZ" dirty="0" err="1">
                <a:ea typeface="MS Gothic" charset="-128"/>
              </a:rPr>
              <a:t>sebepojetím</a:t>
            </a:r>
            <a:r>
              <a:rPr lang="cs-CZ" dirty="0">
                <a:ea typeface="MS Gothic" charset="-128"/>
              </a:rPr>
              <a:t> dítěte? S jeho představou o čemkoli… ?</a:t>
            </a:r>
          </a:p>
        </p:txBody>
      </p:sp>
    </p:spTree>
    <p:extLst>
      <p:ext uri="{BB962C8B-B14F-4D97-AF65-F5344CB8AC3E}">
        <p14:creationId xmlns:p14="http://schemas.microsoft.com/office/powerpoint/2010/main" val="372532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615DAC0-F2C7-44FC-84FB-D5C401182173}" type="slidenum">
              <a:rPr lang="cs-CZ"/>
              <a:pPr/>
              <a:t>7</a:t>
            </a:fld>
            <a:endParaRPr lang="cs-CZ"/>
          </a:p>
        </p:txBody>
      </p:sp>
      <p:sp>
        <p:nvSpPr>
          <p:cNvPr id="10137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04D58249-9CB4-4BB8-BC72-9B2849341BB8}"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a:t>
            </a:fld>
            <a:endParaRPr lang="cs-CZ" sz="1300" dirty="0">
              <a:solidFill>
                <a:srgbClr val="000000"/>
              </a:solidFill>
              <a:latin typeface="Times New Roman" pitchFamily="16" charset="0"/>
            </a:endParaRPr>
          </a:p>
        </p:txBody>
      </p:sp>
      <p:sp>
        <p:nvSpPr>
          <p:cNvPr id="10137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137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Kam položíte důrazy. Co udělá psycholog? </a:t>
            </a:r>
            <a:r>
              <a:rPr lang="cs-CZ" dirty="0" err="1">
                <a:ea typeface="MS Gothic" charset="-128"/>
              </a:rPr>
              <a:t>Veme</a:t>
            </a:r>
            <a:r>
              <a:rPr lang="cs-CZ" dirty="0">
                <a:ea typeface="MS Gothic" charset="-128"/>
              </a:rPr>
              <a:t> test a vyrobí nějaká čísla. Co je to podstatné?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156204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BCE3D0A-5D31-4A59-A5B5-3BDB190CADDD}" type="slidenum">
              <a:rPr lang="cs-CZ"/>
              <a:pPr/>
              <a:t>62</a:t>
            </a:fld>
            <a:endParaRPr lang="cs-CZ"/>
          </a:p>
        </p:txBody>
      </p:sp>
      <p:sp>
        <p:nvSpPr>
          <p:cNvPr id="15564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68382860-C9C5-4BFB-8F1E-8BA9757B5118}"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62</a:t>
            </a:fld>
            <a:endParaRPr lang="cs-CZ" sz="1300" dirty="0">
              <a:solidFill>
                <a:srgbClr val="000000"/>
              </a:solidFill>
              <a:latin typeface="Times New Roman" pitchFamily="16" charset="0"/>
            </a:endParaRPr>
          </a:p>
        </p:txBody>
      </p:sp>
      <p:sp>
        <p:nvSpPr>
          <p:cNvPr id="15565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565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4842343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32510553-C63E-48FB-99DF-2E2C9669EE09}" type="slidenum">
              <a:rPr lang="cs-CZ"/>
              <a:pPr/>
              <a:t>63</a:t>
            </a:fld>
            <a:endParaRPr lang="cs-CZ"/>
          </a:p>
        </p:txBody>
      </p:sp>
      <p:sp>
        <p:nvSpPr>
          <p:cNvPr id="15667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E4C80F64-AFD5-4465-B2E4-AF692637E27A}"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63</a:t>
            </a:fld>
            <a:endParaRPr lang="cs-CZ" sz="1300" dirty="0">
              <a:solidFill>
                <a:srgbClr val="000000"/>
              </a:solidFill>
              <a:latin typeface="Times New Roman" pitchFamily="16" charset="0"/>
            </a:endParaRPr>
          </a:p>
        </p:txBody>
      </p:sp>
      <p:sp>
        <p:nvSpPr>
          <p:cNvPr id="15667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6675"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1. Hypotéza kontaktu. 2. Odborník je druhý – i  nikdy nepromluvit může být zraňující. 3. otevírající se nůžky (každý si to hledá, svoje hranice);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Bude řeč o důsledcích segregace pro lidi s postižením. Zřejmě to funguje i obráceně. Tím vyloučením minimálně ztrácíme kvality, které by jinak byly součástí repertoáru atd.</a:t>
            </a:r>
          </a:p>
        </p:txBody>
      </p:sp>
    </p:spTree>
    <p:extLst>
      <p:ext uri="{BB962C8B-B14F-4D97-AF65-F5344CB8AC3E}">
        <p14:creationId xmlns:p14="http://schemas.microsoft.com/office/powerpoint/2010/main" val="1578631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C0C9127-6952-4315-BFFA-0F777A6010DB}" type="slidenum">
              <a:rPr lang="cs-CZ"/>
              <a:pPr/>
              <a:t>64</a:t>
            </a:fld>
            <a:endParaRPr lang="cs-CZ"/>
          </a:p>
        </p:txBody>
      </p:sp>
      <p:sp>
        <p:nvSpPr>
          <p:cNvPr id="15769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A244A01-D716-4B3D-95F7-0F145D637328}"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64</a:t>
            </a:fld>
            <a:endParaRPr lang="cs-CZ" sz="1300" dirty="0">
              <a:solidFill>
                <a:srgbClr val="000000"/>
              </a:solidFill>
              <a:latin typeface="Times New Roman" pitchFamily="16" charset="0"/>
            </a:endParaRPr>
          </a:p>
        </p:txBody>
      </p:sp>
      <p:sp>
        <p:nvSpPr>
          <p:cNvPr id="15769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769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Ústav vs. Výchova v rodině; pokud ho přijme, tak mu dává obrovskou šanci… pokud ústav, tak asi bude potřebovat, aby to pro něj udělal někdo jiný, Chvála a </a:t>
            </a:r>
            <a:r>
              <a:rPr lang="cs-CZ" dirty="0" err="1">
                <a:ea typeface="MS Gothic" charset="-128"/>
              </a:rPr>
              <a:t>Trapková</a:t>
            </a:r>
            <a:r>
              <a:rPr lang="cs-CZ" dirty="0">
                <a:ea typeface="MS Gothic" charset="-128"/>
              </a:rPr>
              <a:t>: jak si člověk z neúplné rodiny skládá obraz otce atd.</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2691702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F24E0896-4D90-4D9C-8A25-2B182B4B5D37}" type="slidenum">
              <a:rPr lang="cs-CZ"/>
              <a:pPr/>
              <a:t>65</a:t>
            </a:fld>
            <a:endParaRPr lang="cs-CZ"/>
          </a:p>
        </p:txBody>
      </p:sp>
      <p:sp>
        <p:nvSpPr>
          <p:cNvPr id="15872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E82DC2F1-9145-4B63-B365-134EEDACD2B4}"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65</a:t>
            </a:fld>
            <a:endParaRPr lang="cs-CZ" sz="1300" dirty="0">
              <a:solidFill>
                <a:srgbClr val="000000"/>
              </a:solidFill>
              <a:latin typeface="Times New Roman" pitchFamily="16" charset="0"/>
            </a:endParaRPr>
          </a:p>
        </p:txBody>
      </p:sp>
      <p:sp>
        <p:nvSpPr>
          <p:cNvPr id="15872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8723"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Fundament. až na dřeň, odmítnutí… sebepoškozování</a:t>
            </a:r>
            <a:r>
              <a:rPr lang="cs-CZ" sz="1700" dirty="0">
                <a:ea typeface="MS Gothic" charset="-128"/>
              </a:rPr>
              <a:t>…. Nejde o pocit</a:t>
            </a:r>
            <a:r>
              <a:rPr lang="cs-CZ" dirty="0">
                <a:ea typeface="MS Gothic" charset="-128"/>
              </a:rPr>
              <a:t>. Jde o způsob bytí ve světě.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err="1">
                <a:ea typeface="MS Gothic" charset="-128"/>
              </a:rPr>
              <a:t>Vanier</a:t>
            </a:r>
            <a:r>
              <a:rPr lang="cs-CZ" dirty="0">
                <a:ea typeface="MS Gothic" charset="-128"/>
              </a:rPr>
              <a:t>: zraněná srdce – dítě vnímá, jaké emoce rodiče prožívají. Ví, že je zklamáním… začarovaný kruh: deprese rodičů, prohloubení zranění dítěte…</a:t>
            </a:r>
          </a:p>
        </p:txBody>
      </p:sp>
    </p:spTree>
    <p:extLst>
      <p:ext uri="{BB962C8B-B14F-4D97-AF65-F5344CB8AC3E}">
        <p14:creationId xmlns:p14="http://schemas.microsoft.com/office/powerpoint/2010/main" val="14954021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F9E9FF6C-E86A-465D-915C-808FEC88A193}" type="slidenum">
              <a:rPr lang="cs-CZ"/>
              <a:pPr/>
              <a:t>66</a:t>
            </a:fld>
            <a:endParaRPr lang="cs-CZ"/>
          </a:p>
        </p:txBody>
      </p:sp>
      <p:sp>
        <p:nvSpPr>
          <p:cNvPr id="15974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CE12104E-B1F8-4D91-98F4-51F333FF4A47}"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66</a:t>
            </a:fld>
            <a:endParaRPr lang="cs-CZ" sz="1300" dirty="0">
              <a:solidFill>
                <a:srgbClr val="000000"/>
              </a:solidFill>
              <a:latin typeface="Times New Roman" pitchFamily="16" charset="0"/>
            </a:endParaRPr>
          </a:p>
        </p:txBody>
      </p:sp>
      <p:sp>
        <p:nvSpPr>
          <p:cNvPr id="15974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59747"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812"/>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US" sz="2200" dirty="0" err="1">
                <a:ea typeface="MS Gothic" charset="-128"/>
              </a:rPr>
              <a:t>znak</a:t>
            </a:r>
            <a:r>
              <a:rPr lang="en-US" sz="2200" dirty="0">
                <a:ea typeface="MS Gothic" charset="-128"/>
              </a:rPr>
              <a:t> o </a:t>
            </a:r>
            <a:r>
              <a:rPr lang="en-US" sz="2200" dirty="0" err="1">
                <a:ea typeface="MS Gothic" charset="-128"/>
              </a:rPr>
              <a:t>něčem</a:t>
            </a:r>
            <a:r>
              <a:rPr lang="en-US" sz="2200" dirty="0">
                <a:ea typeface="MS Gothic" charset="-128"/>
              </a:rPr>
              <a:t> </a:t>
            </a:r>
            <a:r>
              <a:rPr lang="en-US" sz="2200" dirty="0" err="1">
                <a:ea typeface="MS Gothic" charset="-128"/>
              </a:rPr>
              <a:t>svědčící</a:t>
            </a:r>
            <a:r>
              <a:rPr lang="en-US" sz="2200" dirty="0">
                <a:ea typeface="MS Gothic" charset="-128"/>
              </a:rPr>
              <a:t>; </a:t>
            </a:r>
            <a:r>
              <a:rPr lang="en-US" sz="2200" dirty="0" err="1">
                <a:ea typeface="MS Gothic" charset="-128"/>
              </a:rPr>
              <a:t>znamení</a:t>
            </a:r>
            <a:r>
              <a:rPr lang="en-US" sz="2200" dirty="0">
                <a:ea typeface="MS Gothic" charset="-128"/>
              </a:rPr>
              <a:t>; </a:t>
            </a:r>
            <a:r>
              <a:rPr lang="en-US" sz="2200" dirty="0" err="1">
                <a:ea typeface="MS Gothic" charset="-128"/>
              </a:rPr>
              <a:t>nápadná</a:t>
            </a:r>
            <a:r>
              <a:rPr lang="en-US" sz="2200" dirty="0">
                <a:ea typeface="MS Gothic" charset="-128"/>
              </a:rPr>
              <a:t> </a:t>
            </a:r>
            <a:r>
              <a:rPr lang="en-US" sz="2200" dirty="0" err="1">
                <a:ea typeface="MS Gothic" charset="-128"/>
              </a:rPr>
              <a:t>skvrna</a:t>
            </a:r>
            <a:r>
              <a:rPr lang="en-US" sz="2200" dirty="0">
                <a:ea typeface="MS Gothic" charset="-128"/>
              </a:rPr>
              <a:t> </a:t>
            </a:r>
            <a:r>
              <a:rPr lang="en-US" sz="2200" dirty="0" err="1">
                <a:ea typeface="MS Gothic" charset="-128"/>
              </a:rPr>
              <a:t>na</a:t>
            </a:r>
            <a:r>
              <a:rPr lang="en-US" sz="2200" dirty="0">
                <a:ea typeface="MS Gothic" charset="-128"/>
              </a:rPr>
              <a:t> </a:t>
            </a:r>
            <a:r>
              <a:rPr lang="en-US" sz="2200" dirty="0" err="1">
                <a:ea typeface="MS Gothic" charset="-128"/>
              </a:rPr>
              <a:t>těle</a:t>
            </a:r>
            <a:r>
              <a:rPr lang="en-US" sz="2200" dirty="0">
                <a:ea typeface="MS Gothic" charset="-128"/>
              </a:rPr>
              <a:t> </a:t>
            </a:r>
            <a:r>
              <a:rPr lang="en-US" sz="2200" dirty="0" err="1">
                <a:ea typeface="MS Gothic" charset="-128"/>
              </a:rPr>
              <a:t>některých</a:t>
            </a:r>
            <a:r>
              <a:rPr lang="en-US" sz="2200" dirty="0">
                <a:ea typeface="MS Gothic" charset="-128"/>
              </a:rPr>
              <a:t> </a:t>
            </a:r>
            <a:r>
              <a:rPr lang="en-US" sz="2200" dirty="0" err="1">
                <a:ea typeface="MS Gothic" charset="-128"/>
              </a:rPr>
              <a:t>živočichů</a:t>
            </a:r>
            <a:r>
              <a:rPr lang="en-US" sz="2200" dirty="0">
                <a:ea typeface="MS Gothic" charset="-128"/>
              </a:rPr>
              <a:t>; </a:t>
            </a:r>
            <a:r>
              <a:rPr lang="en-US" sz="2200" dirty="0" err="1">
                <a:ea typeface="MS Gothic" charset="-128"/>
              </a:rPr>
              <a:t>znamení</a:t>
            </a:r>
            <a:r>
              <a:rPr lang="en-US" sz="2200" dirty="0">
                <a:ea typeface="MS Gothic" charset="-128"/>
              </a:rPr>
              <a:t> </a:t>
            </a:r>
            <a:r>
              <a:rPr lang="en-US" sz="2200" dirty="0" err="1">
                <a:ea typeface="MS Gothic" charset="-128"/>
              </a:rPr>
              <a:t>hanby</a:t>
            </a:r>
            <a:r>
              <a:rPr lang="en-US" sz="2200" dirty="0">
                <a:ea typeface="MS Gothic" charset="-128"/>
              </a:rPr>
              <a:t>; </a:t>
            </a:r>
            <a:r>
              <a:rPr lang="en-US" sz="2200" dirty="0" err="1">
                <a:ea typeface="MS Gothic" charset="-128"/>
              </a:rPr>
              <a:t>značná</a:t>
            </a:r>
            <a:r>
              <a:rPr lang="en-US" sz="2200" dirty="0">
                <a:ea typeface="MS Gothic" charset="-128"/>
              </a:rPr>
              <a:t> </a:t>
            </a:r>
            <a:r>
              <a:rPr lang="en-US" sz="2200" dirty="0" err="1">
                <a:ea typeface="MS Gothic" charset="-128"/>
              </a:rPr>
              <a:t>odlišnost</a:t>
            </a:r>
            <a:r>
              <a:rPr lang="en-US" sz="2200" dirty="0">
                <a:ea typeface="MS Gothic" charset="-128"/>
              </a:rPr>
              <a:t> s </a:t>
            </a:r>
            <a:r>
              <a:rPr lang="en-US" sz="2200" dirty="0" err="1">
                <a:ea typeface="MS Gothic" charset="-128"/>
              </a:rPr>
              <a:t>negativním</a:t>
            </a:r>
            <a:r>
              <a:rPr lang="en-US" sz="2200" dirty="0">
                <a:ea typeface="MS Gothic" charset="-128"/>
              </a:rPr>
              <a:t> </a:t>
            </a:r>
            <a:r>
              <a:rPr lang="en-US" sz="2200" dirty="0" err="1">
                <a:ea typeface="MS Gothic" charset="-128"/>
              </a:rPr>
              <a:t>sociálním</a:t>
            </a:r>
            <a:r>
              <a:rPr lang="en-US" sz="2200" dirty="0">
                <a:ea typeface="MS Gothic" charset="-128"/>
              </a:rPr>
              <a:t> </a:t>
            </a:r>
            <a:r>
              <a:rPr lang="en-US" sz="2200" dirty="0" err="1">
                <a:ea typeface="MS Gothic" charset="-128"/>
              </a:rPr>
              <a:t>dopadem</a:t>
            </a:r>
            <a:r>
              <a:rPr lang="en-US" sz="2200" dirty="0">
                <a:ea typeface="MS Gothic" charset="-128"/>
              </a:rPr>
              <a:t> </a:t>
            </a:r>
          </a:p>
          <a:p>
            <a:pPr eaLnBrk="1" hangingPunct="1">
              <a:spcBef>
                <a:spcPts val="812"/>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en-US" sz="2200" dirty="0">
              <a:ea typeface="MS Gothic" charset="-128"/>
            </a:endParaRPr>
          </a:p>
        </p:txBody>
      </p:sp>
    </p:spTree>
    <p:extLst>
      <p:ext uri="{BB962C8B-B14F-4D97-AF65-F5344CB8AC3E}">
        <p14:creationId xmlns:p14="http://schemas.microsoft.com/office/powerpoint/2010/main" val="2463380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27689E2-2F82-472F-B0D1-A56E2674B6A7}" type="slidenum">
              <a:rPr lang="cs-CZ"/>
              <a:pPr/>
              <a:t>67</a:t>
            </a:fld>
            <a:endParaRPr lang="cs-CZ"/>
          </a:p>
        </p:txBody>
      </p:sp>
      <p:sp>
        <p:nvSpPr>
          <p:cNvPr id="16076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A15482B2-D352-4DAB-A9AC-AFC254E80028}"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67</a:t>
            </a:fld>
            <a:endParaRPr lang="cs-CZ" sz="1300" dirty="0">
              <a:solidFill>
                <a:srgbClr val="000000"/>
              </a:solidFill>
              <a:latin typeface="Times New Roman" pitchFamily="16" charset="0"/>
            </a:endParaRPr>
          </a:p>
        </p:txBody>
      </p:sp>
      <p:sp>
        <p:nvSpPr>
          <p:cNvPr id="16077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077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10329852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1B62679A-AB1B-40BE-869F-F69ACD1556F7}" type="slidenum">
              <a:rPr lang="cs-CZ"/>
              <a:pPr/>
              <a:t>68</a:t>
            </a:fld>
            <a:endParaRPr lang="cs-CZ"/>
          </a:p>
        </p:txBody>
      </p:sp>
      <p:sp>
        <p:nvSpPr>
          <p:cNvPr id="16179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4E01B33-9B9F-4863-9C52-C95D543E1AF7}"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68</a:t>
            </a:fld>
            <a:endParaRPr lang="cs-CZ" sz="1300" dirty="0">
              <a:solidFill>
                <a:srgbClr val="000000"/>
              </a:solidFill>
              <a:latin typeface="Times New Roman" pitchFamily="16" charset="0"/>
            </a:endParaRPr>
          </a:p>
        </p:txBody>
      </p:sp>
      <p:sp>
        <p:nvSpPr>
          <p:cNvPr id="16179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1795"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37610219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6A47E093-0F17-45FF-86FB-92F138EA7AD3}" type="slidenum">
              <a:rPr lang="cs-CZ"/>
              <a:pPr/>
              <a:t>69</a:t>
            </a:fld>
            <a:endParaRPr lang="cs-CZ"/>
          </a:p>
        </p:txBody>
      </p:sp>
      <p:sp>
        <p:nvSpPr>
          <p:cNvPr id="16281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FB1BE614-852D-402A-81B8-DDEB6F8C170A}"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69</a:t>
            </a:fld>
            <a:endParaRPr lang="cs-CZ" sz="1300" dirty="0">
              <a:solidFill>
                <a:srgbClr val="000000"/>
              </a:solidFill>
              <a:latin typeface="Times New Roman" pitchFamily="16" charset="0"/>
            </a:endParaRPr>
          </a:p>
        </p:txBody>
      </p:sp>
      <p:sp>
        <p:nvSpPr>
          <p:cNvPr id="16281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281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err="1">
                <a:ea typeface="MS Gothic" charset="-128"/>
              </a:rPr>
              <a:t>Individuápní</a:t>
            </a:r>
            <a:r>
              <a:rPr lang="cs-CZ" dirty="0">
                <a:ea typeface="MS Gothic" charset="-128"/>
              </a:rPr>
              <a:t> medicínský model a sociální model postižení</a:t>
            </a:r>
          </a:p>
        </p:txBody>
      </p:sp>
    </p:spTree>
    <p:extLst>
      <p:ext uri="{BB962C8B-B14F-4D97-AF65-F5344CB8AC3E}">
        <p14:creationId xmlns:p14="http://schemas.microsoft.com/office/powerpoint/2010/main" val="25339000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8FFF1737-70EB-44CD-86D6-5C0A5A2A336C}" type="slidenum">
              <a:rPr lang="cs-CZ"/>
              <a:pPr/>
              <a:t>70</a:t>
            </a:fld>
            <a:endParaRPr lang="cs-CZ"/>
          </a:p>
        </p:txBody>
      </p:sp>
      <p:sp>
        <p:nvSpPr>
          <p:cNvPr id="16384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EBBC00AD-26AA-49F6-955C-99A391CDB04A}"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70</a:t>
            </a:fld>
            <a:endParaRPr lang="cs-CZ" sz="1300" dirty="0">
              <a:solidFill>
                <a:srgbClr val="000000"/>
              </a:solidFill>
              <a:latin typeface="Times New Roman" pitchFamily="16" charset="0"/>
            </a:endParaRPr>
          </a:p>
        </p:txBody>
      </p:sp>
      <p:sp>
        <p:nvSpPr>
          <p:cNvPr id="16384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3843"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28093512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9FE2717C-CEF1-486F-A055-9E6891DDB785}" type="slidenum">
              <a:rPr lang="cs-CZ"/>
              <a:pPr/>
              <a:t>71</a:t>
            </a:fld>
            <a:endParaRPr lang="cs-CZ"/>
          </a:p>
        </p:txBody>
      </p:sp>
      <p:sp>
        <p:nvSpPr>
          <p:cNvPr id="16486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E258B72A-AC0E-49FF-9769-B5C02584D2E3}"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71</a:t>
            </a:fld>
            <a:endParaRPr lang="cs-CZ" sz="1300" dirty="0">
              <a:solidFill>
                <a:srgbClr val="000000"/>
              </a:solidFill>
              <a:latin typeface="Times New Roman" pitchFamily="16" charset="0"/>
            </a:endParaRPr>
          </a:p>
        </p:txBody>
      </p:sp>
      <p:sp>
        <p:nvSpPr>
          <p:cNvPr id="16486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4867"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255351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4F22E9A6-679B-4673-8934-965D8AE7A354}" type="slidenum">
              <a:rPr lang="cs-CZ"/>
              <a:pPr/>
              <a:t>8</a:t>
            </a:fld>
            <a:endParaRPr lang="cs-CZ"/>
          </a:p>
        </p:txBody>
      </p:sp>
      <p:sp>
        <p:nvSpPr>
          <p:cNvPr id="10240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EC5B30D8-8746-4C47-A00A-BE0C7F12DFAB}"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8</a:t>
            </a:fld>
            <a:endParaRPr lang="cs-CZ" sz="1300" dirty="0">
              <a:solidFill>
                <a:srgbClr val="000000"/>
              </a:solidFill>
              <a:latin typeface="Times New Roman" pitchFamily="16" charset="0"/>
            </a:endParaRPr>
          </a:p>
        </p:txBody>
      </p:sp>
      <p:sp>
        <p:nvSpPr>
          <p:cNvPr id="10240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2403" name="Text Box 3"/>
          <p:cNvSpPr txBox="1">
            <a:spLocks noGrp="1" noChangeArrowheads="1"/>
          </p:cNvSpPr>
          <p:nvPr>
            <p:ph type="body"/>
          </p:nvPr>
        </p:nvSpPr>
        <p:spPr bwMode="auto">
          <a:xfrm>
            <a:off x="709930" y="4861441"/>
            <a:ext cx="5679440"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Ukázka ze strany 64: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Pokud se okamžik vrátíme k tomu náročnému okamžiku, kdy je rodič konfrontován se skutečností postižení u svého dítěte, … dostává informaci , co NEBUDE: co dítě nebude umět, co nezvládne, je škrtán dosud jediný známý, prožitý model vývoje… a to co je potřeba, je také otevřít perspektivu budoucnosti, dát také možnosti ( nikoli pouze nemožnosti )! Tohle často chybí + citát ze strany 64 (zkušenost).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cs-CZ" dirty="0">
              <a:ea typeface="MS Gothic" charset="-128"/>
            </a:endParaRPr>
          </a:p>
        </p:txBody>
      </p:sp>
    </p:spTree>
    <p:extLst>
      <p:ext uri="{BB962C8B-B14F-4D97-AF65-F5344CB8AC3E}">
        <p14:creationId xmlns:p14="http://schemas.microsoft.com/office/powerpoint/2010/main" val="21013395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ED32FE14-53CA-4BD5-AA7B-BB4DC99C682D}" type="slidenum">
              <a:rPr lang="cs-CZ"/>
              <a:pPr/>
              <a:t>72</a:t>
            </a:fld>
            <a:endParaRPr lang="cs-CZ"/>
          </a:p>
        </p:txBody>
      </p:sp>
      <p:sp>
        <p:nvSpPr>
          <p:cNvPr id="16588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0E3ADE33-BE21-4760-8D3E-FE6B5CE73A52}"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72</a:t>
            </a:fld>
            <a:endParaRPr lang="cs-CZ" sz="1300" dirty="0">
              <a:solidFill>
                <a:srgbClr val="000000"/>
              </a:solidFill>
              <a:latin typeface="Times New Roman" pitchFamily="16" charset="0"/>
            </a:endParaRPr>
          </a:p>
        </p:txBody>
      </p:sp>
      <p:sp>
        <p:nvSpPr>
          <p:cNvPr id="16589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589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5238414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317CFB5A-218D-4558-B65A-EFED7082101E}" type="slidenum">
              <a:rPr lang="cs-CZ"/>
              <a:pPr/>
              <a:t>73</a:t>
            </a:fld>
            <a:endParaRPr lang="cs-CZ"/>
          </a:p>
        </p:txBody>
      </p:sp>
      <p:sp>
        <p:nvSpPr>
          <p:cNvPr id="166913"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2B7BF07A-2408-44B2-AE6C-BC08731B034A}"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73</a:t>
            </a:fld>
            <a:endParaRPr lang="cs-CZ" sz="1300" dirty="0">
              <a:solidFill>
                <a:srgbClr val="000000"/>
              </a:solidFill>
              <a:latin typeface="Times New Roman" pitchFamily="16" charset="0"/>
            </a:endParaRPr>
          </a:p>
        </p:txBody>
      </p:sp>
      <p:sp>
        <p:nvSpPr>
          <p:cNvPr id="166914"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6915"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Komentář ke každé kategorii, nějaký příklad.</a:t>
            </a:r>
          </a:p>
        </p:txBody>
      </p:sp>
    </p:spTree>
    <p:extLst>
      <p:ext uri="{BB962C8B-B14F-4D97-AF65-F5344CB8AC3E}">
        <p14:creationId xmlns:p14="http://schemas.microsoft.com/office/powerpoint/2010/main" val="6802257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7681DF4A-E3A2-4D6A-8240-C2FFE2D4ECDC}" type="slidenum">
              <a:rPr lang="cs-CZ"/>
              <a:pPr/>
              <a:t>74</a:t>
            </a:fld>
            <a:endParaRPr lang="cs-CZ"/>
          </a:p>
        </p:txBody>
      </p:sp>
      <p:sp>
        <p:nvSpPr>
          <p:cNvPr id="167937"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488C161F-0705-4765-A7FF-C7A480EB01AE}"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74</a:t>
            </a:fld>
            <a:endParaRPr lang="cs-CZ" sz="1300" dirty="0">
              <a:solidFill>
                <a:srgbClr val="000000"/>
              </a:solidFill>
              <a:latin typeface="Times New Roman" pitchFamily="16" charset="0"/>
            </a:endParaRPr>
          </a:p>
        </p:txBody>
      </p:sp>
      <p:sp>
        <p:nvSpPr>
          <p:cNvPr id="167938"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7939" name="Text Box 3"/>
          <p:cNvSpPr txBox="1">
            <a:spLocks noGrp="1" noChangeArrowheads="1"/>
          </p:cNvSpPr>
          <p:nvPr>
            <p:ph type="body"/>
          </p:nvPr>
        </p:nvSpPr>
        <p:spPr bwMode="auto">
          <a:xfrm>
            <a:off x="946574" y="4861441"/>
            <a:ext cx="5206153"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3-5 </a:t>
            </a:r>
            <a:r>
              <a:rPr lang="cs-CZ" dirty="0" err="1">
                <a:ea typeface="MS Gothic" charset="-128"/>
              </a:rPr>
              <a:t>normostran</a:t>
            </a:r>
            <a:r>
              <a:rPr lang="cs-CZ" dirty="0">
                <a:ea typeface="MS Gothic" charset="-128"/>
              </a:rPr>
              <a:t>, 10 – 15 minut prezentace v průběhu semestru. </a:t>
            </a:r>
            <a:r>
              <a:rPr lang="cs-CZ" dirty="0" err="1">
                <a:ea typeface="MS Gothic" charset="-128"/>
              </a:rPr>
              <a:t>LOSOVáNí</a:t>
            </a:r>
            <a:r>
              <a:rPr lang="cs-CZ" dirty="0">
                <a:ea typeface="MS Gothic" charset="-128"/>
              </a:rPr>
              <a:t>?</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 </a:t>
            </a:r>
          </a:p>
        </p:txBody>
      </p:sp>
    </p:spTree>
    <p:extLst>
      <p:ext uri="{BB962C8B-B14F-4D97-AF65-F5344CB8AC3E}">
        <p14:creationId xmlns:p14="http://schemas.microsoft.com/office/powerpoint/2010/main" val="14962450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5594D298-B1D7-49C5-B184-64034FD3FA8F}" type="slidenum">
              <a:rPr lang="cs-CZ"/>
              <a:pPr/>
              <a:t>75</a:t>
            </a:fld>
            <a:endParaRPr lang="cs-CZ"/>
          </a:p>
        </p:txBody>
      </p:sp>
      <p:sp>
        <p:nvSpPr>
          <p:cNvPr id="168961"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298D756-F5B5-4190-8F47-70F0438667BC}"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75</a:t>
            </a:fld>
            <a:endParaRPr lang="cs-CZ" sz="1300" dirty="0">
              <a:solidFill>
                <a:srgbClr val="000000"/>
              </a:solidFill>
              <a:latin typeface="Times New Roman" pitchFamily="16" charset="0"/>
            </a:endParaRPr>
          </a:p>
        </p:txBody>
      </p:sp>
      <p:sp>
        <p:nvSpPr>
          <p:cNvPr id="168962"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68963"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a:p>
        </p:txBody>
      </p:sp>
    </p:spTree>
    <p:extLst>
      <p:ext uri="{BB962C8B-B14F-4D97-AF65-F5344CB8AC3E}">
        <p14:creationId xmlns:p14="http://schemas.microsoft.com/office/powerpoint/2010/main" val="8970910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89529DFF-FF3A-43D4-8C35-B77BE1A722F9}" type="slidenum">
              <a:rPr lang="cs-CZ"/>
              <a:pPr/>
              <a:t>76</a:t>
            </a:fld>
            <a:endParaRPr lang="cs-CZ"/>
          </a:p>
        </p:txBody>
      </p:sp>
      <p:sp>
        <p:nvSpPr>
          <p:cNvPr id="17100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5A0CF494-6DD1-42D6-96EC-DADB68ED4D93}"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76</a:t>
            </a:fld>
            <a:endParaRPr lang="cs-CZ" sz="1300" dirty="0">
              <a:solidFill>
                <a:srgbClr val="000000"/>
              </a:solidFill>
              <a:latin typeface="Times New Roman" pitchFamily="16" charset="0"/>
            </a:endParaRPr>
          </a:p>
        </p:txBody>
      </p:sp>
      <p:sp>
        <p:nvSpPr>
          <p:cNvPr id="171010" name="Text Box 2"/>
          <p:cNvSpPr txBox="1">
            <a:spLocks noChangeArrowheads="1"/>
          </p:cNvSpPr>
          <p:nvPr/>
        </p:nvSpPr>
        <p:spPr bwMode="auto">
          <a:xfrm>
            <a:off x="992588" y="767596"/>
            <a:ext cx="5114125"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71011" name="Rectangle 3"/>
          <p:cNvSpPr txBox="1">
            <a:spLocks noGrp="1" noChangeArrowheads="1"/>
          </p:cNvSpPr>
          <p:nvPr>
            <p:ph type="body"/>
          </p:nvPr>
        </p:nvSpPr>
        <p:spPr bwMode="auto">
          <a:xfrm>
            <a:off x="946574" y="4861442"/>
            <a:ext cx="5197937" cy="4701525"/>
          </a:xfrm>
          <a:prstGeom prst="rect">
            <a:avLst/>
          </a:prstGeom>
          <a:noFill/>
          <a:ln>
            <a:round/>
            <a:headEnd/>
            <a:tailEnd/>
          </a:ln>
        </p:spPr>
        <p:txBody>
          <a:bodyPr wrap="none" anchor="ctr"/>
          <a:lstStyle/>
          <a:p>
            <a:endParaRPr lang="cs-CZ" dirty="0"/>
          </a:p>
        </p:txBody>
      </p:sp>
    </p:spTree>
    <p:extLst>
      <p:ext uri="{BB962C8B-B14F-4D97-AF65-F5344CB8AC3E}">
        <p14:creationId xmlns:p14="http://schemas.microsoft.com/office/powerpoint/2010/main" val="203482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0D5F6E3E-FB5C-473F-9164-E5231ED22CB9}" type="slidenum">
              <a:rPr lang="cs-CZ"/>
              <a:pPr/>
              <a:t>9</a:t>
            </a:fld>
            <a:endParaRPr lang="cs-CZ"/>
          </a:p>
        </p:txBody>
      </p:sp>
      <p:sp>
        <p:nvSpPr>
          <p:cNvPr id="103425"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18DD047E-0AB3-4BB7-8165-8D766A66A3F9}"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9</a:t>
            </a:fld>
            <a:endParaRPr lang="cs-CZ" sz="1300" dirty="0">
              <a:solidFill>
                <a:srgbClr val="000000"/>
              </a:solidFill>
              <a:latin typeface="Times New Roman" pitchFamily="16" charset="0"/>
            </a:endParaRPr>
          </a:p>
        </p:txBody>
      </p:sp>
      <p:sp>
        <p:nvSpPr>
          <p:cNvPr id="103426"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3427" name="Text Box 3"/>
          <p:cNvSpPr txBox="1">
            <a:spLocks noGrp="1" noChangeArrowheads="1"/>
          </p:cNvSpPr>
          <p:nvPr>
            <p:ph type="body"/>
          </p:nvPr>
        </p:nvSpPr>
        <p:spPr bwMode="auto">
          <a:xfrm>
            <a:off x="709930" y="4861441"/>
            <a:ext cx="5679440"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DO  - odborníci . Popis symptomů. Vyhodnotit, zda jde o dg. nebo ne… u osob s MR mnohem častěji symptom vysvětlen postižením, opomenutí… </a:t>
            </a:r>
          </a:p>
        </p:txBody>
      </p:sp>
    </p:spTree>
    <p:extLst>
      <p:ext uri="{BB962C8B-B14F-4D97-AF65-F5344CB8AC3E}">
        <p14:creationId xmlns:p14="http://schemas.microsoft.com/office/powerpoint/2010/main" val="340208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p:cNvSpPr>
            <a:spLocks noGrp="1" noChangeArrowheads="1"/>
          </p:cNvSpPr>
          <p:nvPr>
            <p:ph type="sldNum"/>
          </p:nvPr>
        </p:nvSpPr>
        <p:spPr>
          <a:ln/>
        </p:spPr>
        <p:txBody>
          <a:bodyPr/>
          <a:lstStyle/>
          <a:p>
            <a:fld id="{B8FEBF5D-C1A8-47EF-8636-A1673E4A5BDE}" type="slidenum">
              <a:rPr lang="cs-CZ"/>
              <a:pPr/>
              <a:t>10</a:t>
            </a:fld>
            <a:endParaRPr lang="cs-CZ"/>
          </a:p>
        </p:txBody>
      </p:sp>
      <p:sp>
        <p:nvSpPr>
          <p:cNvPr id="104449" name="Text Box 1"/>
          <p:cNvSpPr txBox="1">
            <a:spLocks noChangeArrowheads="1"/>
          </p:cNvSpPr>
          <p:nvPr/>
        </p:nvSpPr>
        <p:spPr bwMode="auto">
          <a:xfrm>
            <a:off x="4022937" y="9722882"/>
            <a:ext cx="3076363" cy="511731"/>
          </a:xfrm>
          <a:prstGeom prst="rect">
            <a:avLst/>
          </a:prstGeom>
          <a:noFill/>
          <a:ln w="9525">
            <a:noFill/>
            <a:round/>
            <a:headEnd/>
            <a:tailEnd/>
          </a:ln>
          <a:effectLst/>
        </p:spPr>
        <p:txBody>
          <a:bodyPr lIns="97488" tIns="50694" rIns="97488" bIns="50694" anchor="b"/>
          <a:lstStyle/>
          <a:p>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fld id="{32C221CC-F0EB-446C-BF13-72DC4C857A19}" type="slidenum">
              <a:rPr lang="cs-CZ" sz="1300">
                <a:solidFill>
                  <a:srgbClr val="000000"/>
                </a:solidFill>
                <a:latin typeface="Times New Roman" pitchFamily="16" charset="0"/>
              </a:rPr>
              <a:pPr algn="r">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t>10</a:t>
            </a:fld>
            <a:endParaRPr lang="cs-CZ" sz="1300" dirty="0">
              <a:solidFill>
                <a:srgbClr val="000000"/>
              </a:solidFill>
              <a:latin typeface="Times New Roman" pitchFamily="16" charset="0"/>
            </a:endParaRPr>
          </a:p>
        </p:txBody>
      </p:sp>
      <p:sp>
        <p:nvSpPr>
          <p:cNvPr id="104450" name="Text Box 2"/>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a:effectLst/>
        </p:spPr>
        <p:txBody>
          <a:bodyPr wrap="none" lIns="99048" tIns="49524" rIns="99048" bIns="49524" anchor="ctr"/>
          <a:lstStyle/>
          <a:p>
            <a:endParaRPr lang="cs-CZ"/>
          </a:p>
        </p:txBody>
      </p:sp>
      <p:sp>
        <p:nvSpPr>
          <p:cNvPr id="104451" name="Text Box 3"/>
          <p:cNvSpPr txBox="1">
            <a:spLocks noGrp="1" noChangeArrowheads="1"/>
          </p:cNvSpPr>
          <p:nvPr>
            <p:ph type="body"/>
          </p:nvPr>
        </p:nvSpPr>
        <p:spPr bwMode="auto">
          <a:xfrm>
            <a:off x="709930" y="4861441"/>
            <a:ext cx="5679440" cy="4605576"/>
          </a:xfrm>
          <a:prstGeom prst="rect">
            <a:avLst/>
          </a:prstGeom>
          <a:noFill/>
          <a:ln>
            <a:round/>
            <a:headEnd/>
            <a:tailEnd/>
          </a:ln>
        </p:spPr>
        <p:txBody>
          <a:bodyPr lIns="97488" tIns="50694" rIns="97488" bIns="50694"/>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cs-CZ" dirty="0">
                <a:ea typeface="MS Gothic" charset="-128"/>
              </a:rPr>
              <a:t> přirozené prostředí … </a:t>
            </a:r>
          </a:p>
        </p:txBody>
      </p:sp>
    </p:spTree>
    <p:extLst>
      <p:ext uri="{BB962C8B-B14F-4D97-AF65-F5344CB8AC3E}">
        <p14:creationId xmlns:p14="http://schemas.microsoft.com/office/powerpoint/2010/main" val="404667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číslo snímku 3"/>
          <p:cNvSpPr>
            <a:spLocks noGrp="1"/>
          </p:cNvSpPr>
          <p:nvPr>
            <p:ph type="sldNum" idx="10"/>
          </p:nvPr>
        </p:nvSpPr>
        <p:spPr/>
        <p:txBody>
          <a:bodyPr/>
          <a:lstStyle>
            <a:lvl1pPr>
              <a:defRPr/>
            </a:lvl1pPr>
          </a:lstStyle>
          <a:p>
            <a:fld id="{912920C3-B550-48B1-9A70-364EB60F7C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idx="10"/>
          </p:nvPr>
        </p:nvSpPr>
        <p:spPr/>
        <p:txBody>
          <a:bodyPr/>
          <a:lstStyle>
            <a:lvl1pPr>
              <a:defRPr/>
            </a:lvl1pPr>
          </a:lstStyle>
          <a:p>
            <a:fld id="{0E16C4C0-7E9D-41BE-B348-A33E9AB566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97700" y="212725"/>
            <a:ext cx="1947863" cy="603885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1150938" y="212725"/>
            <a:ext cx="5694362" cy="60388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idx="10"/>
          </p:nvPr>
        </p:nvSpPr>
        <p:spPr/>
        <p:txBody>
          <a:bodyPr/>
          <a:lstStyle>
            <a:lvl1pPr>
              <a:defRPr/>
            </a:lvl1pPr>
          </a:lstStyle>
          <a:p>
            <a:fld id="{83B5C7F2-E6AB-4153-BB96-2A84AEF4A18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číslo snímku 3"/>
          <p:cNvSpPr>
            <a:spLocks noGrp="1"/>
          </p:cNvSpPr>
          <p:nvPr>
            <p:ph type="sldNum" idx="10"/>
          </p:nvPr>
        </p:nvSpPr>
        <p:spPr/>
        <p:txBody>
          <a:bodyPr/>
          <a:lstStyle>
            <a:lvl1pPr>
              <a:defRPr/>
            </a:lvl1pPr>
          </a:lstStyle>
          <a:p>
            <a:fld id="{861D8222-03B4-4B23-8949-F4150BA0B97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idx="10"/>
          </p:nvPr>
        </p:nvSpPr>
        <p:spPr/>
        <p:txBody>
          <a:bodyPr/>
          <a:lstStyle>
            <a:lvl1pPr>
              <a:defRPr/>
            </a:lvl1pPr>
          </a:lstStyle>
          <a:p>
            <a:fld id="{DE4FF8B8-08E6-4A14-8293-9AB956E44E4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číslo snímku 3"/>
          <p:cNvSpPr>
            <a:spLocks noGrp="1"/>
          </p:cNvSpPr>
          <p:nvPr>
            <p:ph type="sldNum" idx="10"/>
          </p:nvPr>
        </p:nvSpPr>
        <p:spPr/>
        <p:txBody>
          <a:bodyPr/>
          <a:lstStyle>
            <a:lvl1pPr>
              <a:defRPr/>
            </a:lvl1pPr>
          </a:lstStyle>
          <a:p>
            <a:fld id="{811027E0-81FC-4FB0-A02F-6C966970B02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1182688" y="2017713"/>
            <a:ext cx="3805237"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40325" y="2017713"/>
            <a:ext cx="3805238"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číslo snímku 4"/>
          <p:cNvSpPr>
            <a:spLocks noGrp="1"/>
          </p:cNvSpPr>
          <p:nvPr>
            <p:ph type="sldNum" idx="10"/>
          </p:nvPr>
        </p:nvSpPr>
        <p:spPr/>
        <p:txBody>
          <a:bodyPr/>
          <a:lstStyle>
            <a:lvl1pPr>
              <a:defRPr/>
            </a:lvl1pPr>
          </a:lstStyle>
          <a:p>
            <a:fld id="{B527EF8D-53C5-490D-8F7B-8E850BC2ADA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6"/>
          <p:cNvSpPr>
            <a:spLocks noGrp="1"/>
          </p:cNvSpPr>
          <p:nvPr>
            <p:ph type="sldNum" idx="10"/>
          </p:nvPr>
        </p:nvSpPr>
        <p:spPr/>
        <p:txBody>
          <a:bodyPr/>
          <a:lstStyle>
            <a:lvl1pPr>
              <a:defRPr/>
            </a:lvl1pPr>
          </a:lstStyle>
          <a:p>
            <a:fld id="{38051848-F708-46B2-BF10-2DA7649DA98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číslo snímku 2"/>
          <p:cNvSpPr>
            <a:spLocks noGrp="1"/>
          </p:cNvSpPr>
          <p:nvPr>
            <p:ph type="sldNum" idx="10"/>
          </p:nvPr>
        </p:nvSpPr>
        <p:spPr/>
        <p:txBody>
          <a:bodyPr/>
          <a:lstStyle>
            <a:lvl1pPr>
              <a:defRPr/>
            </a:lvl1pPr>
          </a:lstStyle>
          <a:p>
            <a:fld id="{7532603E-899F-4EA6-9244-FF80EC9C0EE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
          <p:cNvSpPr>
            <a:spLocks noGrp="1"/>
          </p:cNvSpPr>
          <p:nvPr>
            <p:ph type="sldNum" idx="10"/>
          </p:nvPr>
        </p:nvSpPr>
        <p:spPr/>
        <p:txBody>
          <a:bodyPr/>
          <a:lstStyle>
            <a:lvl1pPr>
              <a:defRPr/>
            </a:lvl1pPr>
          </a:lstStyle>
          <a:p>
            <a:fld id="{774864B6-E090-4BE8-8A77-B60319FBF35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číslo snímku 4"/>
          <p:cNvSpPr>
            <a:spLocks noGrp="1"/>
          </p:cNvSpPr>
          <p:nvPr>
            <p:ph type="sldNum" idx="10"/>
          </p:nvPr>
        </p:nvSpPr>
        <p:spPr/>
        <p:txBody>
          <a:bodyPr/>
          <a:lstStyle>
            <a:lvl1pPr>
              <a:defRPr/>
            </a:lvl1pPr>
          </a:lstStyle>
          <a:p>
            <a:fld id="{B714F7FE-C96C-4E5C-A648-DF4EE38B2C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idx="10"/>
          </p:nvPr>
        </p:nvSpPr>
        <p:spPr/>
        <p:txBody>
          <a:bodyPr/>
          <a:lstStyle>
            <a:lvl1pPr>
              <a:defRPr/>
            </a:lvl1pPr>
          </a:lstStyle>
          <a:p>
            <a:fld id="{2182B421-0866-48F8-8E4C-F2723D019C5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číslo snímku 4"/>
          <p:cNvSpPr>
            <a:spLocks noGrp="1"/>
          </p:cNvSpPr>
          <p:nvPr>
            <p:ph type="sldNum" idx="10"/>
          </p:nvPr>
        </p:nvSpPr>
        <p:spPr/>
        <p:txBody>
          <a:bodyPr/>
          <a:lstStyle>
            <a:lvl1pPr>
              <a:defRPr/>
            </a:lvl1pPr>
          </a:lstStyle>
          <a:p>
            <a:fld id="{485AB397-D302-475F-A9B1-F540CDFC49E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idx="10"/>
          </p:nvPr>
        </p:nvSpPr>
        <p:spPr/>
        <p:txBody>
          <a:bodyPr/>
          <a:lstStyle>
            <a:lvl1pPr>
              <a:defRPr/>
            </a:lvl1pPr>
          </a:lstStyle>
          <a:p>
            <a:fld id="{1FF85C5E-75D1-4C83-847E-7C59A1DC213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97700" y="212725"/>
            <a:ext cx="1947863" cy="603885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1150938" y="212725"/>
            <a:ext cx="5694362" cy="60388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idx="10"/>
          </p:nvPr>
        </p:nvSpPr>
        <p:spPr/>
        <p:txBody>
          <a:bodyPr/>
          <a:lstStyle>
            <a:lvl1pPr>
              <a:defRPr/>
            </a:lvl1pPr>
          </a:lstStyle>
          <a:p>
            <a:fld id="{6403081C-1A22-4625-9EF2-FA85644D63F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číslo snímku 3"/>
          <p:cNvSpPr>
            <a:spLocks noGrp="1"/>
          </p:cNvSpPr>
          <p:nvPr>
            <p:ph type="sldNum" idx="10"/>
          </p:nvPr>
        </p:nvSpPr>
        <p:spPr/>
        <p:txBody>
          <a:bodyPr/>
          <a:lstStyle>
            <a:lvl1pPr>
              <a:defRPr/>
            </a:lvl1pPr>
          </a:lstStyle>
          <a:p>
            <a:fld id="{E618D8EA-1436-4D0B-B37F-89F1F5BB21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1182688" y="2017713"/>
            <a:ext cx="3805237"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40325" y="2017713"/>
            <a:ext cx="3805238"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číslo snímku 4"/>
          <p:cNvSpPr>
            <a:spLocks noGrp="1"/>
          </p:cNvSpPr>
          <p:nvPr>
            <p:ph type="sldNum" idx="10"/>
          </p:nvPr>
        </p:nvSpPr>
        <p:spPr/>
        <p:txBody>
          <a:bodyPr/>
          <a:lstStyle>
            <a:lvl1pPr>
              <a:defRPr/>
            </a:lvl1pPr>
          </a:lstStyle>
          <a:p>
            <a:fld id="{C5C50204-3DB1-44BA-BDA8-19B4D0A8E8B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6"/>
          <p:cNvSpPr>
            <a:spLocks noGrp="1"/>
          </p:cNvSpPr>
          <p:nvPr>
            <p:ph type="sldNum" idx="10"/>
          </p:nvPr>
        </p:nvSpPr>
        <p:spPr/>
        <p:txBody>
          <a:bodyPr/>
          <a:lstStyle>
            <a:lvl1pPr>
              <a:defRPr/>
            </a:lvl1pPr>
          </a:lstStyle>
          <a:p>
            <a:fld id="{0145A5C2-105F-42F9-8A6E-64363412C2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číslo snímku 2"/>
          <p:cNvSpPr>
            <a:spLocks noGrp="1"/>
          </p:cNvSpPr>
          <p:nvPr>
            <p:ph type="sldNum" idx="10"/>
          </p:nvPr>
        </p:nvSpPr>
        <p:spPr/>
        <p:txBody>
          <a:bodyPr/>
          <a:lstStyle>
            <a:lvl1pPr>
              <a:defRPr/>
            </a:lvl1pPr>
          </a:lstStyle>
          <a:p>
            <a:fld id="{9A8A1583-3A8F-4BAA-99DC-B29CC3FEBD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
          <p:cNvSpPr>
            <a:spLocks noGrp="1"/>
          </p:cNvSpPr>
          <p:nvPr>
            <p:ph type="sldNum" idx="10"/>
          </p:nvPr>
        </p:nvSpPr>
        <p:spPr/>
        <p:txBody>
          <a:bodyPr/>
          <a:lstStyle>
            <a:lvl1pPr>
              <a:defRPr/>
            </a:lvl1pPr>
          </a:lstStyle>
          <a:p>
            <a:fld id="{F103681B-3B1C-48D3-8F07-88858DAC1EC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číslo snímku 4"/>
          <p:cNvSpPr>
            <a:spLocks noGrp="1"/>
          </p:cNvSpPr>
          <p:nvPr>
            <p:ph type="sldNum" idx="10"/>
          </p:nvPr>
        </p:nvSpPr>
        <p:spPr/>
        <p:txBody>
          <a:bodyPr/>
          <a:lstStyle>
            <a:lvl1pPr>
              <a:defRPr/>
            </a:lvl1pPr>
          </a:lstStyle>
          <a:p>
            <a:fld id="{A8D03052-E6BE-42FF-86B1-1E3C1DED6B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číslo snímku 4"/>
          <p:cNvSpPr>
            <a:spLocks noGrp="1"/>
          </p:cNvSpPr>
          <p:nvPr>
            <p:ph type="sldNum" idx="10"/>
          </p:nvPr>
        </p:nvSpPr>
        <p:spPr/>
        <p:txBody>
          <a:bodyPr/>
          <a:lstStyle>
            <a:lvl1pPr>
              <a:defRPr/>
            </a:lvl1pPr>
          </a:lstStyle>
          <a:p>
            <a:fld id="{28EB1684-2AAF-48D0-AD1D-D8D91F8EF88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17513" y="1098550"/>
            <a:ext cx="438150" cy="474663"/>
          </a:xfrm>
          <a:prstGeom prst="rect">
            <a:avLst/>
          </a:prstGeom>
          <a:solidFill>
            <a:srgbClr val="FFCF01"/>
          </a:solidFill>
          <a:ln w="9525">
            <a:noFill/>
            <a:round/>
            <a:headEnd/>
            <a:tailEnd/>
          </a:ln>
          <a:effectLst/>
        </p:spPr>
        <p:txBody>
          <a:bodyPr wrap="none" anchor="ctr"/>
          <a:lstStyle/>
          <a:p>
            <a:endParaRPr lang="cs-CZ"/>
          </a:p>
        </p:txBody>
      </p:sp>
      <p:sp>
        <p:nvSpPr>
          <p:cNvPr id="1026" name="Rectangle 2"/>
          <p:cNvSpPr>
            <a:spLocks noChangeArrowheads="1"/>
          </p:cNvSpPr>
          <p:nvPr/>
        </p:nvSpPr>
        <p:spPr bwMode="auto">
          <a:xfrm>
            <a:off x="800100" y="1098550"/>
            <a:ext cx="328613" cy="474663"/>
          </a:xfrm>
          <a:prstGeom prst="rect">
            <a:avLst/>
          </a:prstGeom>
          <a:gradFill rotWithShape="0">
            <a:gsLst>
              <a:gs pos="0">
                <a:srgbClr val="FFCF01"/>
              </a:gs>
              <a:gs pos="100000">
                <a:srgbClr val="FFFFFF"/>
              </a:gs>
            </a:gsLst>
            <a:lin ang="0" scaled="1"/>
          </a:gradFill>
          <a:ln w="9525">
            <a:noFill/>
            <a:round/>
            <a:headEnd/>
            <a:tailEnd/>
          </a:ln>
          <a:effectLst/>
        </p:spPr>
        <p:txBody>
          <a:bodyPr wrap="none" anchor="ctr"/>
          <a:lstStyle/>
          <a:p>
            <a:endParaRPr lang="cs-CZ"/>
          </a:p>
        </p:txBody>
      </p:sp>
      <p:sp>
        <p:nvSpPr>
          <p:cNvPr id="1027" name="Rectangle 3"/>
          <p:cNvSpPr>
            <a:spLocks noChangeArrowheads="1"/>
          </p:cNvSpPr>
          <p:nvPr/>
        </p:nvSpPr>
        <p:spPr bwMode="auto">
          <a:xfrm>
            <a:off x="541338" y="1520825"/>
            <a:ext cx="422275" cy="474663"/>
          </a:xfrm>
          <a:prstGeom prst="rect">
            <a:avLst/>
          </a:prstGeom>
          <a:solidFill>
            <a:srgbClr val="3333CC"/>
          </a:solidFill>
          <a:ln w="9525">
            <a:noFill/>
            <a:round/>
            <a:headEnd/>
            <a:tailEnd/>
          </a:ln>
          <a:effectLst/>
        </p:spPr>
        <p:txBody>
          <a:bodyPr wrap="none" anchor="ctr"/>
          <a:lstStyle/>
          <a:p>
            <a:endParaRPr lang="cs-CZ"/>
          </a:p>
        </p:txBody>
      </p:sp>
      <p:sp>
        <p:nvSpPr>
          <p:cNvPr id="1028" name="Rectangle 4"/>
          <p:cNvSpPr>
            <a:spLocks noChangeArrowheads="1"/>
          </p:cNvSpPr>
          <p:nvPr/>
        </p:nvSpPr>
        <p:spPr bwMode="auto">
          <a:xfrm>
            <a:off x="911225" y="1520825"/>
            <a:ext cx="368300" cy="474663"/>
          </a:xfrm>
          <a:prstGeom prst="rect">
            <a:avLst/>
          </a:prstGeom>
          <a:gradFill rotWithShape="0">
            <a:gsLst>
              <a:gs pos="0">
                <a:srgbClr val="3333CC"/>
              </a:gs>
              <a:gs pos="100000">
                <a:srgbClr val="FFFFFF"/>
              </a:gs>
            </a:gsLst>
            <a:lin ang="0" scaled="1"/>
          </a:gradFill>
          <a:ln w="9525">
            <a:noFill/>
            <a:round/>
            <a:headEnd/>
            <a:tailEnd/>
          </a:ln>
          <a:effectLst/>
        </p:spPr>
        <p:txBody>
          <a:bodyPr wrap="none" anchor="ctr"/>
          <a:lstStyle/>
          <a:p>
            <a:endParaRPr lang="cs-CZ"/>
          </a:p>
        </p:txBody>
      </p:sp>
      <p:sp>
        <p:nvSpPr>
          <p:cNvPr id="1029" name="Rectangle 5"/>
          <p:cNvSpPr>
            <a:spLocks noChangeArrowheads="1"/>
          </p:cNvSpPr>
          <p:nvPr/>
        </p:nvSpPr>
        <p:spPr bwMode="auto">
          <a:xfrm>
            <a:off x="127000" y="1447800"/>
            <a:ext cx="560388" cy="422275"/>
          </a:xfrm>
          <a:prstGeom prst="rect">
            <a:avLst/>
          </a:prstGeom>
          <a:gradFill rotWithShape="0">
            <a:gsLst>
              <a:gs pos="0">
                <a:srgbClr val="FFFFFF"/>
              </a:gs>
              <a:gs pos="100000">
                <a:srgbClr val="FF0000"/>
              </a:gs>
            </a:gsLst>
            <a:lin ang="18900000" scaled="1"/>
          </a:gradFill>
          <a:ln w="9525">
            <a:noFill/>
            <a:round/>
            <a:headEnd/>
            <a:tailEnd/>
          </a:ln>
          <a:effectLst/>
        </p:spPr>
        <p:txBody>
          <a:bodyPr wrap="none" anchor="ctr"/>
          <a:lstStyle/>
          <a:p>
            <a:endParaRPr lang="cs-CZ"/>
          </a:p>
        </p:txBody>
      </p:sp>
      <p:sp>
        <p:nvSpPr>
          <p:cNvPr id="1030" name="Rectangle 6"/>
          <p:cNvSpPr>
            <a:spLocks noChangeArrowheads="1"/>
          </p:cNvSpPr>
          <p:nvPr/>
        </p:nvSpPr>
        <p:spPr bwMode="auto">
          <a:xfrm>
            <a:off x="762000" y="990600"/>
            <a:ext cx="31750" cy="1052513"/>
          </a:xfrm>
          <a:prstGeom prst="rect">
            <a:avLst/>
          </a:prstGeom>
          <a:solidFill>
            <a:srgbClr val="1C1C1C"/>
          </a:solidFill>
          <a:ln w="9525">
            <a:noFill/>
            <a:round/>
            <a:headEnd/>
            <a:tailEnd/>
          </a:ln>
          <a:effectLst/>
        </p:spPr>
        <p:txBody>
          <a:bodyPr wrap="none" anchor="ctr"/>
          <a:lstStyle/>
          <a:p>
            <a:endParaRPr lang="cs-CZ"/>
          </a:p>
        </p:txBody>
      </p:sp>
      <p:sp>
        <p:nvSpPr>
          <p:cNvPr id="1031" name="Rectangle 7"/>
          <p:cNvSpPr>
            <a:spLocks noChangeArrowheads="1"/>
          </p:cNvSpPr>
          <p:nvPr/>
        </p:nvSpPr>
        <p:spPr bwMode="auto">
          <a:xfrm>
            <a:off x="442913" y="1781175"/>
            <a:ext cx="8226425" cy="31750"/>
          </a:xfrm>
          <a:prstGeom prst="rect">
            <a:avLst/>
          </a:prstGeom>
          <a:gradFill rotWithShape="0">
            <a:gsLst>
              <a:gs pos="0">
                <a:srgbClr val="1C1C1C"/>
              </a:gs>
              <a:gs pos="100000">
                <a:srgbClr val="FFFFFF"/>
              </a:gs>
            </a:gsLst>
            <a:lin ang="0" scaled="1"/>
          </a:gradFill>
          <a:ln w="9525">
            <a:noFill/>
            <a:round/>
            <a:headEnd/>
            <a:tailEnd/>
          </a:ln>
          <a:effectLst/>
        </p:spPr>
        <p:txBody>
          <a:bodyPr wrap="none" anchor="ctr"/>
          <a:lstStyle/>
          <a:p>
            <a:endParaRPr lang="cs-CZ"/>
          </a:p>
        </p:txBody>
      </p:sp>
      <p:sp>
        <p:nvSpPr>
          <p:cNvPr id="1032" name="Rectangle 8"/>
          <p:cNvSpPr>
            <a:spLocks noGrp="1" noChangeArrowheads="1"/>
          </p:cNvSpPr>
          <p:nvPr>
            <p:ph type="title"/>
          </p:nvPr>
        </p:nvSpPr>
        <p:spPr bwMode="auto">
          <a:xfrm>
            <a:off x="1150938" y="212725"/>
            <a:ext cx="7783512" cy="14525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Klepněte pro úpravu formátu titulního textu</a:t>
            </a:r>
          </a:p>
        </p:txBody>
      </p:sp>
      <p:sp>
        <p:nvSpPr>
          <p:cNvPr id="1033" name="Rectangle 9"/>
          <p:cNvSpPr>
            <a:spLocks noGrp="1" noChangeArrowheads="1"/>
          </p:cNvSpPr>
          <p:nvPr>
            <p:ph type="body" idx="1"/>
          </p:nvPr>
        </p:nvSpPr>
        <p:spPr bwMode="auto">
          <a:xfrm>
            <a:off x="1182688" y="2017713"/>
            <a:ext cx="7762875" cy="423386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Klepněte pro úpravu formátu textu osnovy</a:t>
            </a:r>
          </a:p>
          <a:p>
            <a:pPr lvl="1"/>
            <a:r>
              <a:rPr lang="en-GB" smtClean="0"/>
              <a:t>Druhá úroveň</a:t>
            </a:r>
          </a:p>
          <a:p>
            <a:pPr lvl="2"/>
            <a:r>
              <a:rPr lang="en-GB" smtClean="0"/>
              <a:t>Třetí úroveň</a:t>
            </a:r>
          </a:p>
          <a:p>
            <a:pPr lvl="3"/>
            <a:r>
              <a:rPr lang="en-GB" smtClean="0"/>
              <a:t>Čtvrtá úroveň osnovy</a:t>
            </a:r>
          </a:p>
          <a:p>
            <a:pPr lvl="4"/>
            <a:r>
              <a:rPr lang="en-GB" smtClean="0"/>
              <a:t>Pátá úroveň osnovy</a:t>
            </a:r>
          </a:p>
          <a:p>
            <a:pPr lvl="4"/>
            <a:r>
              <a:rPr lang="en-GB" smtClean="0"/>
              <a:t>Šestá úroveň</a:t>
            </a:r>
          </a:p>
          <a:p>
            <a:pPr lvl="4"/>
            <a:r>
              <a:rPr lang="en-GB" smtClean="0"/>
              <a:t>Sedmá úroveň</a:t>
            </a:r>
          </a:p>
          <a:p>
            <a:pPr lvl="4"/>
            <a:r>
              <a:rPr lang="en-GB" smtClean="0"/>
              <a:t>Osmá úroveň textu</a:t>
            </a:r>
          </a:p>
          <a:p>
            <a:pPr lvl="4"/>
            <a:r>
              <a:rPr lang="en-GB" smtClean="0"/>
              <a:t>Devátá úroveň</a:t>
            </a:r>
          </a:p>
        </p:txBody>
      </p:sp>
      <p:sp>
        <p:nvSpPr>
          <p:cNvPr id="1034" name="Text Box 10"/>
          <p:cNvSpPr txBox="1">
            <a:spLocks noChangeArrowheads="1"/>
          </p:cNvSpPr>
          <p:nvPr/>
        </p:nvSpPr>
        <p:spPr bwMode="auto">
          <a:xfrm>
            <a:off x="1162050" y="6240463"/>
            <a:ext cx="1905000" cy="460375"/>
          </a:xfrm>
          <a:prstGeom prst="rect">
            <a:avLst/>
          </a:prstGeom>
          <a:noFill/>
          <a:ln w="9525">
            <a:noFill/>
            <a:round/>
            <a:headEnd/>
            <a:tailEnd/>
          </a:ln>
          <a:effectLst/>
        </p:spPr>
        <p:txBody>
          <a:bodyPr wrap="none" anchor="ctr"/>
          <a:lstStyle/>
          <a:p>
            <a:endParaRPr lang="cs-CZ"/>
          </a:p>
        </p:txBody>
      </p:sp>
      <p:sp>
        <p:nvSpPr>
          <p:cNvPr id="1035" name="Text Box 11"/>
          <p:cNvSpPr txBox="1">
            <a:spLocks noChangeArrowheads="1"/>
          </p:cNvSpPr>
          <p:nvPr/>
        </p:nvSpPr>
        <p:spPr bwMode="auto">
          <a:xfrm>
            <a:off x="3657600" y="6240463"/>
            <a:ext cx="2895600" cy="460375"/>
          </a:xfrm>
          <a:prstGeom prst="rect">
            <a:avLst/>
          </a:prstGeom>
          <a:noFill/>
          <a:ln w="9525">
            <a:noFill/>
            <a:round/>
            <a:headEnd/>
            <a:tailEnd/>
          </a:ln>
          <a:effectLst/>
        </p:spPr>
        <p:txBody>
          <a:bodyPr wrap="none" anchor="ctr"/>
          <a:lstStyle/>
          <a:p>
            <a:endParaRPr lang="cs-CZ"/>
          </a:p>
        </p:txBody>
      </p:sp>
      <p:sp>
        <p:nvSpPr>
          <p:cNvPr id="1036" name="Rectangle 12"/>
          <p:cNvSpPr>
            <a:spLocks noGrp="1" noChangeArrowheads="1"/>
          </p:cNvSpPr>
          <p:nvPr>
            <p:ph type="sldNum"/>
          </p:nvPr>
        </p:nvSpPr>
        <p:spPr bwMode="auto">
          <a:xfrm>
            <a:off x="7042150" y="6242050"/>
            <a:ext cx="18954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cs typeface="Arial Unicode MS" charset="0"/>
              </a:defRPr>
            </a:lvl1pPr>
          </a:lstStyle>
          <a:p>
            <a:fld id="{7F111697-89B9-4805-8164-7FF2B1F850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2438400"/>
            <a:ext cx="9005888" cy="1049338"/>
            <a:chOff x="0" y="1536"/>
            <a:chExt cx="5673" cy="661"/>
          </a:xfrm>
        </p:grpSpPr>
        <p:grpSp>
          <p:nvGrpSpPr>
            <p:cNvPr id="2050" name="Group 2"/>
            <p:cNvGrpSpPr>
              <a:grpSpLocks/>
            </p:cNvGrpSpPr>
            <p:nvPr/>
          </p:nvGrpSpPr>
          <p:grpSpPr bwMode="auto">
            <a:xfrm>
              <a:off x="185" y="1604"/>
              <a:ext cx="446" cy="297"/>
              <a:chOff x="185" y="1604"/>
              <a:chExt cx="446" cy="297"/>
            </a:xfrm>
          </p:grpSpPr>
          <p:sp>
            <p:nvSpPr>
              <p:cNvPr id="2051" name="Rectangle 3"/>
              <p:cNvSpPr>
                <a:spLocks noChangeArrowheads="1"/>
              </p:cNvSpPr>
              <p:nvPr/>
            </p:nvSpPr>
            <p:spPr bwMode="auto">
              <a:xfrm>
                <a:off x="185" y="1604"/>
                <a:ext cx="275" cy="298"/>
              </a:xfrm>
              <a:prstGeom prst="rect">
                <a:avLst/>
              </a:prstGeom>
              <a:solidFill>
                <a:srgbClr val="3333CC"/>
              </a:solidFill>
              <a:ln w="9525">
                <a:noFill/>
                <a:round/>
                <a:headEnd/>
                <a:tailEnd/>
              </a:ln>
              <a:effectLst/>
            </p:spPr>
            <p:txBody>
              <a:bodyPr wrap="none" anchor="ctr"/>
              <a:lstStyle/>
              <a:p>
                <a:endParaRPr lang="cs-CZ"/>
              </a:p>
            </p:txBody>
          </p:sp>
          <p:sp>
            <p:nvSpPr>
              <p:cNvPr id="2052" name="Rectangle 4"/>
              <p:cNvSpPr>
                <a:spLocks noChangeArrowheads="1"/>
              </p:cNvSpPr>
              <p:nvPr/>
            </p:nvSpPr>
            <p:spPr bwMode="auto">
              <a:xfrm>
                <a:off x="426" y="1604"/>
                <a:ext cx="206" cy="298"/>
              </a:xfrm>
              <a:prstGeom prst="rect">
                <a:avLst/>
              </a:prstGeom>
              <a:gradFill rotWithShape="0">
                <a:gsLst>
                  <a:gs pos="0">
                    <a:srgbClr val="3333CC"/>
                  </a:gs>
                  <a:gs pos="100000">
                    <a:srgbClr val="FFFFFF"/>
                  </a:gs>
                </a:gsLst>
                <a:lin ang="0" scaled="1"/>
              </a:gradFill>
              <a:ln w="9525">
                <a:noFill/>
                <a:round/>
                <a:headEnd/>
                <a:tailEnd/>
              </a:ln>
              <a:effectLst/>
            </p:spPr>
            <p:txBody>
              <a:bodyPr wrap="none" anchor="ctr"/>
              <a:lstStyle/>
              <a:p>
                <a:endParaRPr lang="cs-CZ"/>
              </a:p>
            </p:txBody>
          </p:sp>
        </p:grpSp>
        <p:grpSp>
          <p:nvGrpSpPr>
            <p:cNvPr id="2053" name="Group 5"/>
            <p:cNvGrpSpPr>
              <a:grpSpLocks/>
            </p:cNvGrpSpPr>
            <p:nvPr/>
          </p:nvGrpSpPr>
          <p:grpSpPr bwMode="auto">
            <a:xfrm>
              <a:off x="263" y="1869"/>
              <a:ext cx="463" cy="297"/>
              <a:chOff x="263" y="1869"/>
              <a:chExt cx="463" cy="297"/>
            </a:xfrm>
          </p:grpSpPr>
          <p:sp>
            <p:nvSpPr>
              <p:cNvPr id="2054" name="Rectangle 6"/>
              <p:cNvSpPr>
                <a:spLocks noChangeArrowheads="1"/>
              </p:cNvSpPr>
              <p:nvPr/>
            </p:nvSpPr>
            <p:spPr bwMode="auto">
              <a:xfrm>
                <a:off x="263" y="1869"/>
                <a:ext cx="265" cy="298"/>
              </a:xfrm>
              <a:prstGeom prst="rect">
                <a:avLst/>
              </a:prstGeom>
              <a:solidFill>
                <a:srgbClr val="FFCF01"/>
              </a:solidFill>
              <a:ln w="9525">
                <a:noFill/>
                <a:round/>
                <a:headEnd/>
                <a:tailEnd/>
              </a:ln>
              <a:effectLst/>
            </p:spPr>
            <p:txBody>
              <a:bodyPr wrap="none" anchor="ctr"/>
              <a:lstStyle/>
              <a:p>
                <a:endParaRPr lang="cs-CZ"/>
              </a:p>
            </p:txBody>
          </p:sp>
          <p:sp>
            <p:nvSpPr>
              <p:cNvPr id="2055" name="Rectangle 7"/>
              <p:cNvSpPr>
                <a:spLocks noChangeArrowheads="1"/>
              </p:cNvSpPr>
              <p:nvPr/>
            </p:nvSpPr>
            <p:spPr bwMode="auto">
              <a:xfrm>
                <a:off x="495" y="1869"/>
                <a:ext cx="232" cy="298"/>
              </a:xfrm>
              <a:prstGeom prst="rect">
                <a:avLst/>
              </a:prstGeom>
              <a:gradFill rotWithShape="0">
                <a:gsLst>
                  <a:gs pos="0">
                    <a:srgbClr val="FFCF01"/>
                  </a:gs>
                  <a:gs pos="100000">
                    <a:srgbClr val="FFFFFF"/>
                  </a:gs>
                </a:gsLst>
                <a:lin ang="0" scaled="1"/>
              </a:gradFill>
              <a:ln w="9525">
                <a:noFill/>
                <a:round/>
                <a:headEnd/>
                <a:tailEnd/>
              </a:ln>
              <a:effectLst/>
            </p:spPr>
            <p:txBody>
              <a:bodyPr wrap="none" anchor="ctr"/>
              <a:lstStyle/>
              <a:p>
                <a:endParaRPr lang="cs-CZ"/>
              </a:p>
            </p:txBody>
          </p:sp>
        </p:grpSp>
        <p:sp>
          <p:nvSpPr>
            <p:cNvPr id="2056" name="Rectangle 8"/>
            <p:cNvSpPr>
              <a:spLocks noChangeArrowheads="1"/>
            </p:cNvSpPr>
            <p:nvPr/>
          </p:nvSpPr>
          <p:spPr bwMode="auto">
            <a:xfrm>
              <a:off x="0" y="1823"/>
              <a:ext cx="353" cy="266"/>
            </a:xfrm>
            <a:prstGeom prst="rect">
              <a:avLst/>
            </a:prstGeom>
            <a:gradFill rotWithShape="0">
              <a:gsLst>
                <a:gs pos="0">
                  <a:srgbClr val="FFFFFF"/>
                </a:gs>
                <a:gs pos="100000">
                  <a:srgbClr val="FF0000"/>
                </a:gs>
              </a:gsLst>
              <a:lin ang="18900000" scaled="1"/>
            </a:gradFill>
            <a:ln w="9525">
              <a:noFill/>
              <a:round/>
              <a:headEnd/>
              <a:tailEnd/>
            </a:ln>
            <a:effectLst/>
          </p:spPr>
          <p:txBody>
            <a:bodyPr wrap="none" anchor="ctr"/>
            <a:lstStyle/>
            <a:p>
              <a:endParaRPr lang="cs-CZ"/>
            </a:p>
          </p:txBody>
        </p:sp>
        <p:sp>
          <p:nvSpPr>
            <p:cNvPr id="2057" name="Rectangle 9"/>
            <p:cNvSpPr>
              <a:spLocks noChangeArrowheads="1"/>
            </p:cNvSpPr>
            <p:nvPr/>
          </p:nvSpPr>
          <p:spPr bwMode="auto">
            <a:xfrm>
              <a:off x="400" y="1536"/>
              <a:ext cx="20" cy="662"/>
            </a:xfrm>
            <a:prstGeom prst="rect">
              <a:avLst/>
            </a:prstGeom>
            <a:solidFill>
              <a:srgbClr val="1C1C1C"/>
            </a:solidFill>
            <a:ln w="9525">
              <a:noFill/>
              <a:round/>
              <a:headEnd/>
              <a:tailEnd/>
            </a:ln>
            <a:effectLst/>
          </p:spPr>
          <p:txBody>
            <a:bodyPr wrap="none" anchor="ctr"/>
            <a:lstStyle/>
            <a:p>
              <a:endParaRPr lang="cs-CZ"/>
            </a:p>
          </p:txBody>
        </p:sp>
        <p:sp>
          <p:nvSpPr>
            <p:cNvPr id="2058" name="Rectangle 10"/>
            <p:cNvSpPr>
              <a:spLocks noChangeArrowheads="1"/>
            </p:cNvSpPr>
            <p:nvPr/>
          </p:nvSpPr>
          <p:spPr bwMode="auto">
            <a:xfrm flipV="1">
              <a:off x="199" y="2053"/>
              <a:ext cx="5475" cy="35"/>
            </a:xfrm>
            <a:prstGeom prst="rect">
              <a:avLst/>
            </a:prstGeom>
            <a:gradFill rotWithShape="0">
              <a:gsLst>
                <a:gs pos="0">
                  <a:srgbClr val="1C1C1C"/>
                </a:gs>
                <a:gs pos="100000">
                  <a:srgbClr val="FFFFFF"/>
                </a:gs>
              </a:gsLst>
              <a:lin ang="0" scaled="1"/>
            </a:gradFill>
            <a:ln w="9525">
              <a:noFill/>
              <a:round/>
              <a:headEnd/>
              <a:tailEnd/>
            </a:ln>
            <a:effectLst/>
          </p:spPr>
          <p:txBody>
            <a:bodyPr wrap="none" anchor="ctr"/>
            <a:lstStyle/>
            <a:p>
              <a:endParaRPr lang="cs-CZ"/>
            </a:p>
          </p:txBody>
        </p:sp>
      </p:grpSp>
      <p:sp>
        <p:nvSpPr>
          <p:cNvPr id="2059" name="Rectangle 11"/>
          <p:cNvSpPr>
            <a:spLocks noGrp="1" noChangeArrowheads="1"/>
          </p:cNvSpPr>
          <p:nvPr>
            <p:ph type="title"/>
          </p:nvPr>
        </p:nvSpPr>
        <p:spPr bwMode="auto">
          <a:xfrm>
            <a:off x="1150938" y="212725"/>
            <a:ext cx="7783512" cy="14525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p>
            <a:pPr lvl="0"/>
            <a:r>
              <a:rPr lang="en-GB" smtClean="0"/>
              <a:t>Klepněte pro úpravu formátu titulního textu</a:t>
            </a:r>
          </a:p>
        </p:txBody>
      </p:sp>
      <p:sp>
        <p:nvSpPr>
          <p:cNvPr id="2060" name="Rectangle 12"/>
          <p:cNvSpPr>
            <a:spLocks noGrp="1" noChangeArrowheads="1"/>
          </p:cNvSpPr>
          <p:nvPr>
            <p:ph type="body" idx="1"/>
          </p:nvPr>
        </p:nvSpPr>
        <p:spPr bwMode="auto">
          <a:xfrm>
            <a:off x="1182688" y="2017713"/>
            <a:ext cx="7762875" cy="423386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Klepněte pro úpravu formátu textu osnovy</a:t>
            </a:r>
          </a:p>
          <a:p>
            <a:pPr lvl="1"/>
            <a:r>
              <a:rPr lang="en-GB" smtClean="0"/>
              <a:t>Druhá úroveň</a:t>
            </a:r>
          </a:p>
          <a:p>
            <a:pPr lvl="2"/>
            <a:r>
              <a:rPr lang="en-GB" smtClean="0"/>
              <a:t>Třetí úroveň</a:t>
            </a:r>
          </a:p>
          <a:p>
            <a:pPr lvl="3"/>
            <a:r>
              <a:rPr lang="en-GB" smtClean="0"/>
              <a:t>Čtvrtá úroveň osnovy</a:t>
            </a:r>
          </a:p>
          <a:p>
            <a:pPr lvl="4"/>
            <a:r>
              <a:rPr lang="en-GB" smtClean="0"/>
              <a:t>Pátá úroveň osnovy</a:t>
            </a:r>
          </a:p>
          <a:p>
            <a:pPr lvl="4"/>
            <a:r>
              <a:rPr lang="en-GB" smtClean="0"/>
              <a:t>Šestá úroveň</a:t>
            </a:r>
          </a:p>
          <a:p>
            <a:pPr lvl="4"/>
            <a:r>
              <a:rPr lang="en-GB" smtClean="0"/>
              <a:t>Sedmá úroveň</a:t>
            </a:r>
          </a:p>
          <a:p>
            <a:pPr lvl="4"/>
            <a:r>
              <a:rPr lang="en-GB" smtClean="0"/>
              <a:t>Osmá úroveň textu</a:t>
            </a:r>
          </a:p>
          <a:p>
            <a:pPr lvl="4"/>
            <a:r>
              <a:rPr lang="en-GB" smtClean="0"/>
              <a:t>Devátá úroveň</a:t>
            </a:r>
          </a:p>
        </p:txBody>
      </p:sp>
      <p:sp>
        <p:nvSpPr>
          <p:cNvPr id="2061" name="Text Box 13"/>
          <p:cNvSpPr txBox="1">
            <a:spLocks noChangeArrowheads="1"/>
          </p:cNvSpPr>
          <p:nvPr/>
        </p:nvSpPr>
        <p:spPr bwMode="auto">
          <a:xfrm>
            <a:off x="990600" y="6245225"/>
            <a:ext cx="1905000" cy="460375"/>
          </a:xfrm>
          <a:prstGeom prst="rect">
            <a:avLst/>
          </a:prstGeom>
          <a:noFill/>
          <a:ln w="9525">
            <a:noFill/>
            <a:round/>
            <a:headEnd/>
            <a:tailEnd/>
          </a:ln>
          <a:effectLst/>
        </p:spPr>
        <p:txBody>
          <a:bodyPr wrap="none" anchor="ctr"/>
          <a:lstStyle/>
          <a:p>
            <a:endParaRPr lang="cs-CZ"/>
          </a:p>
        </p:txBody>
      </p:sp>
      <p:sp>
        <p:nvSpPr>
          <p:cNvPr id="2062" name="Text Box 14"/>
          <p:cNvSpPr txBox="1">
            <a:spLocks noChangeArrowheads="1"/>
          </p:cNvSpPr>
          <p:nvPr/>
        </p:nvSpPr>
        <p:spPr bwMode="auto">
          <a:xfrm>
            <a:off x="3429000" y="6245225"/>
            <a:ext cx="2895600" cy="460375"/>
          </a:xfrm>
          <a:prstGeom prst="rect">
            <a:avLst/>
          </a:prstGeom>
          <a:noFill/>
          <a:ln w="9525">
            <a:noFill/>
            <a:round/>
            <a:headEnd/>
            <a:tailEnd/>
          </a:ln>
          <a:effectLst/>
        </p:spPr>
        <p:txBody>
          <a:bodyPr wrap="none" anchor="ctr"/>
          <a:lstStyle/>
          <a:p>
            <a:endParaRPr lang="cs-CZ"/>
          </a:p>
        </p:txBody>
      </p:sp>
      <p:sp>
        <p:nvSpPr>
          <p:cNvPr id="2063" name="Rectangle 15"/>
          <p:cNvSpPr>
            <a:spLocks noGrp="1" noChangeArrowheads="1"/>
          </p:cNvSpPr>
          <p:nvPr>
            <p:ph type="sldNum"/>
          </p:nvPr>
        </p:nvSpPr>
        <p:spPr bwMode="auto">
          <a:xfrm>
            <a:off x="6858000" y="6248400"/>
            <a:ext cx="18954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723900" algn="l"/>
                <a:tab pos="1447800" algn="l"/>
              </a:tabLst>
              <a:defRPr sz="1400">
                <a:solidFill>
                  <a:srgbClr val="000000"/>
                </a:solidFill>
                <a:latin typeface="Times New Roman" pitchFamily="16" charset="0"/>
                <a:cs typeface="Arial Unicode MS" charset="0"/>
              </a:defRPr>
            </a:lvl1pPr>
          </a:lstStyle>
          <a:p>
            <a:fld id="{450009F5-8101-4732-A274-E7047C6B9E4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pitchFamily="32" charset="0"/>
          <a:ea typeface="MS Gothic"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betlem.org/" TargetMode="External"/><Relationship Id="rId3" Type="http://schemas.openxmlformats.org/officeDocument/2006/relationships/hyperlink" Target="http://zvs.orechovub.indos.cz/vruzovsadu/index.ht" TargetMode="External"/><Relationship Id="rId7" Type="http://schemas.openxmlformats.org/officeDocument/2006/relationships/hyperlink" Target="http://www.charitabrno.cz/l_mich.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benecykl.cz/cs/vozik-za-kolo-handbike" TargetMode="External"/><Relationship Id="rId5" Type="http://schemas.openxmlformats.org/officeDocument/2006/relationships/hyperlink" Target="http://www.benediktus.org/" TargetMode="External"/><Relationship Id="rId10" Type="http://schemas.openxmlformats.org/officeDocument/2006/relationships/image" Target="../media/image4.png"/><Relationship Id="rId4" Type="http://schemas.openxmlformats.org/officeDocument/2006/relationships/hyperlink" Target="http://web.telecom.cz/uspstrelice.iol.cz/" TargetMode="External"/><Relationship Id="rId9" Type="http://schemas.openxmlformats.org/officeDocument/2006/relationships/hyperlink" Target="http://www.slepisi.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vancurahonza@gmail.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deathcamps.org/euthanasia/pic/fragebogenengl.jpg"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oleObject" Target="../embeddings/Dokument_aplikace_Microsoft_Word_97_20031.doc"/></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blog.aktualne.centrum.cz/blogy/martina-spinkova.php?itemid=7728"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vruzovemsadu.cz/" TargetMode="External"/><Relationship Id="rId7" Type="http://schemas.openxmlformats.org/officeDocument/2006/relationships/image" Target="../media/image36.png"/><Relationship Id="rId12"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857224" y="1000108"/>
            <a:ext cx="7628690" cy="512287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68313" y="0"/>
            <a:ext cx="8569325" cy="1439863"/>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600" dirty="0" err="1">
                <a:solidFill>
                  <a:srgbClr val="333399"/>
                </a:solidFill>
              </a:rPr>
              <a:t>Repková</a:t>
            </a:r>
            <a:r>
              <a:rPr lang="cs-CZ" sz="2600" dirty="0">
                <a:solidFill>
                  <a:srgbClr val="333399"/>
                </a:solidFill>
              </a:rPr>
              <a:t> (1999</a:t>
            </a:r>
            <a:r>
              <a:rPr lang="cs-CZ" sz="2600" dirty="0" smtClean="0">
                <a:solidFill>
                  <a:srgbClr val="333399"/>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600" dirty="0">
                <a:solidFill>
                  <a:srgbClr val="333399"/>
                </a:solidFill>
              </a:rPr>
              <a:t>	</a:t>
            </a:r>
            <a:r>
              <a:rPr lang="cs-CZ" sz="2600" dirty="0" smtClean="0">
                <a:solidFill>
                  <a:srgbClr val="333399"/>
                </a:solidFill>
              </a:rPr>
              <a:t>	Asociace </a:t>
            </a:r>
            <a:r>
              <a:rPr lang="cs-CZ" sz="2600" dirty="0">
                <a:solidFill>
                  <a:srgbClr val="333399"/>
                </a:solidFill>
              </a:rPr>
              <a:t>k pojmu </a:t>
            </a:r>
            <a:r>
              <a:rPr lang="cs-CZ" sz="2600" dirty="0">
                <a:solidFill>
                  <a:srgbClr val="BD280F"/>
                </a:solidFill>
              </a:rPr>
              <a:t>„zdravotní postižení “</a:t>
            </a:r>
          </a:p>
        </p:txBody>
      </p:sp>
      <p:sp>
        <p:nvSpPr>
          <p:cNvPr id="20482" name="Text Box 2"/>
          <p:cNvSpPr txBox="1">
            <a:spLocks noChangeArrowheads="1"/>
          </p:cNvSpPr>
          <p:nvPr/>
        </p:nvSpPr>
        <p:spPr bwMode="auto">
          <a:xfrm>
            <a:off x="323850" y="1989138"/>
            <a:ext cx="8820150" cy="5113337"/>
          </a:xfrm>
          <a:prstGeom prst="rect">
            <a:avLst/>
          </a:prstGeom>
          <a:noFill/>
          <a:ln w="9525">
            <a:noFill/>
            <a:round/>
            <a:headEnd/>
            <a:tailEnd/>
          </a:ln>
          <a:effectLst/>
        </p:spPr>
        <p:txBody>
          <a:bodyPr lIns="90000" tIns="46800" rIns="90000" bIns="46800"/>
          <a:lstStyle/>
          <a:p>
            <a:pPr marL="733425" lvl="1" indent="-276225">
              <a:lnSpc>
                <a:spcPct val="90000"/>
              </a:lnSpc>
              <a:spcBef>
                <a:spcPts val="500"/>
              </a:spcBef>
              <a:buClr>
                <a:srgbClr val="FF0000"/>
              </a:buClr>
              <a:buFont typeface="Wingdings" charset="2"/>
              <a:buChar char=""/>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sz="2000" dirty="0">
                <a:solidFill>
                  <a:srgbClr val="000000"/>
                </a:solidFill>
              </a:rPr>
              <a:t>Výzkumný soubor lidí s postižením, jejich rodinných příslušníků a lidí bez zkušenosti s postižením</a:t>
            </a:r>
          </a:p>
          <a:p>
            <a:pPr>
              <a:lnSpc>
                <a:spcPct val="90000"/>
              </a:lnSpc>
              <a:spcBef>
                <a:spcPts val="40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endParaRPr lang="cs-CZ" sz="1600" i="1" dirty="0">
              <a:solidFill>
                <a:srgbClr val="000000"/>
              </a:solidFill>
            </a:endParaRPr>
          </a:p>
          <a:p>
            <a:pPr>
              <a:lnSpc>
                <a:spcPct val="90000"/>
              </a:lnSpc>
              <a:spcBef>
                <a:spcPts val="40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sz="1600" i="1" dirty="0">
                <a:solidFill>
                  <a:srgbClr val="000000"/>
                </a:solidFill>
              </a:rPr>
              <a:t>	</a:t>
            </a:r>
            <a:r>
              <a:rPr lang="cs-CZ" sz="1600" b="1" i="1" dirty="0">
                <a:solidFill>
                  <a:srgbClr val="000000"/>
                </a:solidFill>
              </a:rPr>
              <a:t>Výsledné kategorie:</a:t>
            </a:r>
            <a:r>
              <a:rPr lang="cs-CZ" sz="1600" i="1" dirty="0">
                <a:solidFill>
                  <a:srgbClr val="000000"/>
                </a:solidFill>
              </a:rPr>
              <a:t> Viditelní stránka postižení, Znevýhodnění, Negativní prožívání (strach, zklamání, bezmoc), Pozitivní životní filosofie, Vztahové bariery, Pomoc a péče, Pozitivní vztahy, Legislativa a Životní aktivity. </a:t>
            </a:r>
          </a:p>
          <a:p>
            <a:pPr>
              <a:lnSpc>
                <a:spcPct val="90000"/>
              </a:lnSpc>
              <a:spcBef>
                <a:spcPts val="60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sz="2400" dirty="0">
                <a:solidFill>
                  <a:srgbClr val="000000"/>
                </a:solidFill>
              </a:rPr>
              <a:t>		</a:t>
            </a:r>
          </a:p>
          <a:p>
            <a:pPr marL="733425" lvl="1" indent="-276225">
              <a:lnSpc>
                <a:spcPct val="90000"/>
              </a:lnSpc>
              <a:spcBef>
                <a:spcPts val="500"/>
              </a:spcBef>
              <a:buClr>
                <a:srgbClr val="FF0000"/>
              </a:buClr>
              <a:buFont typeface="Wingdings" charset="2"/>
              <a:buChar char=""/>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sz="2000" dirty="0">
                <a:solidFill>
                  <a:srgbClr val="000000"/>
                </a:solidFill>
              </a:rPr>
              <a:t>Lidé s přímou zkušeností s postižením uvádí nejvíce pozitivních asociací a nejméně asociací negativních.</a:t>
            </a:r>
          </a:p>
          <a:p>
            <a:pPr>
              <a:lnSpc>
                <a:spcPct val="90000"/>
              </a:lnSpc>
              <a:spcBef>
                <a:spcPts val="60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endParaRPr lang="cs-CZ" sz="2400" dirty="0">
              <a:solidFill>
                <a:srgbClr val="000000"/>
              </a:solidFill>
            </a:endParaRPr>
          </a:p>
          <a:p>
            <a:pPr>
              <a:lnSpc>
                <a:spcPct val="90000"/>
              </a:lnSpc>
              <a:spcBef>
                <a:spcPts val="60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sz="2400" dirty="0">
                <a:solidFill>
                  <a:srgbClr val="000000"/>
                </a:solidFill>
              </a:rPr>
              <a:t>	...výsledek je možné chápat také tak, že </a:t>
            </a:r>
            <a:r>
              <a:rPr lang="cs-CZ" sz="2400" b="1" dirty="0">
                <a:solidFill>
                  <a:srgbClr val="000000"/>
                </a:solidFill>
              </a:rPr>
              <a:t>autentická zkušenost </a:t>
            </a:r>
            <a:r>
              <a:rPr lang="cs-CZ" sz="2400" dirty="0">
                <a:solidFill>
                  <a:srgbClr val="000000"/>
                </a:solidFill>
              </a:rPr>
              <a:t>setkání vede k vytvoření méně negativního  obrazu o životě člověka s postižením a to ne popřením negativních asociací, ale spíše </a:t>
            </a:r>
            <a:r>
              <a:rPr lang="cs-CZ" sz="2400" b="1" dirty="0">
                <a:solidFill>
                  <a:srgbClr val="000000"/>
                </a:solidFill>
              </a:rPr>
              <a:t>doplněním celkového obrazu</a:t>
            </a:r>
            <a:r>
              <a:rPr lang="cs-CZ" sz="2400" dirty="0">
                <a:solidFill>
                  <a:srgbClr val="000000"/>
                </a:solidFill>
              </a:rPr>
              <a:t> o další, </a:t>
            </a:r>
            <a:r>
              <a:rPr lang="cs-CZ" sz="2400" i="1" dirty="0">
                <a:solidFill>
                  <a:srgbClr val="000000"/>
                </a:solidFill>
              </a:rPr>
              <a:t>také</a:t>
            </a:r>
            <a:r>
              <a:rPr lang="cs-CZ" sz="2400" dirty="0">
                <a:solidFill>
                  <a:srgbClr val="000000"/>
                </a:solidFill>
              </a:rPr>
              <a:t> pozitivní charakteristiky</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331913" y="476250"/>
            <a:ext cx="6335712" cy="13716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800">
                <a:solidFill>
                  <a:srgbClr val="333399"/>
                </a:solidFill>
              </a:rPr>
              <a:t>Pozitivní a negativní aspekty představy</a:t>
            </a:r>
            <a:br>
              <a:rPr lang="cs-CZ" sz="2800">
                <a:solidFill>
                  <a:srgbClr val="333399"/>
                </a:solidFill>
              </a:rPr>
            </a:br>
            <a:r>
              <a:rPr lang="cs-CZ" sz="2800">
                <a:solidFill>
                  <a:srgbClr val="333399"/>
                </a:solidFill>
              </a:rPr>
              <a:t>	o životě člověka s postižením</a:t>
            </a:r>
          </a:p>
        </p:txBody>
      </p:sp>
      <p:sp>
        <p:nvSpPr>
          <p:cNvPr id="21506" name="Text Box 2"/>
          <p:cNvSpPr txBox="1">
            <a:spLocks noChangeArrowheads="1"/>
          </p:cNvSpPr>
          <p:nvPr/>
        </p:nvSpPr>
        <p:spPr bwMode="auto">
          <a:xfrm>
            <a:off x="755650" y="1773238"/>
            <a:ext cx="8388350" cy="4751387"/>
          </a:xfrm>
          <a:prstGeom prst="rect">
            <a:avLst/>
          </a:prstGeom>
          <a:noFill/>
          <a:ln w="9525">
            <a:noFill/>
            <a:round/>
            <a:headEnd/>
            <a:tailEnd/>
          </a:ln>
          <a:effectLst/>
        </p:spPr>
        <p:txBody>
          <a:bodyPr lIns="90000" tIns="46800" rIns="90000" bIns="46800"/>
          <a:lstStyle/>
          <a:p>
            <a:pPr marL="333375" indent="-333375">
              <a:lnSpc>
                <a:spcPct val="105000"/>
              </a:lnSpc>
              <a:spcBef>
                <a:spcPts val="350"/>
              </a:spcBef>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r>
              <a:rPr lang="cs-CZ" sz="900">
                <a:solidFill>
                  <a:srgbClr val="000000"/>
                </a:solidFill>
              </a:rPr>
              <a:t>	</a:t>
            </a:r>
            <a:r>
              <a:rPr lang="cs-CZ" sz="1400">
                <a:solidFill>
                  <a:srgbClr val="000000"/>
                </a:solidFill>
              </a:rPr>
              <a:t>	</a:t>
            </a:r>
          </a:p>
          <a:p>
            <a:pPr marL="333375" indent="-333375">
              <a:lnSpc>
                <a:spcPct val="80000"/>
              </a:lnSpc>
              <a:spcBef>
                <a:spcPts val="450"/>
              </a:spcBef>
              <a:buClr>
                <a:srgbClr val="3333CC"/>
              </a:buClr>
              <a:buFont typeface="Wingdings" charset="2"/>
              <a:buChar char=""/>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r>
              <a:rPr lang="cs-CZ" b="1">
                <a:solidFill>
                  <a:srgbClr val="000000"/>
                </a:solidFill>
              </a:rPr>
              <a:t>Soustředění na negativní charakteristiky </a:t>
            </a:r>
            <a:r>
              <a:rPr lang="cs-CZ">
                <a:solidFill>
                  <a:srgbClr val="000000"/>
                </a:solidFill>
              </a:rPr>
              <a:t>(asociace, interpersonální percepce nebo stanovení diagnózy)</a:t>
            </a:r>
            <a:r>
              <a:rPr lang="cs-CZ" b="1">
                <a:solidFill>
                  <a:srgbClr val="000000"/>
                </a:solidFill>
              </a:rPr>
              <a:t> a opomíjení charakteristik ostatních </a:t>
            </a:r>
            <a:r>
              <a:rPr lang="cs-CZ">
                <a:solidFill>
                  <a:srgbClr val="000000"/>
                </a:solidFill>
              </a:rPr>
              <a:t>(konkrétní možnosti, schopnosti, apod.)</a:t>
            </a:r>
          </a:p>
          <a:p>
            <a:pPr marL="333375" indent="-333375">
              <a:lnSpc>
                <a:spcPct val="80000"/>
              </a:lnSpc>
              <a:spcBef>
                <a:spcPts val="4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endParaRPr lang="cs-CZ">
              <a:solidFill>
                <a:srgbClr val="000000"/>
              </a:solidFill>
            </a:endParaRPr>
          </a:p>
          <a:p>
            <a:pPr marL="333375" indent="-333375">
              <a:lnSpc>
                <a:spcPct val="80000"/>
              </a:lnSpc>
              <a:spcBef>
                <a:spcPts val="4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endParaRPr lang="cs-CZ">
              <a:solidFill>
                <a:srgbClr val="000000"/>
              </a:solidFill>
            </a:endParaRPr>
          </a:p>
          <a:p>
            <a:pPr marL="333375" indent="-333375">
              <a:lnSpc>
                <a:spcPct val="80000"/>
              </a:lnSpc>
              <a:spcBef>
                <a:spcPts val="450"/>
              </a:spcBef>
              <a:buClr>
                <a:srgbClr val="3333CC"/>
              </a:buClr>
              <a:buFont typeface="Wingdings" charset="2"/>
              <a:buChar char=""/>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r>
              <a:rPr lang="cs-CZ">
                <a:solidFill>
                  <a:srgbClr val="000000"/>
                </a:solidFill>
              </a:rPr>
              <a:t>Představa člověka s postižením  (skupinová charakteristika), která má spíše negativní konotaci a může vést k segregaci</a:t>
            </a:r>
          </a:p>
          <a:p>
            <a:pPr marL="333375" indent="-333375">
              <a:lnSpc>
                <a:spcPct val="80000"/>
              </a:lnSpc>
              <a:spcBef>
                <a:spcPts val="4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endParaRPr lang="cs-CZ">
              <a:solidFill>
                <a:srgbClr val="000000"/>
              </a:solidFill>
            </a:endParaRPr>
          </a:p>
          <a:p>
            <a:pPr marL="333375" indent="-333375">
              <a:lnSpc>
                <a:spcPct val="80000"/>
              </a:lnSpc>
              <a:spcBef>
                <a:spcPts val="4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endParaRPr lang="cs-CZ">
              <a:solidFill>
                <a:srgbClr val="000000"/>
              </a:solidFill>
            </a:endParaRPr>
          </a:p>
          <a:p>
            <a:pPr marL="333375" indent="-333375">
              <a:lnSpc>
                <a:spcPct val="80000"/>
              </a:lnSpc>
              <a:spcBef>
                <a:spcPts val="450"/>
              </a:spcBef>
              <a:buClr>
                <a:srgbClr val="3333CC"/>
              </a:buClr>
              <a:buFont typeface="Wingdings" charset="2"/>
              <a:buChar char=""/>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r>
              <a:rPr lang="cs-CZ">
                <a:solidFill>
                  <a:srgbClr val="000000"/>
                </a:solidFill>
              </a:rPr>
              <a:t>Autentická zkušenost jako příležitost pro obě strany </a:t>
            </a:r>
          </a:p>
          <a:p>
            <a:pPr marL="333375" indent="-333375">
              <a:lnSpc>
                <a:spcPct val="80000"/>
              </a:lnSpc>
              <a:spcBef>
                <a:spcPts val="4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r>
              <a:rPr lang="cs-CZ">
                <a:solidFill>
                  <a:srgbClr val="000000"/>
                </a:solidFill>
              </a:rPr>
              <a:t>	úplnější vnímání skutečnosti:</a:t>
            </a:r>
          </a:p>
          <a:p>
            <a:pPr marL="333375" indent="-333375">
              <a:lnSpc>
                <a:spcPct val="80000"/>
              </a:lnSpc>
              <a:spcBef>
                <a:spcPts val="4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r>
              <a:rPr lang="cs-CZ">
                <a:solidFill>
                  <a:srgbClr val="000000"/>
                </a:solidFill>
              </a:rPr>
              <a:t>		 </a:t>
            </a:r>
            <a:r>
              <a:rPr lang="cs-CZ" b="1">
                <a:solidFill>
                  <a:srgbClr val="000000"/>
                </a:solidFill>
              </a:rPr>
              <a:t>Doplnění částečného obrazu o další charakteristiky</a:t>
            </a:r>
          </a:p>
          <a:p>
            <a:pPr marL="333375" indent="-333375">
              <a:lnSpc>
                <a:spcPct val="80000"/>
              </a:lnSpc>
              <a:spcBef>
                <a:spcPts val="3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endParaRPr lang="cs-CZ" sz="1400">
              <a:solidFill>
                <a:srgbClr val="000000"/>
              </a:solidFill>
            </a:endParaRPr>
          </a:p>
          <a:p>
            <a:pPr marL="333375" indent="-333375">
              <a:lnSpc>
                <a:spcPct val="80000"/>
              </a:lnSpc>
              <a:spcBef>
                <a:spcPts val="3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endParaRPr lang="cs-CZ" sz="1400">
              <a:solidFill>
                <a:srgbClr val="000000"/>
              </a:solidFill>
            </a:endParaRPr>
          </a:p>
          <a:p>
            <a:pPr marL="333375" indent="-333375">
              <a:lnSpc>
                <a:spcPct val="80000"/>
              </a:lnSpc>
              <a:spcBef>
                <a:spcPts val="35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endParaRPr lang="cs-CZ" sz="1400">
              <a:solidFill>
                <a:srgbClr val="000000"/>
              </a:solidFill>
            </a:endParaRPr>
          </a:p>
          <a:p>
            <a:pPr marL="333375" indent="-333375">
              <a:lnSpc>
                <a:spcPct val="105000"/>
              </a:lnSpc>
              <a:spcBef>
                <a:spcPts val="300"/>
              </a:spcBef>
              <a:buClrTx/>
              <a:buSzTx/>
              <a:buFontTx/>
              <a:buNone/>
              <a:tabLst>
                <a:tab pos="334963"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pPr>
            <a:r>
              <a:rPr lang="cs-CZ" sz="1200">
                <a:solidFill>
                  <a:srgbClr val="000000"/>
                </a:solidFill>
              </a:rPr>
              <a:t>Podobně např. studie postojů vůči lidem s mentálním postižením: Acton, Zarbatany, 1988; Piercy, Wilton, Townsend, 2002; Gottlieb, Switzky, 1982; Beh-Pajooh, 1991…</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srcRect/>
          <a:stretch>
            <a:fillRect/>
          </a:stretch>
        </p:blipFill>
        <p:spPr bwMode="auto">
          <a:xfrm>
            <a:off x="3059113" y="1700213"/>
            <a:ext cx="2559050" cy="3455987"/>
          </a:xfrm>
          <a:prstGeom prst="rect">
            <a:avLst/>
          </a:prstGeom>
          <a:noFill/>
          <a:ln w="9525">
            <a:noFill/>
            <a:round/>
            <a:headEnd/>
            <a:tailEnd/>
          </a:ln>
          <a:effectLst/>
        </p:spPr>
      </p:pic>
      <p:sp>
        <p:nvSpPr>
          <p:cNvPr id="22530" name="Rectangle 2"/>
          <p:cNvSpPr>
            <a:spLocks noChangeArrowheads="1"/>
          </p:cNvSpPr>
          <p:nvPr/>
        </p:nvSpPr>
        <p:spPr bwMode="auto">
          <a:xfrm>
            <a:off x="4427538" y="4437063"/>
            <a:ext cx="1657350" cy="1223962"/>
          </a:xfrm>
          <a:prstGeom prst="rect">
            <a:avLst/>
          </a:prstGeom>
          <a:solidFill>
            <a:srgbClr val="1C1C1C">
              <a:alpha val="42000"/>
            </a:srgbClr>
          </a:solidFill>
          <a:ln w="15840">
            <a:solidFill>
              <a:srgbClr val="000000"/>
            </a:solidFill>
            <a:miter lim="800000"/>
            <a:headEnd/>
            <a:tailEnd/>
          </a:ln>
          <a:effectLst/>
        </p:spPr>
        <p:txBody>
          <a:bodyPr wrap="none" anchor="ctr"/>
          <a:lstStyle/>
          <a:p>
            <a:endParaRPr lang="cs-CZ"/>
          </a:p>
        </p:txBody>
      </p:sp>
      <p:sp>
        <p:nvSpPr>
          <p:cNvPr id="22531" name="Text Box 3"/>
          <p:cNvSpPr txBox="1">
            <a:spLocks noChangeArrowheads="1"/>
          </p:cNvSpPr>
          <p:nvPr/>
        </p:nvSpPr>
        <p:spPr bwMode="auto">
          <a:xfrm>
            <a:off x="96838" y="406400"/>
            <a:ext cx="8588375" cy="642938"/>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Times New Roman" pitchFamily="16" charset="0"/>
              </a:rPr>
              <a:t>Autentická zkušenost setkání jako příležitost pro obě strany - úplnější vnímání skutečnosti: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latin typeface="Times New Roman" pitchFamily="16" charset="0"/>
              </a:rPr>
              <a:t>Doplnění částečného obrazu o další charakteristiky</a:t>
            </a:r>
          </a:p>
        </p:txBody>
      </p:sp>
      <p:sp>
        <p:nvSpPr>
          <p:cNvPr id="22532" name="Text Box 4"/>
          <p:cNvSpPr txBox="1">
            <a:spLocks noChangeArrowheads="1"/>
          </p:cNvSpPr>
          <p:nvPr/>
        </p:nvSpPr>
        <p:spPr bwMode="auto">
          <a:xfrm>
            <a:off x="3059113" y="4868863"/>
            <a:ext cx="2160587" cy="276225"/>
          </a:xfrm>
          <a:prstGeom prst="rect">
            <a:avLst/>
          </a:prstGeom>
          <a:noFill/>
          <a:ln w="9525">
            <a:noFill/>
            <a:round/>
            <a:headEnd/>
            <a:tailEnd/>
          </a:ln>
          <a:effectLst/>
        </p:spPr>
        <p:txBody>
          <a:bodyPr lIns="90000" tIns="46800" rIns="90000" bIns="46800">
            <a:spAutoFit/>
          </a:bodyPr>
          <a:lstStyle/>
          <a:p>
            <a:pP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a:solidFill>
                  <a:srgbClr val="000000"/>
                </a:solidFill>
                <a:latin typeface="Times New Roman" pitchFamily="16" charset="0"/>
              </a:rPr>
              <a:t>© Milan</a:t>
            </a:r>
          </a:p>
        </p:txBody>
      </p:sp>
      <p:sp>
        <p:nvSpPr>
          <p:cNvPr id="22533" name="Text Box 5"/>
          <p:cNvSpPr txBox="1">
            <a:spLocks noChangeArrowheads="1"/>
          </p:cNvSpPr>
          <p:nvPr/>
        </p:nvSpPr>
        <p:spPr bwMode="auto">
          <a:xfrm>
            <a:off x="6732588" y="1557338"/>
            <a:ext cx="2259012" cy="3879850"/>
          </a:xfrm>
          <a:prstGeom prst="rect">
            <a:avLst/>
          </a:prstGeom>
          <a:noFill/>
          <a:ln w="9525">
            <a:noFill/>
            <a:round/>
            <a:headEnd/>
            <a:tailEnd/>
          </a:ln>
          <a:effectLst/>
        </p:spPr>
        <p:txBody>
          <a:bodyPr lIns="90000" tIns="46800" rIns="90000" bIns="46800"/>
          <a:lstStyle/>
          <a:p>
            <a:pPr marL="333375" indent="-333375">
              <a:lnSpc>
                <a:spcPct val="80000"/>
              </a:lnSpc>
              <a:spcBef>
                <a:spcPts val="35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1400">
                <a:solidFill>
                  <a:srgbClr val="000000"/>
                </a:solidFill>
              </a:rPr>
              <a:t>Skupinová identita, „skupinový obraz“ - </a:t>
            </a:r>
          </a:p>
          <a:p>
            <a:pPr marL="333375" indent="-333375">
              <a:lnSpc>
                <a:spcPct val="80000"/>
              </a:lnSpc>
              <a:spcBef>
                <a:spcPts val="3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1400">
                <a:solidFill>
                  <a:srgbClr val="000000"/>
                </a:solidFill>
              </a:rPr>
              <a:t>	stereotyp jednotlivých postižení </a:t>
            </a:r>
          </a:p>
          <a:p>
            <a:pPr marL="333375" indent="-333375">
              <a:lnSpc>
                <a:spcPct val="80000"/>
              </a:lnSpc>
              <a:spcBef>
                <a:spcPts val="3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1400">
              <a:solidFill>
                <a:srgbClr val="000000"/>
              </a:solidFill>
            </a:endParaRPr>
          </a:p>
          <a:p>
            <a:pPr marL="333375" indent="-333375">
              <a:lnSpc>
                <a:spcPct val="80000"/>
              </a:lnSpc>
              <a:spcBef>
                <a:spcPts val="35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1400">
                <a:solidFill>
                  <a:srgbClr val="000000"/>
                </a:solidFill>
              </a:rPr>
              <a:t>Interpersonální percepce (první informace rozhoduje: zájem – nezájem)</a:t>
            </a:r>
          </a:p>
          <a:p>
            <a:pPr marL="333375" indent="-333375">
              <a:lnSpc>
                <a:spcPct val="80000"/>
              </a:lnSpc>
              <a:spcBef>
                <a:spcPts val="3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1400">
              <a:solidFill>
                <a:srgbClr val="000000"/>
              </a:solidFill>
            </a:endParaRPr>
          </a:p>
          <a:p>
            <a:pPr marL="333375" indent="-333375">
              <a:lnSpc>
                <a:spcPct val="80000"/>
              </a:lnSpc>
              <a:spcBef>
                <a:spcPts val="3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1400">
              <a:solidFill>
                <a:srgbClr val="000000"/>
              </a:solidFill>
            </a:endParaRPr>
          </a:p>
          <a:p>
            <a:pPr marL="333375" indent="-333375">
              <a:lnSpc>
                <a:spcPct val="80000"/>
              </a:lnSpc>
              <a:spcBef>
                <a:spcPts val="35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1400">
                <a:solidFill>
                  <a:srgbClr val="000000"/>
                </a:solidFill>
              </a:rPr>
              <a:t>Sdílené předsudky</a:t>
            </a:r>
          </a:p>
          <a:p>
            <a:pPr marL="333375" indent="-333375">
              <a:lnSpc>
                <a:spcPct val="80000"/>
              </a:lnSpc>
              <a:spcBef>
                <a:spcPts val="3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1400">
                <a:solidFill>
                  <a:srgbClr val="000000"/>
                </a:solidFill>
              </a:rPr>
              <a:t>	- začarovaný kruh strachu a odmítání</a:t>
            </a:r>
          </a:p>
          <a:p>
            <a:pPr marL="333375" indent="-333375">
              <a:lnSpc>
                <a:spcPct val="80000"/>
              </a:lnSpc>
              <a:spcBef>
                <a:spcPts val="3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1400">
                <a:solidFill>
                  <a:srgbClr val="000000"/>
                </a:solidFill>
              </a:rPr>
              <a:t>	- vliv vědecké komunity…</a:t>
            </a:r>
          </a:p>
        </p:txBody>
      </p:sp>
      <p:sp>
        <p:nvSpPr>
          <p:cNvPr id="22534" name="Rectangle 6"/>
          <p:cNvSpPr>
            <a:spLocks noChangeArrowheads="1"/>
          </p:cNvSpPr>
          <p:nvPr/>
        </p:nvSpPr>
        <p:spPr bwMode="auto">
          <a:xfrm>
            <a:off x="468313" y="1628775"/>
            <a:ext cx="1657350" cy="3881438"/>
          </a:xfrm>
          <a:prstGeom prst="rect">
            <a:avLst/>
          </a:prstGeom>
          <a:noFill/>
          <a:ln w="9525">
            <a:noFill/>
            <a:round/>
            <a:headEnd/>
            <a:tailEnd/>
          </a:ln>
          <a:effectLst/>
        </p:spPr>
        <p:txBody>
          <a:bodyPr lIns="90000" tIns="46800" rIns="90000" bIns="468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Vztah.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Prostor pro setkání.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Potenciál ke změně.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p:txBody>
      </p:sp>
      <p:sp>
        <p:nvSpPr>
          <p:cNvPr id="22535" name="Rectangle 7"/>
          <p:cNvSpPr>
            <a:spLocks noChangeArrowheads="1"/>
          </p:cNvSpPr>
          <p:nvPr/>
        </p:nvSpPr>
        <p:spPr bwMode="auto">
          <a:xfrm>
            <a:off x="184150" y="6165850"/>
            <a:ext cx="7023100" cy="558800"/>
          </a:xfrm>
          <a:prstGeom prst="rect">
            <a:avLst/>
          </a:prstGeom>
          <a:noFill/>
          <a:ln w="9525">
            <a:noFill/>
            <a:round/>
            <a:headEnd/>
            <a:tailEnd/>
          </a:ln>
          <a:effectLst/>
        </p:spPr>
        <p:txBody>
          <a:bodyPr wrap="none" lIns="90000" tIns="46800" rIns="90000" bIns="46800">
            <a:spAutoFit/>
          </a:bodyPr>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latin typeface="Arial" charset="0"/>
            </a:endParaRP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000000"/>
                </a:solidFill>
                <a:latin typeface="Arial" charset="0"/>
              </a:rPr>
              <a:t>Prakticky: vztah s člověkem, který má jméno, svůj neopakovatelný příběh,…</a:t>
            </a:r>
          </a:p>
        </p:txBody>
      </p:sp>
      <p:pic>
        <p:nvPicPr>
          <p:cNvPr id="9"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900113" y="608013"/>
            <a:ext cx="8243887" cy="114300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400" b="1">
                <a:solidFill>
                  <a:srgbClr val="333399"/>
                </a:solidFill>
                <a:cs typeface="Times New Roman" pitchFamily="16" charset="0"/>
              </a:rPr>
              <a:t>„Člověk s postižením“ vs. „Postižený“</a:t>
            </a:r>
          </a:p>
        </p:txBody>
      </p:sp>
      <p:sp>
        <p:nvSpPr>
          <p:cNvPr id="23554" name="Text Box 2"/>
          <p:cNvSpPr txBox="1">
            <a:spLocks noChangeArrowheads="1"/>
          </p:cNvSpPr>
          <p:nvPr/>
        </p:nvSpPr>
        <p:spPr bwMode="auto">
          <a:xfrm>
            <a:off x="611188" y="2060575"/>
            <a:ext cx="8229600" cy="4525963"/>
          </a:xfrm>
          <a:prstGeom prst="rect">
            <a:avLst/>
          </a:prstGeom>
          <a:noFill/>
          <a:ln w="9525">
            <a:noFill/>
            <a:round/>
            <a:headEnd/>
            <a:tailEnd/>
          </a:ln>
          <a:effectLst/>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Lékař nemá léčit nemoc, ale člověka, který je touto nemocí zasažen.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						Hippokrates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cs typeface="Times New Roman" pitchFamily="16"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E</a:t>
            </a:r>
            <a:r>
              <a:rPr lang="cs-CZ" dirty="0">
                <a:solidFill>
                  <a:srgbClr val="000000"/>
                </a:solidFill>
                <a:cs typeface="Times New Roman" pitchFamily="16" charset="0"/>
              </a:rPr>
              <a:t>xistují nevyléčitelné nemoci, neexistuje nevyléčitelný člověk nebo osobnost.			</a:t>
            </a:r>
            <a:r>
              <a:rPr lang="cs-CZ" dirty="0" smtClean="0">
                <a:solidFill>
                  <a:srgbClr val="000000"/>
                </a:solidFill>
                <a:cs typeface="Times New Roman" pitchFamily="16" charset="0"/>
              </a:rPr>
              <a:t>(</a:t>
            </a:r>
            <a:r>
              <a:rPr lang="cs-CZ" dirty="0" smtClean="0">
                <a:solidFill>
                  <a:srgbClr val="000000"/>
                </a:solidFill>
              </a:rPr>
              <a:t>?)</a:t>
            </a:r>
            <a:r>
              <a:rPr lang="cs-CZ" dirty="0">
                <a:solidFill>
                  <a:srgbClr val="000000"/>
                </a:solidFill>
              </a:rPr>
              <a:t>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cs typeface="Times New Roman" pitchFamily="16"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cs typeface="Times New Roman" pitchFamily="16" charset="0"/>
              </a:rPr>
              <a:t>Všechny děti mají někdy speciální potřeby. Naše děti mají většinou potřeby normální. </a:t>
            </a:r>
            <a:r>
              <a:rPr lang="cs-CZ" dirty="0">
                <a:solidFill>
                  <a:srgbClr val="000000"/>
                </a:solidFill>
              </a:rPr>
              <a:t>                                                                                                            					</a:t>
            </a:r>
            <a:r>
              <a:rPr lang="cs-CZ" dirty="0" smtClean="0">
                <a:solidFill>
                  <a:srgbClr val="000000"/>
                </a:solidFill>
              </a:rPr>
              <a:t>	Otec </a:t>
            </a:r>
            <a:r>
              <a:rPr lang="cs-CZ" dirty="0">
                <a:solidFill>
                  <a:srgbClr val="000000"/>
                </a:solidFill>
              </a:rPr>
              <a:t>dítěte s postižením</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Lékař má mít znalosti a být odborníkem na nemoc, léky, fyziologii a farmakologii, ale jeho základní zájem musí být o samotného člověka.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						</a:t>
            </a:r>
            <a:r>
              <a:rPr lang="cs-CZ" dirty="0" err="1">
                <a:solidFill>
                  <a:srgbClr val="000000"/>
                </a:solidFill>
              </a:rPr>
              <a:t>Sacks</a:t>
            </a:r>
            <a:r>
              <a:rPr lang="cs-CZ" dirty="0">
                <a:solidFill>
                  <a:srgbClr val="000000"/>
                </a:solidFill>
              </a:rPr>
              <a:t>, 1992</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1371600" y="630238"/>
            <a:ext cx="7378700" cy="114300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i="1">
                <a:solidFill>
                  <a:srgbClr val="333399"/>
                </a:solidFill>
                <a:latin typeface="Arial Unicode MS" charset="0"/>
              </a:rPr>
              <a:t>„</a:t>
            </a:r>
            <a:r>
              <a:rPr lang="cs-CZ" sz="3200" b="1" i="1">
                <a:solidFill>
                  <a:srgbClr val="333399"/>
                </a:solidFill>
                <a:latin typeface="Arial Unicode MS" charset="0"/>
              </a:rPr>
              <a:t>Heilerziehungspflege“</a:t>
            </a:r>
          </a:p>
        </p:txBody>
      </p:sp>
      <p:sp>
        <p:nvSpPr>
          <p:cNvPr id="24578" name="Text Box 2"/>
          <p:cNvSpPr txBox="1">
            <a:spLocks noChangeArrowheads="1"/>
          </p:cNvSpPr>
          <p:nvPr/>
        </p:nvSpPr>
        <p:spPr bwMode="auto">
          <a:xfrm>
            <a:off x="1516063" y="2371725"/>
            <a:ext cx="6750050" cy="3500438"/>
          </a:xfrm>
          <a:prstGeom prst="rect">
            <a:avLst/>
          </a:prstGeom>
          <a:noFill/>
          <a:ln w="9525">
            <a:noFill/>
            <a:round/>
            <a:headEnd/>
            <a:tailEnd/>
          </a:ln>
          <a:effectLst/>
        </p:spPr>
        <p:txBody>
          <a:bodyPr lIns="90000" tIns="46800" rIns="90000" bIns="46800"/>
          <a:lstStyle/>
          <a:p>
            <a:pPr>
              <a:lnSpc>
                <a:spcPct val="8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„Léčení-vzdělávání-pečovatelství“</a:t>
            </a:r>
          </a:p>
          <a:p>
            <a:pPr>
              <a:lnSpc>
                <a:spcPct val="8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latin typeface="Arial Unicode MS" charset="0"/>
            </a:endParaRPr>
          </a:p>
          <a:p>
            <a:pPr>
              <a:lnSpc>
                <a:spcPct val="8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Pomaturitní studium, spojuje obory:</a:t>
            </a:r>
          </a:p>
          <a:p>
            <a:pPr>
              <a:lnSpc>
                <a:spcPct val="8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	 	(speciální) pedagogika, psychologie, medicína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 		praktické dovednosti a znalosti ošetřovatelství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latin typeface="Arial Unicode MS"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Ucelenější rámec pohledu na život člověka s postižením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latin typeface="Arial Unicode MS"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Referenční osoba pro postižené     </a:t>
            </a:r>
            <a:r>
              <a:rPr lang="cs-CZ" b="1">
                <a:solidFill>
                  <a:srgbClr val="000000"/>
                </a:solidFill>
                <a:latin typeface="Arial Unicode MS" charset="0"/>
              </a:rPr>
              <a:t>x</a:t>
            </a:r>
            <a:r>
              <a:rPr lang="cs-CZ">
                <a:solidFill>
                  <a:srgbClr val="000000"/>
                </a:solidFill>
                <a:latin typeface="Arial Unicode MS" charset="0"/>
              </a:rPr>
              <a:t>     vychovatel, ošetřovatel</a:t>
            </a:r>
          </a:p>
          <a:p>
            <a:pPr>
              <a:lnSpc>
                <a:spcPct val="8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           		  (Zdravotní </a:t>
            </a:r>
            <a:r>
              <a:rPr lang="cs-CZ" b="1">
                <a:solidFill>
                  <a:srgbClr val="000000"/>
                </a:solidFill>
                <a:latin typeface="Arial Unicode MS" charset="0"/>
              </a:rPr>
              <a:t>nebo</a:t>
            </a:r>
            <a:r>
              <a:rPr lang="cs-CZ">
                <a:solidFill>
                  <a:srgbClr val="000000"/>
                </a:solidFill>
                <a:latin typeface="Arial Unicode MS" charset="0"/>
              </a:rPr>
              <a:t> pedagogické zaměření škol)</a:t>
            </a:r>
          </a:p>
          <a:p>
            <a:pPr>
              <a:lnSpc>
                <a:spcPct val="80000"/>
              </a:lnSpc>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latin typeface="Arial Unicode MS" charset="0"/>
            </a:endParaRP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765300" y="608013"/>
            <a:ext cx="7378700" cy="114300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600" b="1">
                <a:solidFill>
                  <a:srgbClr val="333399"/>
                </a:solidFill>
                <a:cs typeface="Times New Roman" pitchFamily="16" charset="0"/>
              </a:rPr>
              <a:t>Doporučená literatura…</a:t>
            </a:r>
          </a:p>
        </p:txBody>
      </p:sp>
      <p:sp>
        <p:nvSpPr>
          <p:cNvPr id="25602" name="Text Box 2"/>
          <p:cNvSpPr txBox="1">
            <a:spLocks noChangeArrowheads="1"/>
          </p:cNvSpPr>
          <p:nvPr/>
        </p:nvSpPr>
        <p:spPr bwMode="auto">
          <a:xfrm>
            <a:off x="1185863" y="2060575"/>
            <a:ext cx="7958137" cy="5040313"/>
          </a:xfrm>
          <a:prstGeom prst="rect">
            <a:avLst/>
          </a:prstGeom>
          <a:noFill/>
          <a:ln w="9525">
            <a:noFill/>
            <a:round/>
            <a:headEnd/>
            <a:tailEnd/>
          </a:ln>
          <a:effectLst/>
        </p:spPr>
        <p:txBody>
          <a:bodyPr lIns="90000" tIns="46800" rIns="90000" bIns="46800"/>
          <a:lstStyle/>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Blažek, B., Olmrová , J. (1985). Krása a bolest. Praha: Panorama.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Blažek, B., Olmrová , J. (1988). Světy postižených. Praha: Avicenum.</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Bútora, M. (1990). Překročit svůj stín. Praha: Avicenum.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Čálek, O. (1984). Raný vývoj dítěte nevidomého od narození. Praha: Univerzita Karlova.</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Dougy Center for Grieving Children. (2004). 35 Ways to Help a Grieving Child. Portland, Oregon: The Dougy Center.</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Frankl, V. E. (2005). Přesto říci životu  ano. Kostelní Vydří: Karmelitánské nakladatelství.</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Hunt, N. (2001). Svět Niguela Hunta. Ústí nad Labem: Albis international.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Cháb, M. (2004). Svět bez ústavů. Praha: QUIP.</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Chvátalová, H.(2001). Jak se žije dětem s postižením. Praha: Portál.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Kerrová, S. (1997). Dítě se speciálními potřebami. Praha: Portál.</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Kopřiva, K. (1997). Lidský vztah jako součást profese. Praha: Portál.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Křivohlavý, J. (2002). Psychologie nemoci. Praha: Grada Publishing.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Kushner, H. S. (1996). Když se zlé věci stávají dobrým lidem. Praha: Portál.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Langer, S. (1995). Mentální retardace. Hradec Králové: Kotva.</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Mareš, J. (2001). Sociální opora u  dětí a dospívajících I. Hradec Králové: Nucleus.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Mareš, J. (2002). Sociální opora u  dětí a dospívajících II. Hradec Králové: Nucleus.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Mareš, J.(2003). Sociální opora u  dětí a dospívajících III. Hradec Králové: Nucleus.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262063" y="506413"/>
            <a:ext cx="6810375" cy="682625"/>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600" b="1">
                <a:solidFill>
                  <a:srgbClr val="333399"/>
                </a:solidFill>
                <a:cs typeface="Times New Roman" pitchFamily="16" charset="0"/>
              </a:rPr>
              <a:t>…doporučená literatura</a:t>
            </a:r>
          </a:p>
        </p:txBody>
      </p:sp>
      <p:sp>
        <p:nvSpPr>
          <p:cNvPr id="26626" name="Text Box 2"/>
          <p:cNvSpPr txBox="1">
            <a:spLocks noChangeArrowheads="1"/>
          </p:cNvSpPr>
          <p:nvPr/>
        </p:nvSpPr>
        <p:spPr bwMode="auto">
          <a:xfrm>
            <a:off x="809625" y="2060575"/>
            <a:ext cx="7958138" cy="4205288"/>
          </a:xfrm>
          <a:prstGeom prst="rect">
            <a:avLst/>
          </a:prstGeom>
          <a:noFill/>
          <a:ln w="9525">
            <a:noFill/>
            <a:round/>
            <a:headEnd/>
            <a:tailEnd/>
          </a:ln>
          <a:effectLst/>
        </p:spPr>
        <p:txBody>
          <a:bodyPr lIns="90000" tIns="46800" rIns="90000" bIns="46800"/>
          <a:lstStyle/>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Matějček, Z. (2001). Psychologie nemocných a zdravotně postižených dětí. Jinočany: HH.</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Matějček, Z. (1986). Rodiče a děti. Praha: Avicenum.</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Matějček, Z., Dytrych, Z. (1997). Jak a proč nás děti trápí. Praha: Grada Publishing.</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Matějček, Z., Langmeier, J. (1986). Počátky našeho duševního života. Praha: Panorama.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Matějček, Z. (1992). Dítě a rodina v psychologickém poradenství. Praha: SPN.</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Papoušková, M. (2004). Intuitivní rodičovství. In Ditrichová, J., Papoušek, M., Paul, K. a kol., Chování dítěte raného věku a rodičovská péče (77-100). Praha: Grada Publishing.</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Říčan, P., Krejčířová, D. a kol. (1997). Dětská klinická psychologie. Praha: Grada Publishing.</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Sacks, O. (1989). Seeing Voices. A Journey into the World of the Deaf. University of California Press.</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Sacks, O. (1992). Migraine. London: Picador.</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Sacks, O. (1995). Antropoložka na Marsu. Praha: Mladá fronta.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Sacks, O. (1997). Na čem si stojím. Praha: Makropulos.</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Svatošová, M. (1999). Hospice a umění doprovázet. Praha: Ecce Homo.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Šiška, J. (2005). Mimořádná dospělost. Praha: Karolinum.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Tedeschi, R., Calhoun, L. (1995). Trauma and Transformation: Growing in the Aftermath of Suffering. Thousand Oaks, Calif.: Sage Publications.</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Titzl, B. (1998). Postižený člověk ve společnosti. PedF UK, Praha. </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Vágnerová, M. (2002). Psychopatologie pro pomáhající profese. Praha: Portál.</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a:solidFill>
                  <a:srgbClr val="000000"/>
                </a:solidFill>
              </a:rPr>
              <a:t>Vágnerová, M., Hadj-Moussová, Z., Štech, S. (1999). Psychologie handicapu. Praha: Karolinum.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Milan</a:t>
            </a:r>
            <a:br>
              <a:rPr lang="cs-CZ" sz="4400">
                <a:solidFill>
                  <a:srgbClr val="333399"/>
                </a:solidFill>
              </a:rPr>
            </a:br>
            <a:r>
              <a:rPr lang="cs-CZ" sz="4400">
                <a:solidFill>
                  <a:srgbClr val="333399"/>
                </a:solidFill>
              </a:rPr>
              <a:t>Cháb</a:t>
            </a:r>
          </a:p>
        </p:txBody>
      </p:sp>
      <p:grpSp>
        <p:nvGrpSpPr>
          <p:cNvPr id="27650" name="Group 2"/>
          <p:cNvGrpSpPr>
            <a:grpSpLocks/>
          </p:cNvGrpSpPr>
          <p:nvPr/>
        </p:nvGrpSpPr>
        <p:grpSpPr bwMode="auto">
          <a:xfrm>
            <a:off x="2700338" y="476250"/>
            <a:ext cx="5586412" cy="6089650"/>
            <a:chOff x="1701" y="300"/>
            <a:chExt cx="3519" cy="3836"/>
          </a:xfrm>
        </p:grpSpPr>
        <p:pic>
          <p:nvPicPr>
            <p:cNvPr id="27651" name="Picture 3"/>
            <p:cNvPicPr>
              <a:picLocks noChangeAspect="1" noChangeArrowheads="1"/>
            </p:cNvPicPr>
            <p:nvPr/>
          </p:nvPicPr>
          <p:blipFill>
            <a:blip r:embed="rId3"/>
            <a:srcRect/>
            <a:stretch>
              <a:fillRect/>
            </a:stretch>
          </p:blipFill>
          <p:spPr bwMode="auto">
            <a:xfrm>
              <a:off x="1701" y="300"/>
              <a:ext cx="3520" cy="3837"/>
            </a:xfrm>
            <a:prstGeom prst="rect">
              <a:avLst/>
            </a:prstGeom>
            <a:noFill/>
            <a:ln w="9525">
              <a:noFill/>
              <a:round/>
              <a:headEnd/>
              <a:tailEnd/>
            </a:ln>
            <a:effectLst/>
          </p:spPr>
        </p:pic>
        <p:sp>
          <p:nvSpPr>
            <p:cNvPr id="27652" name="Text Box 4"/>
            <p:cNvSpPr txBox="1">
              <a:spLocks noChangeArrowheads="1"/>
            </p:cNvSpPr>
            <p:nvPr/>
          </p:nvSpPr>
          <p:spPr bwMode="auto">
            <a:xfrm>
              <a:off x="1701" y="300"/>
              <a:ext cx="3520" cy="3837"/>
            </a:xfrm>
            <a:prstGeom prst="rect">
              <a:avLst/>
            </a:prstGeom>
            <a:noFill/>
            <a:ln w="9525">
              <a:noFill/>
              <a:round/>
              <a:headEnd/>
              <a:tailEnd/>
            </a:ln>
            <a:effectLst/>
          </p:spPr>
          <p:txBody>
            <a:bodyPr wrap="none" anchor="ctr"/>
            <a:lstStyle/>
            <a:p>
              <a:endParaRPr lang="cs-CZ"/>
            </a:p>
          </p:txBody>
        </p:sp>
      </p:grpSp>
      <p:sp>
        <p:nvSpPr>
          <p:cNvPr id="27653" name="Rectangle 5"/>
          <p:cNvSpPr>
            <a:spLocks noChangeArrowheads="1"/>
          </p:cNvSpPr>
          <p:nvPr/>
        </p:nvSpPr>
        <p:spPr bwMode="auto">
          <a:xfrm>
            <a:off x="468313" y="5589588"/>
            <a:ext cx="2298700" cy="917575"/>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336699"/>
                </a:solidFill>
              </a:rPr>
              <a:t>Připomínka hodnot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336699"/>
                </a:solidFill>
              </a:rPr>
              <a:t>(opomíjených)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336699"/>
                </a:solidFill>
              </a:rPr>
              <a:t>pro „nás neústavní“.</a:t>
            </a:r>
            <a:r>
              <a:rPr lang="cs-CZ">
                <a:solidFill>
                  <a:srgbClr val="3366CC"/>
                </a:solidFill>
              </a:rPr>
              <a:t> </a:t>
            </a:r>
          </a:p>
        </p:txBody>
      </p:sp>
      <p:pic>
        <p:nvPicPr>
          <p:cNvPr id="7" name="Picture 1"/>
          <p:cNvPicPr>
            <a:picLocks noChangeAspect="1" noChangeArrowheads="1"/>
          </p:cNvPicPr>
          <p:nvPr/>
        </p:nvPicPr>
        <p:blipFill>
          <a:blip r:embed="rId4"/>
          <a:srcRect/>
          <a:stretch>
            <a:fillRect/>
          </a:stretch>
        </p:blipFill>
        <p:spPr bwMode="auto">
          <a:xfrm>
            <a:off x="7462839" y="6538248"/>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srcRect/>
          <a:stretch>
            <a:fillRect/>
          </a:stretch>
        </p:blipFill>
        <p:spPr bwMode="auto">
          <a:xfrm>
            <a:off x="0" y="138113"/>
            <a:ext cx="9036050" cy="63865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600" b="1">
                <a:solidFill>
                  <a:srgbClr val="333399"/>
                </a:solidFill>
                <a:cs typeface="Times New Roman" pitchFamily="16" charset="0"/>
              </a:rPr>
              <a:t>…exkurze</a:t>
            </a:r>
          </a:p>
        </p:txBody>
      </p:sp>
      <p:sp>
        <p:nvSpPr>
          <p:cNvPr id="29698" name="Text Box 2"/>
          <p:cNvSpPr txBox="1">
            <a:spLocks noChangeArrowheads="1"/>
          </p:cNvSpPr>
          <p:nvPr/>
        </p:nvSpPr>
        <p:spPr bwMode="auto">
          <a:xfrm>
            <a:off x="1182688" y="2017713"/>
            <a:ext cx="7772400" cy="4724400"/>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rPr>
              <a:t>Dílna pro mentálně postižené „V růžovém sadu“	</a:t>
            </a:r>
          </a:p>
          <a:p>
            <a:pPr>
              <a:lnSpc>
                <a:spcPct val="80000"/>
              </a:lnSpc>
              <a:spcBef>
                <a:spcPts val="4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rPr>
              <a:t>		</a:t>
            </a:r>
            <a:r>
              <a:rPr lang="cs-CZ" sz="1600" u="sng">
                <a:solidFill>
                  <a:srgbClr val="FF0000"/>
                </a:solidFill>
              </a:rPr>
              <a:t>h</a:t>
            </a:r>
            <a:r>
              <a:rPr lang="cs-CZ" sz="1600" u="sng">
                <a:solidFill>
                  <a:srgbClr val="CCCCFF"/>
                </a:solidFill>
                <a:hlinkClick r:id="rId3"/>
              </a:rPr>
              <a:t>ttp://zvs.orechovub.indos.cz/vruzovsadu</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a:solidFill>
                <a:srgbClr val="000000"/>
              </a:solidFill>
            </a:endParaRPr>
          </a:p>
          <a:p>
            <a:pPr>
              <a:lnSpc>
                <a:spcPct val="80000"/>
              </a:lnSpc>
              <a:spcBef>
                <a:spcPts val="4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rPr>
              <a:t>Ústav sociální péče Střelice (?)</a:t>
            </a:r>
            <a:r>
              <a:rPr lang="cs-CZ" b="1">
                <a:solidFill>
                  <a:srgbClr val="000000"/>
                </a:solidFill>
              </a:rPr>
              <a:t>				</a:t>
            </a:r>
            <a:r>
              <a:rPr lang="cs-CZ" sz="1600" b="1">
                <a:solidFill>
                  <a:srgbClr val="CCCCFF"/>
                </a:solidFill>
                <a:hlinkClick r:id="rId4"/>
              </a:rPr>
              <a:t>http://web.telecom.cz/uspstrelice.iol.cz/</a:t>
            </a:r>
          </a:p>
          <a:p>
            <a:pPr>
              <a:lnSpc>
                <a:spcPct val="80000"/>
              </a:lnSpc>
              <a:spcBef>
                <a:spcPts val="4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sz="1600" u="sng">
              <a:solidFill>
                <a:srgbClr val="000000"/>
              </a:solidFill>
            </a:endParaRP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rPr>
              <a:t>Dílny a komunitní centrum Benediktus</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rPr>
              <a:t>		</a:t>
            </a:r>
            <a:r>
              <a:rPr lang="cs-CZ">
                <a:solidFill>
                  <a:srgbClr val="CCCCFF"/>
                </a:solidFill>
                <a:hlinkClick r:id="rId5"/>
              </a:rPr>
              <a:t>http://www.benediktus.org/</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a:solidFill>
                <a:srgbClr val="000000"/>
              </a:solidFill>
            </a:endParaRPr>
          </a:p>
          <a:p>
            <a:pPr>
              <a:lnSpc>
                <a:spcPct val="80000"/>
              </a:lnSpc>
              <a:spcBef>
                <a:spcPts val="3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400">
                <a:solidFill>
                  <a:srgbClr val="000000"/>
                </a:solidFill>
              </a:rPr>
              <a:t>Psy 521 </a:t>
            </a:r>
          </a:p>
          <a:p>
            <a:pPr>
              <a:lnSpc>
                <a:spcPct val="80000"/>
              </a:lnSpc>
              <a:spcBef>
                <a:spcPts val="3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200">
                <a:solidFill>
                  <a:srgbClr val="000000"/>
                </a:solidFill>
              </a:rPr>
              <a:t>Benecykl – kola pro radost.</a:t>
            </a:r>
          </a:p>
          <a:p>
            <a:pPr>
              <a:lnSpc>
                <a:spcPct val="80000"/>
              </a:lnSpc>
              <a:spcBef>
                <a:spcPts val="3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200">
                <a:solidFill>
                  <a:srgbClr val="000000"/>
                </a:solidFill>
              </a:rPr>
              <a:t>		</a:t>
            </a:r>
            <a:r>
              <a:rPr lang="cs-CZ" sz="1200">
                <a:solidFill>
                  <a:srgbClr val="CCCCFF"/>
                </a:solidFill>
                <a:hlinkClick r:id="rId6"/>
              </a:rPr>
              <a:t>http://www.benecykl.cz/cs/vozik-za-kolo-handbike</a:t>
            </a:r>
          </a:p>
          <a:p>
            <a:pPr>
              <a:lnSpc>
                <a:spcPct val="80000"/>
              </a:lnSpc>
              <a:spcBef>
                <a:spcPts val="3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sz="1200">
              <a:solidFill>
                <a:srgbClr val="000000"/>
              </a:solidFill>
            </a:endParaRPr>
          </a:p>
          <a:p>
            <a:pPr>
              <a:lnSpc>
                <a:spcPct val="80000"/>
              </a:lnSpc>
              <a:spcBef>
                <a:spcPts val="3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200">
                <a:solidFill>
                  <a:srgbClr val="000000"/>
                </a:solidFill>
              </a:rPr>
              <a:t>Kavárna - Chráněné bydlení Gorkého, Charita Brno</a:t>
            </a:r>
          </a:p>
          <a:p>
            <a:pPr>
              <a:lnSpc>
                <a:spcPct val="80000"/>
              </a:lnSpc>
              <a:spcBef>
                <a:spcPts val="275"/>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200">
                <a:solidFill>
                  <a:srgbClr val="000000"/>
                </a:solidFill>
              </a:rPr>
              <a:t>		</a:t>
            </a:r>
            <a:r>
              <a:rPr lang="cs-CZ" sz="1100" u="sng">
                <a:solidFill>
                  <a:srgbClr val="CCCCFF"/>
                </a:solidFill>
                <a:hlinkClick r:id="rId7"/>
              </a:rPr>
              <a:t>http://www.charitabrno.cz/l_mich.html</a:t>
            </a:r>
          </a:p>
          <a:p>
            <a:pPr>
              <a:lnSpc>
                <a:spcPct val="80000"/>
              </a:lnSpc>
              <a:spcBef>
                <a:spcPts val="3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sz="1200">
              <a:solidFill>
                <a:srgbClr val="000000"/>
              </a:solidFill>
            </a:endParaRPr>
          </a:p>
          <a:p>
            <a:pPr>
              <a:lnSpc>
                <a:spcPct val="80000"/>
              </a:lnSpc>
              <a:spcBef>
                <a:spcPts val="3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200">
                <a:solidFill>
                  <a:srgbClr val="000000"/>
                </a:solidFill>
              </a:rPr>
              <a:t>Domov Betlém, Klobouky u Brna</a:t>
            </a:r>
          </a:p>
          <a:p>
            <a:pPr>
              <a:lnSpc>
                <a:spcPct val="80000"/>
              </a:lnSpc>
              <a:spcBef>
                <a:spcPts val="275"/>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200">
                <a:solidFill>
                  <a:srgbClr val="000000"/>
                </a:solidFill>
              </a:rPr>
              <a:t>		</a:t>
            </a:r>
            <a:r>
              <a:rPr lang="cs-CZ" sz="1100" u="sng">
                <a:solidFill>
                  <a:srgbClr val="CCCCFF"/>
                </a:solidFill>
                <a:hlinkClick r:id="rId8"/>
              </a:rPr>
              <a:t>http://www.betlem.org</a:t>
            </a:r>
          </a:p>
          <a:p>
            <a:pPr>
              <a:lnSpc>
                <a:spcPct val="80000"/>
              </a:lnSpc>
              <a:spcBef>
                <a:spcPts val="275"/>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sz="1100" u="sng">
              <a:solidFill>
                <a:srgbClr val="000000"/>
              </a:solidFill>
            </a:endParaRPr>
          </a:p>
          <a:p>
            <a:pPr>
              <a:lnSpc>
                <a:spcPct val="80000"/>
              </a:lnSpc>
              <a:spcBef>
                <a:spcPts val="3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200">
                <a:solidFill>
                  <a:srgbClr val="000000"/>
                </a:solidFill>
              </a:rPr>
              <a:t>Atelier Stěpána Axmana (Slepíši: Škola hmatového modelování)</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1200">
                <a:solidFill>
                  <a:srgbClr val="000000"/>
                </a:solidFill>
              </a:rPr>
              <a:t> 		</a:t>
            </a:r>
            <a:r>
              <a:rPr lang="cs-CZ" sz="1200">
                <a:solidFill>
                  <a:srgbClr val="CCCCFF"/>
                </a:solidFill>
                <a:hlinkClick r:id="rId9"/>
              </a:rPr>
              <a:t>http://www.slepisi.eu</a:t>
            </a:r>
            <a:r>
              <a:rPr lang="cs-CZ" sz="1200">
                <a:solidFill>
                  <a:srgbClr val="000000"/>
                </a:solidFill>
              </a:rPr>
              <a:t>	</a:t>
            </a:r>
            <a:r>
              <a:rPr lang="cs-CZ">
                <a:solidFill>
                  <a:srgbClr val="000000"/>
                </a:solidFill>
              </a:rPr>
              <a:t>				</a:t>
            </a:r>
          </a:p>
        </p:txBody>
      </p:sp>
      <p:pic>
        <p:nvPicPr>
          <p:cNvPr id="4" name="Picture 1"/>
          <p:cNvPicPr>
            <a:picLocks noChangeAspect="1" noChangeArrowheads="1"/>
          </p:cNvPicPr>
          <p:nvPr/>
        </p:nvPicPr>
        <p:blipFill>
          <a:blip r:embed="rId10"/>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75913" y="3244334"/>
            <a:ext cx="4192173" cy="369332"/>
          </a:xfrm>
          <a:prstGeom prst="rect">
            <a:avLst/>
          </a:prstGeom>
        </p:spPr>
        <p:txBody>
          <a:bodyPr wrap="none">
            <a:spAutoFit/>
          </a:bodyPr>
          <a:lstStyle/>
          <a:p>
            <a:r>
              <a:rPr lang="cs-CZ" b="1" dirty="0" err="1" smtClean="0"/>
              <a:t>Brene</a:t>
            </a:r>
            <a:r>
              <a:rPr lang="cs-CZ" b="1" dirty="0" smtClean="0"/>
              <a:t> </a:t>
            </a:r>
            <a:r>
              <a:rPr lang="cs-CZ" b="1" dirty="0" err="1" smtClean="0"/>
              <a:t>Brownová</a:t>
            </a:r>
            <a:r>
              <a:rPr lang="cs-CZ" b="1" dirty="0" smtClean="0"/>
              <a:t>: Síla zranitelnosti</a:t>
            </a:r>
            <a:endParaRPr lang="cs-CZ" b="1" dirty="0"/>
          </a:p>
        </p:txBody>
      </p:sp>
      <p:sp>
        <p:nvSpPr>
          <p:cNvPr id="3" name="Nadpis 2"/>
          <p:cNvSpPr>
            <a:spLocks noGrp="1"/>
          </p:cNvSpPr>
          <p:nvPr>
            <p:ph type="title"/>
          </p:nvPr>
        </p:nvSpPr>
        <p:spPr>
          <a:xfrm>
            <a:off x="1357290" y="857232"/>
            <a:ext cx="6564334" cy="858821"/>
          </a:xfrm>
        </p:spPr>
        <p:txBody>
          <a:bodyPr/>
          <a:lstStyle/>
          <a:p>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b="1" dirty="0" err="1" smtClean="0"/>
              <a:t>Brene</a:t>
            </a:r>
            <a:r>
              <a:rPr lang="cs-CZ" b="1" dirty="0" smtClean="0"/>
              <a:t> </a:t>
            </a:r>
            <a:r>
              <a:rPr lang="cs-CZ" b="1" dirty="0" err="1" smtClean="0"/>
              <a:t>Brownová</a:t>
            </a:r>
            <a:r>
              <a:rPr lang="cs-CZ" b="1" dirty="0" smtClean="0"/>
              <a:t>: </a:t>
            </a:r>
            <a:br>
              <a:rPr lang="cs-CZ" b="1" dirty="0" smtClean="0"/>
            </a:br>
            <a:r>
              <a:rPr lang="cs-CZ" b="1" dirty="0" smtClean="0"/>
              <a:t>			Síla zranitelnosti</a:t>
            </a:r>
            <a:endParaRPr lang="cs-CZ" dirty="0"/>
          </a:p>
        </p:txBody>
      </p:sp>
      <p:sp>
        <p:nvSpPr>
          <p:cNvPr id="4" name="Zástupný symbol pro obsah 3"/>
          <p:cNvSpPr>
            <a:spLocks noGrp="1"/>
          </p:cNvSpPr>
          <p:nvPr>
            <p:ph idx="1"/>
          </p:nvPr>
        </p:nvSpPr>
        <p:spPr>
          <a:xfrm>
            <a:off x="928662" y="1785926"/>
            <a:ext cx="7762875" cy="4591052"/>
          </a:xfrm>
          <a:noFill/>
        </p:spPr>
        <p:txBody>
          <a:bodyPr/>
          <a:lstStyle/>
          <a:p>
            <a:r>
              <a:rPr lang="cs-CZ" sz="2000" dirty="0" smtClean="0"/>
              <a:t>http://www.</a:t>
            </a:r>
            <a:r>
              <a:rPr lang="cs-CZ" sz="2000" dirty="0" err="1" smtClean="0"/>
              <a:t>ted</a:t>
            </a:r>
            <a:r>
              <a:rPr lang="cs-CZ" sz="2000" dirty="0" smtClean="0"/>
              <a:t>.</a:t>
            </a:r>
            <a:r>
              <a:rPr lang="cs-CZ" sz="2000" dirty="0" err="1" smtClean="0"/>
              <a:t>com</a:t>
            </a:r>
            <a:r>
              <a:rPr lang="cs-CZ" sz="2000" dirty="0" smtClean="0"/>
              <a:t>/</a:t>
            </a:r>
            <a:r>
              <a:rPr lang="cs-CZ" sz="2000" dirty="0" err="1" smtClean="0"/>
              <a:t>talks</a:t>
            </a:r>
            <a:r>
              <a:rPr lang="cs-CZ" sz="2000" dirty="0" smtClean="0"/>
              <a:t>/</a:t>
            </a:r>
            <a:r>
              <a:rPr lang="cs-CZ" sz="2000" dirty="0" err="1" smtClean="0"/>
              <a:t>brene</a:t>
            </a:r>
            <a:r>
              <a:rPr lang="cs-CZ" sz="2000" dirty="0" smtClean="0"/>
              <a:t>_</a:t>
            </a:r>
            <a:r>
              <a:rPr lang="cs-CZ" sz="2000" dirty="0" err="1" smtClean="0"/>
              <a:t>brown</a:t>
            </a:r>
            <a:r>
              <a:rPr lang="cs-CZ" sz="2000" dirty="0" smtClean="0"/>
              <a:t>_on_</a:t>
            </a:r>
            <a:r>
              <a:rPr lang="cs-CZ" sz="2000" dirty="0" err="1" smtClean="0"/>
              <a:t>vulnerability</a:t>
            </a:r>
            <a:r>
              <a:rPr lang="cs-CZ" sz="2000" dirty="0" smtClean="0"/>
              <a:t>.</a:t>
            </a:r>
            <a:r>
              <a:rPr lang="cs-CZ" sz="2000" dirty="0" err="1" smtClean="0"/>
              <a:t>html</a:t>
            </a:r>
            <a:endParaRPr lang="cs-CZ" sz="2000" dirty="0" smtClean="0"/>
          </a:p>
          <a:p>
            <a:endParaRPr lang="cs-CZ" sz="2000" dirty="0" smtClean="0"/>
          </a:p>
          <a:p>
            <a:endParaRPr lang="cs-CZ" sz="2000" dirty="0" smtClean="0"/>
          </a:p>
          <a:p>
            <a:endParaRPr lang="cs-CZ" sz="2000" dirty="0" smtClean="0"/>
          </a:p>
          <a:p>
            <a:endParaRPr lang="cs-CZ" sz="2000" dirty="0" smtClean="0"/>
          </a:p>
          <a:p>
            <a:endParaRPr lang="cs-CZ" sz="2000" dirty="0" smtClean="0"/>
          </a:p>
          <a:p>
            <a:endParaRPr lang="cs-CZ" sz="2000" i="1" dirty="0" smtClean="0"/>
          </a:p>
          <a:p>
            <a:r>
              <a:rPr lang="cs-CZ" sz="2800" i="1" dirty="0" err="1" smtClean="0"/>
              <a:t>Vulnerability</a:t>
            </a:r>
            <a:r>
              <a:rPr lang="cs-CZ" sz="2800" i="1" dirty="0" smtClean="0"/>
              <a:t> </a:t>
            </a:r>
            <a:r>
              <a:rPr lang="cs-CZ" sz="2800" i="1" dirty="0" err="1" smtClean="0"/>
              <a:t>sounds</a:t>
            </a:r>
            <a:r>
              <a:rPr lang="cs-CZ" sz="2800" i="1" dirty="0" smtClean="0"/>
              <a:t> </a:t>
            </a:r>
            <a:r>
              <a:rPr lang="cs-CZ" sz="2800" i="1" dirty="0" err="1" smtClean="0"/>
              <a:t>like</a:t>
            </a:r>
            <a:r>
              <a:rPr lang="cs-CZ" sz="2800" i="1" dirty="0" smtClean="0"/>
              <a:t> </a:t>
            </a:r>
            <a:r>
              <a:rPr lang="cs-CZ" sz="2800" i="1" dirty="0" err="1" smtClean="0"/>
              <a:t>truth</a:t>
            </a:r>
            <a:r>
              <a:rPr lang="cs-CZ" sz="2800" i="1" dirty="0" smtClean="0"/>
              <a:t> </a:t>
            </a:r>
            <a:r>
              <a:rPr lang="cs-CZ" sz="2800" i="1" dirty="0" err="1" smtClean="0"/>
              <a:t>and</a:t>
            </a:r>
            <a:r>
              <a:rPr lang="cs-CZ" sz="2800" i="1" dirty="0" smtClean="0"/>
              <a:t> </a:t>
            </a:r>
            <a:r>
              <a:rPr lang="cs-CZ" sz="2800" i="1" dirty="0" err="1" smtClean="0"/>
              <a:t>feels</a:t>
            </a:r>
            <a:r>
              <a:rPr lang="cs-CZ" sz="2800" i="1" dirty="0" smtClean="0"/>
              <a:t> </a:t>
            </a:r>
            <a:r>
              <a:rPr lang="cs-CZ" sz="2800" i="1" dirty="0" err="1" smtClean="0"/>
              <a:t>like</a:t>
            </a:r>
            <a:r>
              <a:rPr lang="cs-CZ" sz="2800" i="1" dirty="0" smtClean="0"/>
              <a:t> </a:t>
            </a:r>
            <a:r>
              <a:rPr lang="cs-CZ" sz="2800" i="1" dirty="0" err="1" smtClean="0"/>
              <a:t>courage</a:t>
            </a:r>
            <a:r>
              <a:rPr lang="cs-CZ" sz="2800" i="1" dirty="0" smtClean="0"/>
              <a:t>. </a:t>
            </a:r>
            <a:r>
              <a:rPr lang="cs-CZ" sz="2800" i="1" dirty="0" err="1" smtClean="0"/>
              <a:t>Truth</a:t>
            </a:r>
            <a:r>
              <a:rPr lang="cs-CZ" sz="2800" i="1" dirty="0" smtClean="0"/>
              <a:t> </a:t>
            </a:r>
            <a:r>
              <a:rPr lang="cs-CZ" sz="2800" i="1" dirty="0" err="1" smtClean="0"/>
              <a:t>and</a:t>
            </a:r>
            <a:r>
              <a:rPr lang="cs-CZ" sz="2800" i="1" dirty="0" smtClean="0"/>
              <a:t> </a:t>
            </a:r>
            <a:r>
              <a:rPr lang="cs-CZ" sz="2800" i="1" dirty="0" err="1" smtClean="0"/>
              <a:t>courage</a:t>
            </a:r>
            <a:r>
              <a:rPr lang="cs-CZ" sz="2800" i="1" dirty="0" smtClean="0"/>
              <a:t> </a:t>
            </a:r>
            <a:r>
              <a:rPr lang="cs-CZ" sz="2800" i="1" dirty="0" err="1" smtClean="0"/>
              <a:t>aren’t</a:t>
            </a:r>
            <a:r>
              <a:rPr lang="cs-CZ" sz="2800" i="1" dirty="0" smtClean="0"/>
              <a:t> </a:t>
            </a:r>
            <a:r>
              <a:rPr lang="cs-CZ" sz="2800" i="1" dirty="0" err="1" smtClean="0"/>
              <a:t>always</a:t>
            </a:r>
            <a:r>
              <a:rPr lang="cs-CZ" sz="2800" i="1" dirty="0" smtClean="0"/>
              <a:t> </a:t>
            </a:r>
            <a:r>
              <a:rPr lang="cs-CZ" sz="2800" i="1" dirty="0" err="1" smtClean="0"/>
              <a:t>comfortable</a:t>
            </a:r>
            <a:r>
              <a:rPr lang="cs-CZ" sz="2800" i="1" dirty="0" smtClean="0"/>
              <a:t>, </a:t>
            </a:r>
            <a:r>
              <a:rPr lang="cs-CZ" sz="2800" i="1" dirty="0" err="1" smtClean="0"/>
              <a:t>but</a:t>
            </a:r>
            <a:r>
              <a:rPr lang="cs-CZ" sz="2800" i="1" dirty="0" smtClean="0"/>
              <a:t> </a:t>
            </a:r>
            <a:r>
              <a:rPr lang="cs-CZ" sz="2800" i="1" dirty="0" err="1" smtClean="0"/>
              <a:t>they’re</a:t>
            </a:r>
            <a:r>
              <a:rPr lang="cs-CZ" sz="2800" i="1" dirty="0" smtClean="0"/>
              <a:t> </a:t>
            </a:r>
            <a:r>
              <a:rPr lang="cs-CZ" sz="2800" i="1" dirty="0" err="1" smtClean="0"/>
              <a:t>never</a:t>
            </a:r>
            <a:r>
              <a:rPr lang="cs-CZ" sz="2800" i="1" dirty="0" smtClean="0"/>
              <a:t> </a:t>
            </a:r>
            <a:r>
              <a:rPr lang="cs-CZ" sz="2800" i="1" dirty="0" err="1" smtClean="0"/>
              <a:t>weakness</a:t>
            </a:r>
            <a:r>
              <a:rPr lang="cs-CZ" sz="2800" i="1" dirty="0" smtClean="0"/>
              <a:t>.</a:t>
            </a:r>
          </a:p>
          <a:p>
            <a:endParaRPr lang="cs-CZ" sz="2000" dirty="0" smtClean="0"/>
          </a:p>
          <a:p>
            <a:endParaRPr lang="cs-CZ" sz="2000" dirty="0" smtClean="0"/>
          </a:p>
          <a:p>
            <a:r>
              <a:rPr lang="cs-CZ" sz="2000" dirty="0" smtClean="0"/>
              <a:t> </a:t>
            </a:r>
          </a:p>
          <a:p>
            <a:endParaRPr lang="cs-CZ" sz="2400" dirty="0"/>
          </a:p>
        </p:txBody>
      </p:sp>
      <p:pic>
        <p:nvPicPr>
          <p:cNvPr id="196614" name="Picture 6" descr="brene"/>
          <p:cNvPicPr>
            <a:picLocks noChangeAspect="1" noChangeArrowheads="1"/>
          </p:cNvPicPr>
          <p:nvPr/>
        </p:nvPicPr>
        <p:blipFill>
          <a:blip r:embed="rId2"/>
          <a:srcRect/>
          <a:stretch>
            <a:fillRect/>
          </a:stretch>
        </p:blipFill>
        <p:spPr bwMode="auto">
          <a:xfrm>
            <a:off x="3071802" y="2285992"/>
            <a:ext cx="3071834" cy="2039356"/>
          </a:xfrm>
          <a:prstGeom prst="rect">
            <a:avLst/>
          </a:prstGeom>
          <a:noFill/>
          <a:ln w="9525">
            <a:noFill/>
            <a:miter lim="800000"/>
            <a:headEnd/>
            <a:tailEnd/>
          </a:ln>
        </p:spPr>
      </p:pic>
      <p:pic>
        <p:nvPicPr>
          <p:cNvPr id="196615" name="Picture 7"/>
          <p:cNvPicPr>
            <a:picLocks noChangeAspect="1" noChangeArrowheads="1"/>
          </p:cNvPicPr>
          <p:nvPr/>
        </p:nvPicPr>
        <p:blipFill>
          <a:blip r:embed="rId3"/>
          <a:srcRect/>
          <a:stretch>
            <a:fillRect/>
          </a:stretch>
        </p:blipFill>
        <p:spPr bwMode="auto">
          <a:xfrm>
            <a:off x="7643834" y="6000750"/>
            <a:ext cx="1181100" cy="857250"/>
          </a:xfrm>
          <a:prstGeom prst="rect">
            <a:avLst/>
          </a:prstGeom>
          <a:noFill/>
          <a:ln w="9525">
            <a:noFill/>
            <a:miter lim="800000"/>
            <a:headEnd/>
            <a:tailEnd/>
          </a:ln>
        </p:spPr>
      </p:pic>
      <p:pic>
        <p:nvPicPr>
          <p:cNvPr id="7" name="Picture 1"/>
          <p:cNvPicPr>
            <a:picLocks noChangeAspect="1" noChangeArrowheads="1"/>
          </p:cNvPicPr>
          <p:nvPr/>
        </p:nvPicPr>
        <p:blipFill>
          <a:blip r:embed="rId4"/>
          <a:srcRect/>
          <a:stretch>
            <a:fillRect/>
          </a:stretch>
        </p:blipFill>
        <p:spPr bwMode="auto">
          <a:xfrm>
            <a:off x="0" y="6538248"/>
            <a:ext cx="1681161" cy="319752"/>
          </a:xfrm>
          <a:prstGeom prst="rect">
            <a:avLst/>
          </a:prstGeom>
          <a:noFill/>
          <a:ln w="9525">
            <a:noFill/>
            <a:miter lim="800000"/>
            <a:headEnd/>
            <a:tailEnd/>
          </a:ln>
          <a:effectLst/>
        </p:spPr>
      </p:pic>
    </p:spTree>
    <p:extLst>
      <p:ext uri="{BB962C8B-B14F-4D97-AF65-F5344CB8AC3E}">
        <p14:creationId xmlns:p14="http://schemas.microsoft.com/office/powerpoint/2010/main" val="1872853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4400">
                <a:solidFill>
                  <a:srgbClr val="333399"/>
                </a:solidFill>
              </a:rPr>
              <a:t>				?</a:t>
            </a:r>
          </a:p>
        </p:txBody>
      </p:sp>
      <p:sp>
        <p:nvSpPr>
          <p:cNvPr id="31746"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a:solidFill>
                  <a:srgbClr val="000000"/>
                </a:solidFill>
              </a:rPr>
              <a:t>  </a:t>
            </a:r>
          </a:p>
        </p:txBody>
      </p:sp>
      <p:grpSp>
        <p:nvGrpSpPr>
          <p:cNvPr id="31747" name="Group 3"/>
          <p:cNvGrpSpPr>
            <a:grpSpLocks/>
          </p:cNvGrpSpPr>
          <p:nvPr/>
        </p:nvGrpSpPr>
        <p:grpSpPr bwMode="auto">
          <a:xfrm>
            <a:off x="3043238" y="1925638"/>
            <a:ext cx="3228975" cy="2582862"/>
            <a:chOff x="1917" y="1213"/>
            <a:chExt cx="2034" cy="1627"/>
          </a:xfrm>
        </p:grpSpPr>
        <p:sp>
          <p:nvSpPr>
            <p:cNvPr id="31748" name="Rectangle 4"/>
            <p:cNvSpPr>
              <a:spLocks noChangeArrowheads="1"/>
            </p:cNvSpPr>
            <p:nvPr/>
          </p:nvSpPr>
          <p:spPr bwMode="auto">
            <a:xfrm>
              <a:off x="1917" y="1213"/>
              <a:ext cx="2035" cy="1628"/>
            </a:xfrm>
            <a:prstGeom prst="rect">
              <a:avLst/>
            </a:prstGeom>
            <a:noFill/>
            <a:ln w="9525">
              <a:noFill/>
              <a:round/>
              <a:headEnd/>
              <a:tailEnd/>
            </a:ln>
            <a:effectLst/>
          </p:spPr>
          <p:txBody>
            <a:bodyPr wrap="none" anchor="ctr"/>
            <a:lstStyle/>
            <a:p>
              <a:endParaRPr lang="cs-CZ"/>
            </a:p>
          </p:txBody>
        </p:sp>
        <p:sp>
          <p:nvSpPr>
            <p:cNvPr id="31749" name="AutoShape 5"/>
            <p:cNvSpPr>
              <a:spLocks noChangeArrowheads="1"/>
            </p:cNvSpPr>
            <p:nvPr/>
          </p:nvSpPr>
          <p:spPr bwMode="auto">
            <a:xfrm>
              <a:off x="1917" y="1213"/>
              <a:ext cx="2024" cy="1615"/>
            </a:xfrm>
            <a:custGeom>
              <a:avLst/>
              <a:gdLst>
                <a:gd name="T0" fmla="*/ 0 w 6075"/>
                <a:gd name="T1" fmla="*/ 0 h 4847"/>
                <a:gd name="T2" fmla="*/ 0 w 6075"/>
                <a:gd name="T3" fmla="*/ 0 h 4847"/>
                <a:gd name="T4" fmla="*/ 0 w 6075"/>
                <a:gd name="T5" fmla="*/ 0 h 4847"/>
                <a:gd name="T6" fmla="*/ 0 w 6075"/>
                <a:gd name="T7" fmla="*/ 0 h 4847"/>
                <a:gd name="T8" fmla="*/ 0 w 6075"/>
                <a:gd name="T9" fmla="*/ 0 h 4847"/>
                <a:gd name="T10" fmla="*/ 0 w 6075"/>
                <a:gd name="T11" fmla="*/ 0 h 4847"/>
                <a:gd name="T12" fmla="*/ 0 w 6075"/>
                <a:gd name="T13" fmla="*/ 0 h 4847"/>
                <a:gd name="T14" fmla="*/ 6075 w 6075"/>
                <a:gd name="T15" fmla="*/ 4847 h 4847"/>
              </a:gdLst>
              <a:ahLst/>
              <a:cxnLst>
                <a:cxn ang="0">
                  <a:pos x="T0" y="T1"/>
                </a:cxn>
                <a:cxn ang="0">
                  <a:pos x="T2" y="T3"/>
                </a:cxn>
                <a:cxn ang="0">
                  <a:pos x="T4" y="T5"/>
                </a:cxn>
                <a:cxn ang="0">
                  <a:pos x="T6" y="T7"/>
                </a:cxn>
                <a:cxn ang="0">
                  <a:pos x="T8" y="T9"/>
                </a:cxn>
                <a:cxn ang="0">
                  <a:pos x="T10" y="T11"/>
                </a:cxn>
              </a:cxnLst>
              <a:rect l="T12" t="T13" r="T14" b="T15"/>
              <a:pathLst>
                <a:path w="6075" h="4847">
                  <a:moveTo>
                    <a:pt x="3037" y="4847"/>
                  </a:moveTo>
                  <a:lnTo>
                    <a:pt x="0" y="4847"/>
                  </a:lnTo>
                  <a:lnTo>
                    <a:pt x="0" y="0"/>
                  </a:lnTo>
                  <a:lnTo>
                    <a:pt x="6075" y="0"/>
                  </a:lnTo>
                  <a:lnTo>
                    <a:pt x="6075" y="4847"/>
                  </a:lnTo>
                  <a:lnTo>
                    <a:pt x="3037" y="4847"/>
                  </a:lnTo>
                </a:path>
              </a:pathLst>
            </a:custGeom>
            <a:noFill/>
            <a:ln w="9360">
              <a:solidFill>
                <a:srgbClr val="000000"/>
              </a:solidFill>
              <a:round/>
              <a:headEnd/>
              <a:tailEnd/>
            </a:ln>
            <a:effectLst/>
          </p:spPr>
          <p:txBody>
            <a:bodyPr wrap="none" anchor="ctr"/>
            <a:lstStyle/>
            <a:p>
              <a:endParaRPr lang="cs-CZ"/>
            </a:p>
          </p:txBody>
        </p:sp>
        <p:sp>
          <p:nvSpPr>
            <p:cNvPr id="31750" name="Line 6"/>
            <p:cNvSpPr>
              <a:spLocks noChangeShapeType="1"/>
            </p:cNvSpPr>
            <p:nvPr/>
          </p:nvSpPr>
          <p:spPr bwMode="auto">
            <a:xfrm flipH="1">
              <a:off x="2247" y="1213"/>
              <a:ext cx="687" cy="1615"/>
            </a:xfrm>
            <a:prstGeom prst="line">
              <a:avLst/>
            </a:prstGeom>
            <a:noFill/>
            <a:ln w="9360">
              <a:solidFill>
                <a:srgbClr val="000000"/>
              </a:solidFill>
              <a:miter lim="800000"/>
              <a:headEnd/>
              <a:tailEnd/>
            </a:ln>
            <a:effectLst/>
          </p:spPr>
          <p:txBody>
            <a:bodyPr/>
            <a:lstStyle/>
            <a:p>
              <a:endParaRPr lang="cs-CZ"/>
            </a:p>
          </p:txBody>
        </p:sp>
        <p:sp>
          <p:nvSpPr>
            <p:cNvPr id="31751" name="Line 7"/>
            <p:cNvSpPr>
              <a:spLocks noChangeShapeType="1"/>
            </p:cNvSpPr>
            <p:nvPr/>
          </p:nvSpPr>
          <p:spPr bwMode="auto">
            <a:xfrm flipH="1">
              <a:off x="3260" y="1213"/>
              <a:ext cx="349" cy="1615"/>
            </a:xfrm>
            <a:prstGeom prst="line">
              <a:avLst/>
            </a:prstGeom>
            <a:noFill/>
            <a:ln w="9360">
              <a:solidFill>
                <a:srgbClr val="000000"/>
              </a:solidFill>
              <a:miter lim="800000"/>
              <a:headEnd/>
              <a:tailEnd/>
            </a:ln>
            <a:effectLst/>
          </p:spPr>
          <p:txBody>
            <a:bodyPr/>
            <a:lstStyle/>
            <a:p>
              <a:endParaRPr lang="cs-CZ"/>
            </a:p>
          </p:txBody>
        </p:sp>
        <p:sp>
          <p:nvSpPr>
            <p:cNvPr id="31752" name="AutoShape 8"/>
            <p:cNvSpPr>
              <a:spLocks noChangeArrowheads="1"/>
            </p:cNvSpPr>
            <p:nvPr/>
          </p:nvSpPr>
          <p:spPr bwMode="auto">
            <a:xfrm>
              <a:off x="2538" y="2269"/>
              <a:ext cx="285" cy="538"/>
            </a:xfrm>
            <a:custGeom>
              <a:avLst/>
              <a:gdLst>
                <a:gd name="T0" fmla="*/ 0 w 857"/>
                <a:gd name="T1" fmla="*/ 0 h 1614"/>
                <a:gd name="T2" fmla="*/ 0 w 857"/>
                <a:gd name="T3" fmla="*/ 0 h 1614"/>
                <a:gd name="T4" fmla="*/ 0 w 857"/>
                <a:gd name="T5" fmla="*/ 0 h 1614"/>
                <a:gd name="T6" fmla="*/ 0 w 857"/>
                <a:gd name="T7" fmla="*/ 0 h 1614"/>
                <a:gd name="T8" fmla="*/ 0 w 857"/>
                <a:gd name="T9" fmla="*/ 0 h 1614"/>
                <a:gd name="T10" fmla="*/ 0 w 857"/>
                <a:gd name="T11" fmla="*/ 0 h 1614"/>
                <a:gd name="T12" fmla="*/ 0 w 857"/>
                <a:gd name="T13" fmla="*/ 0 h 1614"/>
                <a:gd name="T14" fmla="*/ 0 w 857"/>
                <a:gd name="T15" fmla="*/ 0 h 1614"/>
                <a:gd name="T16" fmla="*/ 0 w 857"/>
                <a:gd name="T17" fmla="*/ 0 h 1614"/>
                <a:gd name="T18" fmla="*/ 0 w 857"/>
                <a:gd name="T19" fmla="*/ 0 h 1614"/>
                <a:gd name="T20" fmla="*/ 0 w 857"/>
                <a:gd name="T21" fmla="*/ 0 h 1614"/>
                <a:gd name="T22" fmla="*/ 0 w 857"/>
                <a:gd name="T23" fmla="*/ 0 h 1614"/>
                <a:gd name="T24" fmla="*/ 0 w 857"/>
                <a:gd name="T25" fmla="*/ 0 h 1614"/>
                <a:gd name="T26" fmla="*/ 0 w 857"/>
                <a:gd name="T27" fmla="*/ 0 h 1614"/>
                <a:gd name="T28" fmla="*/ 0 w 857"/>
                <a:gd name="T29" fmla="*/ 0 h 1614"/>
                <a:gd name="T30" fmla="*/ 0 w 857"/>
                <a:gd name="T31" fmla="*/ 0 h 1614"/>
                <a:gd name="T32" fmla="*/ 0 w 857"/>
                <a:gd name="T33" fmla="*/ 0 h 1614"/>
                <a:gd name="T34" fmla="*/ 0 w 857"/>
                <a:gd name="T35" fmla="*/ 0 h 1614"/>
                <a:gd name="T36" fmla="*/ 0 w 857"/>
                <a:gd name="T37" fmla="*/ 0 h 1614"/>
                <a:gd name="T38" fmla="*/ 0 w 857"/>
                <a:gd name="T39" fmla="*/ 0 h 1614"/>
                <a:gd name="T40" fmla="*/ 0 w 857"/>
                <a:gd name="T41" fmla="*/ 0 h 1614"/>
                <a:gd name="T42" fmla="*/ 0 w 857"/>
                <a:gd name="T43" fmla="*/ 0 h 1614"/>
                <a:gd name="T44" fmla="*/ 0 w 857"/>
                <a:gd name="T45" fmla="*/ 0 h 1614"/>
                <a:gd name="T46" fmla="*/ 857 w 857"/>
                <a:gd name="T47" fmla="*/ 1614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857" h="1614">
                  <a:moveTo>
                    <a:pt x="0" y="11"/>
                  </a:moveTo>
                  <a:lnTo>
                    <a:pt x="37" y="4"/>
                  </a:lnTo>
                  <a:lnTo>
                    <a:pt x="73" y="0"/>
                  </a:lnTo>
                  <a:lnTo>
                    <a:pt x="105" y="0"/>
                  </a:lnTo>
                  <a:lnTo>
                    <a:pt x="137" y="5"/>
                  </a:lnTo>
                  <a:lnTo>
                    <a:pt x="166" y="12"/>
                  </a:lnTo>
                  <a:lnTo>
                    <a:pt x="193" y="23"/>
                  </a:lnTo>
                  <a:lnTo>
                    <a:pt x="219" y="37"/>
                  </a:lnTo>
                  <a:lnTo>
                    <a:pt x="243" y="53"/>
                  </a:lnTo>
                  <a:lnTo>
                    <a:pt x="265" y="72"/>
                  </a:lnTo>
                  <a:lnTo>
                    <a:pt x="286" y="93"/>
                  </a:lnTo>
                  <a:lnTo>
                    <a:pt x="325" y="143"/>
                  </a:lnTo>
                  <a:lnTo>
                    <a:pt x="359" y="200"/>
                  </a:lnTo>
                  <a:lnTo>
                    <a:pt x="390" y="263"/>
                  </a:lnTo>
                  <a:lnTo>
                    <a:pt x="444" y="400"/>
                  </a:lnTo>
                  <a:lnTo>
                    <a:pt x="496" y="539"/>
                  </a:lnTo>
                  <a:lnTo>
                    <a:pt x="552" y="671"/>
                  </a:lnTo>
                  <a:lnTo>
                    <a:pt x="582" y="730"/>
                  </a:lnTo>
                  <a:lnTo>
                    <a:pt x="616" y="781"/>
                  </a:lnTo>
                  <a:lnTo>
                    <a:pt x="804" y="1133"/>
                  </a:lnTo>
                  <a:lnTo>
                    <a:pt x="830" y="1454"/>
                  </a:lnTo>
                  <a:lnTo>
                    <a:pt x="857" y="1614"/>
                  </a:lnTo>
                </a:path>
              </a:pathLst>
            </a:custGeom>
            <a:noFill/>
            <a:ln w="9360">
              <a:solidFill>
                <a:srgbClr val="000000"/>
              </a:solidFill>
              <a:round/>
              <a:headEnd/>
              <a:tailEnd/>
            </a:ln>
            <a:effectLst/>
          </p:spPr>
          <p:txBody>
            <a:bodyPr wrap="none" anchor="ctr"/>
            <a:lstStyle/>
            <a:p>
              <a:endParaRPr lang="cs-CZ"/>
            </a:p>
          </p:txBody>
        </p:sp>
        <p:sp>
          <p:nvSpPr>
            <p:cNvPr id="31753" name="AutoShape 9"/>
            <p:cNvSpPr>
              <a:spLocks noChangeArrowheads="1"/>
            </p:cNvSpPr>
            <p:nvPr/>
          </p:nvSpPr>
          <p:spPr bwMode="auto">
            <a:xfrm>
              <a:off x="3108" y="1258"/>
              <a:ext cx="331" cy="716"/>
            </a:xfrm>
            <a:custGeom>
              <a:avLst/>
              <a:gdLst>
                <a:gd name="T0" fmla="*/ 0 w 991"/>
                <a:gd name="T1" fmla="*/ 0 h 2148"/>
                <a:gd name="T2" fmla="*/ 0 w 991"/>
                <a:gd name="T3" fmla="*/ 0 h 2148"/>
                <a:gd name="T4" fmla="*/ 0 w 991"/>
                <a:gd name="T5" fmla="*/ 0 h 2148"/>
                <a:gd name="T6" fmla="*/ 0 w 991"/>
                <a:gd name="T7" fmla="*/ 0 h 2148"/>
                <a:gd name="T8" fmla="*/ 0 w 991"/>
                <a:gd name="T9" fmla="*/ 0 h 2148"/>
                <a:gd name="T10" fmla="*/ 0 w 991"/>
                <a:gd name="T11" fmla="*/ 0 h 2148"/>
                <a:gd name="T12" fmla="*/ 0 w 991"/>
                <a:gd name="T13" fmla="*/ 0 h 2148"/>
                <a:gd name="T14" fmla="*/ 0 w 991"/>
                <a:gd name="T15" fmla="*/ 0 h 2148"/>
                <a:gd name="T16" fmla="*/ 0 w 991"/>
                <a:gd name="T17" fmla="*/ 0 h 2148"/>
                <a:gd name="T18" fmla="*/ 0 w 991"/>
                <a:gd name="T19" fmla="*/ 0 h 2148"/>
                <a:gd name="T20" fmla="*/ 0 w 991"/>
                <a:gd name="T21" fmla="*/ 0 h 2148"/>
                <a:gd name="T22" fmla="*/ 0 w 991"/>
                <a:gd name="T23" fmla="*/ 0 h 2148"/>
                <a:gd name="T24" fmla="*/ 0 w 991"/>
                <a:gd name="T25" fmla="*/ 0 h 2148"/>
                <a:gd name="T26" fmla="*/ 0 w 991"/>
                <a:gd name="T27" fmla="*/ 0 h 2148"/>
                <a:gd name="T28" fmla="*/ 0 w 991"/>
                <a:gd name="T29" fmla="*/ 0 h 2148"/>
                <a:gd name="T30" fmla="*/ 0 w 991"/>
                <a:gd name="T31" fmla="*/ 0 h 2148"/>
                <a:gd name="T32" fmla="*/ 0 w 991"/>
                <a:gd name="T33" fmla="*/ 0 h 2148"/>
                <a:gd name="T34" fmla="*/ 0 w 991"/>
                <a:gd name="T35" fmla="*/ 0 h 2148"/>
                <a:gd name="T36" fmla="*/ 0 w 991"/>
                <a:gd name="T37" fmla="*/ 0 h 2148"/>
                <a:gd name="T38" fmla="*/ 0 w 991"/>
                <a:gd name="T39" fmla="*/ 0 h 2148"/>
                <a:gd name="T40" fmla="*/ 0 w 991"/>
                <a:gd name="T41" fmla="*/ 0 h 2148"/>
                <a:gd name="T42" fmla="*/ 0 w 991"/>
                <a:gd name="T43" fmla="*/ 0 h 2148"/>
                <a:gd name="T44" fmla="*/ 0 w 991"/>
                <a:gd name="T45" fmla="*/ 0 h 2148"/>
                <a:gd name="T46" fmla="*/ 991 w 991"/>
                <a:gd name="T47" fmla="*/ 2148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991" h="2148">
                  <a:moveTo>
                    <a:pt x="0" y="0"/>
                  </a:moveTo>
                  <a:lnTo>
                    <a:pt x="85" y="240"/>
                  </a:lnTo>
                  <a:lnTo>
                    <a:pt x="124" y="362"/>
                  </a:lnTo>
                  <a:lnTo>
                    <a:pt x="160" y="484"/>
                  </a:lnTo>
                  <a:lnTo>
                    <a:pt x="190" y="608"/>
                  </a:lnTo>
                  <a:lnTo>
                    <a:pt x="215" y="734"/>
                  </a:lnTo>
                  <a:lnTo>
                    <a:pt x="232" y="862"/>
                  </a:lnTo>
                  <a:lnTo>
                    <a:pt x="241" y="995"/>
                  </a:lnTo>
                  <a:lnTo>
                    <a:pt x="246" y="1079"/>
                  </a:lnTo>
                  <a:lnTo>
                    <a:pt x="256" y="1161"/>
                  </a:lnTo>
                  <a:lnTo>
                    <a:pt x="270" y="1238"/>
                  </a:lnTo>
                  <a:lnTo>
                    <a:pt x="287" y="1313"/>
                  </a:lnTo>
                  <a:lnTo>
                    <a:pt x="310" y="1384"/>
                  </a:lnTo>
                  <a:lnTo>
                    <a:pt x="334" y="1453"/>
                  </a:lnTo>
                  <a:lnTo>
                    <a:pt x="362" y="1518"/>
                  </a:lnTo>
                  <a:lnTo>
                    <a:pt x="393" y="1581"/>
                  </a:lnTo>
                  <a:lnTo>
                    <a:pt x="461" y="1701"/>
                  </a:lnTo>
                  <a:lnTo>
                    <a:pt x="535" y="1812"/>
                  </a:lnTo>
                  <a:lnTo>
                    <a:pt x="615" y="1918"/>
                  </a:lnTo>
                  <a:lnTo>
                    <a:pt x="696" y="2020"/>
                  </a:lnTo>
                  <a:lnTo>
                    <a:pt x="991" y="2117"/>
                  </a:lnTo>
                  <a:lnTo>
                    <a:pt x="937" y="2148"/>
                  </a:lnTo>
                </a:path>
              </a:pathLst>
            </a:custGeom>
            <a:noFill/>
            <a:ln w="9360">
              <a:solidFill>
                <a:srgbClr val="000000"/>
              </a:solidFill>
              <a:round/>
              <a:headEnd/>
              <a:tailEnd/>
            </a:ln>
            <a:effectLst/>
          </p:spPr>
          <p:txBody>
            <a:bodyPr wrap="none" anchor="ctr"/>
            <a:lstStyle/>
            <a:p>
              <a:endParaRPr lang="cs-CZ"/>
            </a:p>
          </p:txBody>
        </p:sp>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a:solidFill>
                  <a:srgbClr val="333399"/>
                </a:solidFill>
              </a:rPr>
              <a:t>Rozpaky tváří tvář handicapu:)</a:t>
            </a:r>
          </a:p>
        </p:txBody>
      </p:sp>
      <p:sp>
        <p:nvSpPr>
          <p:cNvPr id="30722" name="Text Box 2"/>
          <p:cNvSpPr txBox="1">
            <a:spLocks noChangeArrowheads="1"/>
          </p:cNvSpPr>
          <p:nvPr/>
        </p:nvSpPr>
        <p:spPr bwMode="auto">
          <a:xfrm>
            <a:off x="642910" y="1792303"/>
            <a:ext cx="8501090" cy="5422911"/>
          </a:xfrm>
          <a:prstGeom prst="rect">
            <a:avLst/>
          </a:prstGeom>
          <a:noFill/>
          <a:ln w="9525">
            <a:noFill/>
            <a:round/>
            <a:headEnd/>
            <a:tailEnd/>
          </a:ln>
          <a:effectLst/>
        </p:spPr>
        <p:txBody>
          <a:bodyPr lIns="90000" tIns="46800" rIns="90000" bIns="46800"/>
          <a:lstStyle/>
          <a:p>
            <a:pPr marL="333375" indent="-333375">
              <a:spcBef>
                <a:spcPts val="8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3200" dirty="0">
                <a:solidFill>
                  <a:srgbClr val="000000"/>
                </a:solidFill>
              </a:rPr>
              <a:t>Jaký proces začal?</a:t>
            </a:r>
          </a:p>
          <a:p>
            <a:pPr marL="333375" indent="-333375">
              <a:spcBef>
                <a:spcPts val="8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3200" dirty="0">
                <a:solidFill>
                  <a:srgbClr val="000000"/>
                </a:solidFill>
              </a:rPr>
              <a:t>Co je jeho princip? (</a:t>
            </a:r>
            <a:r>
              <a:rPr lang="cs-CZ" sz="3200" dirty="0" err="1">
                <a:solidFill>
                  <a:srgbClr val="000000"/>
                </a:solidFill>
              </a:rPr>
              <a:t>Repková</a:t>
            </a:r>
            <a:r>
              <a:rPr lang="cs-CZ" sz="3200" dirty="0">
                <a:solidFill>
                  <a:srgbClr val="000000"/>
                </a:solidFill>
              </a:rPr>
              <a:t> 1999)</a:t>
            </a:r>
          </a:p>
          <a:p>
            <a:pPr marL="333375" indent="-333375">
              <a:spcBef>
                <a:spcPts val="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3200" dirty="0">
              <a:solidFill>
                <a:srgbClr val="FF0000"/>
              </a:solidFill>
            </a:endParaRPr>
          </a:p>
          <a:p>
            <a:pPr marL="333375" indent="-333375">
              <a:spcBef>
                <a:spcPts val="8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3200" dirty="0">
                <a:solidFill>
                  <a:srgbClr val="FF0000"/>
                </a:solidFill>
              </a:rPr>
              <a:t>DODÁNÍ INFORMACE :p)!</a:t>
            </a:r>
          </a:p>
          <a:p>
            <a:pPr marL="333375" indent="-333375">
              <a:spcBef>
                <a:spcPts val="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3200" dirty="0">
              <a:solidFill>
                <a:srgbClr val="000000"/>
              </a:solidFill>
            </a:endParaRPr>
          </a:p>
          <a:p>
            <a:pPr marL="333375" indent="-333375">
              <a:spcBef>
                <a:spcPts val="8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3200" dirty="0">
                <a:solidFill>
                  <a:srgbClr val="000000"/>
                </a:solidFill>
              </a:rPr>
              <a:t>Co z toho plyne?</a:t>
            </a:r>
          </a:p>
          <a:p>
            <a:pPr marL="333375" indent="-333375">
              <a:spcBef>
                <a:spcPts val="8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3200" dirty="0">
                <a:solidFill>
                  <a:srgbClr val="FF0000"/>
                </a:solidFill>
              </a:rPr>
              <a:t>Stačí vědět </a:t>
            </a:r>
            <a:r>
              <a:rPr lang="cs-CZ" sz="3200" dirty="0" smtClean="0">
                <a:solidFill>
                  <a:srgbClr val="FF0000"/>
                </a:solidFill>
              </a:rPr>
              <a:t>víc. Stačí neutíkat příliš rychle: ) Předsudek vs. expozice.</a:t>
            </a:r>
            <a:endParaRPr lang="cs-CZ" sz="3200" dirty="0">
              <a:solidFill>
                <a:srgbClr val="FF0000"/>
              </a:solidFill>
            </a:endParaRPr>
          </a:p>
          <a:p>
            <a:pPr marL="333375" indent="-333375">
              <a:spcBef>
                <a:spcPts val="8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3200" dirty="0" smtClean="0">
                <a:solidFill>
                  <a:srgbClr val="000000"/>
                </a:solidFill>
              </a:rPr>
              <a:t>Význam setkání tváří v tvář, význam vztahu.</a:t>
            </a:r>
            <a:endParaRPr lang="cs-CZ" sz="3200" dirty="0">
              <a:solidFill>
                <a:srgbClr val="000000"/>
              </a:solidFill>
            </a:endParaRPr>
          </a:p>
        </p:txBody>
      </p:sp>
      <p:pic>
        <p:nvPicPr>
          <p:cNvPr id="4" name="Picture 1"/>
          <p:cNvPicPr>
            <a:picLocks noChangeAspect="1" noChangeArrowheads="1"/>
          </p:cNvPicPr>
          <p:nvPr/>
        </p:nvPicPr>
        <p:blipFill>
          <a:blip r:embed="rId3"/>
          <a:srcRect/>
          <a:stretch>
            <a:fillRect/>
          </a:stretch>
        </p:blipFill>
        <p:spPr bwMode="auto">
          <a:xfrm>
            <a:off x="7072330" y="285728"/>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30722">
                                            <p:txEl>
                                              <p:pRg st="0" end="0"/>
                                            </p:txEl>
                                          </p:spTgt>
                                        </p:tgtEl>
                                        <p:attrNameLst>
                                          <p:attrName>style.visibility</p:attrName>
                                        </p:attrNameLst>
                                      </p:cBhvr>
                                      <p:to>
                                        <p:strVal val="visible"/>
                                      </p:to>
                                    </p:set>
                                    <p:animEffect transition="in" filter="fade">
                                      <p:cBhvr additive="repl">
                                        <p:cTn id="7" dur="20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additive="repl">
                                        <p:cTn id="11" dur="1" fill="hold">
                                          <p:stCondLst>
                                            <p:cond delay="0"/>
                                          </p:stCondLst>
                                        </p:cTn>
                                        <p:tgtEl>
                                          <p:spTgt spid="30722">
                                            <p:txEl>
                                              <p:pRg st="1" end="1"/>
                                            </p:txEl>
                                          </p:spTgt>
                                        </p:tgtEl>
                                        <p:attrNameLst>
                                          <p:attrName>style.visibility</p:attrName>
                                        </p:attrNameLst>
                                      </p:cBhvr>
                                      <p:to>
                                        <p:strVal val="visible"/>
                                      </p:to>
                                    </p:set>
                                    <p:animEffect transition="in" filter="fade">
                                      <p:cBhvr additive="repl">
                                        <p:cTn id="12" dur="2000"/>
                                        <p:tgtEl>
                                          <p:spTgt spid="307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additive="repl">
                                        <p:cTn id="16" dur="1" fill="hold">
                                          <p:stCondLst>
                                            <p:cond delay="0"/>
                                          </p:stCondLst>
                                        </p:cTn>
                                        <p:tgtEl>
                                          <p:spTgt spid="30722">
                                            <p:txEl>
                                              <p:pRg st="3" end="3"/>
                                            </p:txEl>
                                          </p:spTgt>
                                        </p:tgtEl>
                                        <p:attrNameLst>
                                          <p:attrName>style.visibility</p:attrName>
                                        </p:attrNameLst>
                                      </p:cBhvr>
                                      <p:to>
                                        <p:strVal val="visible"/>
                                      </p:to>
                                    </p:set>
                                    <p:animEffect transition="in" filter="fade">
                                      <p:cBhvr additive="repl">
                                        <p:cTn id="17" dur="2000"/>
                                        <p:tgtEl>
                                          <p:spTgt spid="307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nodeType="clickEffect">
                                  <p:stCondLst>
                                    <p:cond delay="0"/>
                                  </p:stCondLst>
                                  <p:childTnLst>
                                    <p:set>
                                      <p:cBhvr additive="repl">
                                        <p:cTn id="21" dur="1" fill="hold">
                                          <p:stCondLst>
                                            <p:cond delay="0"/>
                                          </p:stCondLst>
                                        </p:cTn>
                                        <p:tgtEl>
                                          <p:spTgt spid="30722">
                                            <p:txEl>
                                              <p:pRg st="5" end="5"/>
                                            </p:txEl>
                                          </p:spTgt>
                                        </p:tgtEl>
                                        <p:attrNameLst>
                                          <p:attrName>style.visibility</p:attrName>
                                        </p:attrNameLst>
                                      </p:cBhvr>
                                      <p:to>
                                        <p:strVal val="visible"/>
                                      </p:to>
                                    </p:set>
                                    <p:animEffect transition="in" filter="fade">
                                      <p:cBhvr additive="repl">
                                        <p:cTn id="22" dur="2000"/>
                                        <p:tgtEl>
                                          <p:spTgt spid="3072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nodeType="clickEffect">
                                  <p:stCondLst>
                                    <p:cond delay="0"/>
                                  </p:stCondLst>
                                  <p:childTnLst>
                                    <p:set>
                                      <p:cBhvr additive="repl">
                                        <p:cTn id="26" dur="1" fill="hold">
                                          <p:stCondLst>
                                            <p:cond delay="0"/>
                                          </p:stCondLst>
                                        </p:cTn>
                                        <p:tgtEl>
                                          <p:spTgt spid="30722">
                                            <p:txEl>
                                              <p:pRg st="6" end="6"/>
                                            </p:txEl>
                                          </p:spTgt>
                                        </p:tgtEl>
                                        <p:attrNameLst>
                                          <p:attrName>style.visibility</p:attrName>
                                        </p:attrNameLst>
                                      </p:cBhvr>
                                      <p:to>
                                        <p:strVal val="visible"/>
                                      </p:to>
                                    </p:set>
                                    <p:animEffect transition="in" filter="fade">
                                      <p:cBhvr additive="repl">
                                        <p:cTn id="27" dur="2000"/>
                                        <p:tgtEl>
                                          <p:spTgt spid="3072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nodeType="clickEffect">
                                  <p:stCondLst>
                                    <p:cond delay="0"/>
                                  </p:stCondLst>
                                  <p:childTnLst>
                                    <p:set>
                                      <p:cBhvr additive="repl">
                                        <p:cTn id="31" dur="1" fill="hold">
                                          <p:stCondLst>
                                            <p:cond delay="0"/>
                                          </p:stCondLst>
                                        </p:cTn>
                                        <p:tgtEl>
                                          <p:spTgt spid="30722">
                                            <p:txEl>
                                              <p:pRg st="7" end="7"/>
                                            </p:txEl>
                                          </p:spTgt>
                                        </p:tgtEl>
                                        <p:attrNameLst>
                                          <p:attrName>style.visibility</p:attrName>
                                        </p:attrNameLst>
                                      </p:cBhvr>
                                      <p:to>
                                        <p:strVal val="visible"/>
                                      </p:to>
                                    </p:set>
                                    <p:animEffect transition="in" filter="fade">
                                      <p:cBhvr additive="repl">
                                        <p:cTn id="32" dur="2000"/>
                                        <p:tgtEl>
                                          <p:spTgt spid="307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990600" y="1676400"/>
            <a:ext cx="7772400" cy="1462088"/>
          </a:xfrm>
          <a:prstGeom prst="rect">
            <a:avLst/>
          </a:prstGeom>
          <a:noFill/>
          <a:ln w="9525">
            <a:noFill/>
            <a:round/>
            <a:headEnd/>
            <a:tailEnd/>
          </a:ln>
          <a:effectLst/>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Člověk s postižením</a:t>
            </a:r>
            <a:br>
              <a:rPr lang="cs-CZ" sz="4400">
                <a:solidFill>
                  <a:srgbClr val="333399"/>
                </a:solidFill>
              </a:rPr>
            </a:br>
            <a:r>
              <a:rPr lang="cs-CZ" sz="4400">
                <a:solidFill>
                  <a:srgbClr val="333399"/>
                </a:solidFill>
              </a:rPr>
              <a:t>a společnost</a:t>
            </a:r>
          </a:p>
        </p:txBody>
      </p:sp>
      <p:sp>
        <p:nvSpPr>
          <p:cNvPr id="32770" name="Text Box 2"/>
          <p:cNvSpPr txBox="1">
            <a:spLocks noChangeArrowheads="1"/>
          </p:cNvSpPr>
          <p:nvPr/>
        </p:nvSpPr>
        <p:spPr bwMode="auto">
          <a:xfrm>
            <a:off x="1371600" y="3886200"/>
            <a:ext cx="6400800" cy="1752600"/>
          </a:xfrm>
          <a:prstGeom prst="rect">
            <a:avLst/>
          </a:prstGeom>
          <a:noFill/>
          <a:ln w="9525">
            <a:noFill/>
            <a:round/>
            <a:headEnd/>
            <a:tailEnd/>
          </a:ln>
          <a:effectLst/>
        </p:spPr>
        <p:txBody>
          <a:bodyPr lIns="90000" tIns="46800" rIns="90000" bIns="46800"/>
          <a:lstStyle/>
          <a:p>
            <a:pPr algn="ct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Dimenze přijetí vs. odmítnutí </a:t>
            </a:r>
          </a:p>
          <a:p>
            <a:pPr algn="ct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Příčiny odmítání člověka s postižením</a:t>
            </a:r>
          </a:p>
          <a:p>
            <a:pPr algn="ct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Důsledky odmítnutí pro člověka s postižením</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2303463" y="157163"/>
            <a:ext cx="6840537" cy="149383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3200">
                <a:solidFill>
                  <a:srgbClr val="333399"/>
                </a:solidFill>
                <a:latin typeface="Arial" charset="0"/>
              </a:rPr>
              <a:t>			  </a:t>
            </a:r>
            <a:br>
              <a:rPr lang="cs-CZ" sz="3200">
                <a:solidFill>
                  <a:srgbClr val="333399"/>
                </a:solidFill>
                <a:latin typeface="Arial" charset="0"/>
              </a:rPr>
            </a:br>
            <a:r>
              <a:rPr lang="cs-CZ" sz="3200">
                <a:solidFill>
                  <a:srgbClr val="333399"/>
                </a:solidFill>
                <a:latin typeface="Arial" charset="0"/>
              </a:rPr>
              <a:t>  </a:t>
            </a:r>
            <a:r>
              <a:rPr lang="cs-CZ" sz="2400">
                <a:solidFill>
                  <a:srgbClr val="333399"/>
                </a:solidFill>
                <a:latin typeface="Arial" charset="0"/>
              </a:rPr>
              <a:t>Zdeněk Matějček:</a:t>
            </a:r>
            <a:br>
              <a:rPr lang="cs-CZ" sz="2400">
                <a:solidFill>
                  <a:srgbClr val="333399"/>
                </a:solidFill>
                <a:latin typeface="Arial" charset="0"/>
              </a:rPr>
            </a:br>
            <a:r>
              <a:rPr lang="cs-CZ" sz="2400">
                <a:solidFill>
                  <a:srgbClr val="333399"/>
                </a:solidFill>
                <a:latin typeface="Arial" charset="0"/>
              </a:rPr>
              <a:t>           </a:t>
            </a:r>
            <a:r>
              <a:rPr lang="cs-CZ" sz="2800" b="1">
                <a:solidFill>
                  <a:srgbClr val="333399"/>
                </a:solidFill>
                <a:latin typeface="Arial" charset="0"/>
              </a:rPr>
              <a:t>Základní psychologické potřeby</a:t>
            </a:r>
          </a:p>
        </p:txBody>
      </p:sp>
      <p:sp>
        <p:nvSpPr>
          <p:cNvPr id="33794" name="Text Box 2"/>
          <p:cNvSpPr txBox="1">
            <a:spLocks noChangeArrowheads="1"/>
          </p:cNvSpPr>
          <p:nvPr/>
        </p:nvSpPr>
        <p:spPr bwMode="auto">
          <a:xfrm>
            <a:off x="539750" y="1989138"/>
            <a:ext cx="8154988" cy="4587875"/>
          </a:xfrm>
          <a:prstGeom prst="rect">
            <a:avLst/>
          </a:prstGeom>
          <a:noFill/>
          <a:ln w="9525">
            <a:noFill/>
            <a:round/>
            <a:headEnd/>
            <a:tailEnd/>
          </a:ln>
          <a:effectLst/>
        </p:spPr>
        <p:txBody>
          <a:bodyPr lIns="90000" tIns="46800" rIns="90000" bIns="46800"/>
          <a:lstStyle/>
          <a:p>
            <a:pPr marL="733425" lvl="1" indent="-276225">
              <a:lnSpc>
                <a:spcPct val="90000"/>
              </a:lnSpc>
              <a:spcBef>
                <a:spcPts val="450"/>
              </a:spcBef>
              <a:buClr>
                <a:srgbClr val="FF0000"/>
              </a:buClr>
              <a:buFont typeface="Wingdings" charset="2"/>
              <a:buChar char=""/>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b="1">
                <a:solidFill>
                  <a:srgbClr val="000000"/>
                </a:solidFill>
                <a:cs typeface="Times New Roman" pitchFamily="16" charset="0"/>
              </a:rPr>
              <a:t>Stimulace</a:t>
            </a:r>
            <a:r>
              <a:rPr lang="cs-CZ" b="1">
                <a:solidFill>
                  <a:srgbClr val="000000"/>
                </a:solidFill>
              </a:rPr>
              <a:t>: </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a:solidFill>
                  <a:srgbClr val="000000"/>
                </a:solidFill>
              </a:rPr>
              <a:t>	m</a:t>
            </a:r>
            <a:r>
              <a:rPr lang="cs-CZ">
                <a:solidFill>
                  <a:srgbClr val="000000"/>
                </a:solidFill>
                <a:cs typeface="Times New Roman" pitchFamily="16" charset="0"/>
              </a:rPr>
              <a:t>nožstv</a:t>
            </a:r>
            <a:r>
              <a:rPr lang="cs-CZ">
                <a:solidFill>
                  <a:srgbClr val="000000"/>
                </a:solidFill>
                <a:latin typeface="Arial" charset="0"/>
                <a:cs typeface="Times New Roman" pitchFamily="16" charset="0"/>
              </a:rPr>
              <a:t>í</a:t>
            </a:r>
            <a:r>
              <a:rPr lang="cs-CZ">
                <a:solidFill>
                  <a:srgbClr val="000000"/>
                </a:solidFill>
              </a:rPr>
              <a:t>, </a:t>
            </a:r>
            <a:r>
              <a:rPr lang="cs-CZ">
                <a:solidFill>
                  <a:srgbClr val="000000"/>
                </a:solidFill>
                <a:cs typeface="Times New Roman" pitchFamily="16" charset="0"/>
              </a:rPr>
              <a:t>kvalita</a:t>
            </a:r>
            <a:r>
              <a:rPr lang="cs-CZ">
                <a:solidFill>
                  <a:srgbClr val="000000"/>
                </a:solidFill>
              </a:rPr>
              <a:t> a proměnlivost</a:t>
            </a:r>
            <a:r>
              <a:rPr lang="cs-CZ">
                <a:solidFill>
                  <a:srgbClr val="000000"/>
                </a:solidFill>
                <a:cs typeface="Times New Roman" pitchFamily="16" charset="0"/>
              </a:rPr>
              <a:t> vněj</a:t>
            </a:r>
            <a:r>
              <a:rPr lang="cs-CZ">
                <a:solidFill>
                  <a:srgbClr val="000000"/>
                </a:solidFill>
                <a:latin typeface="Arial" charset="0"/>
                <a:cs typeface="Times New Roman" pitchFamily="16" charset="0"/>
              </a:rPr>
              <a:t>ší</a:t>
            </a:r>
            <a:r>
              <a:rPr lang="cs-CZ">
                <a:solidFill>
                  <a:srgbClr val="000000"/>
                </a:solidFill>
                <a:cs typeface="Times New Roman" pitchFamily="16" charset="0"/>
              </a:rPr>
              <a:t>ch podnětů</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endParaRPr lang="cs-CZ">
              <a:solidFill>
                <a:srgbClr val="000000"/>
              </a:solidFill>
            </a:endParaRPr>
          </a:p>
          <a:p>
            <a:pPr marL="733425" lvl="1" indent="-276225">
              <a:lnSpc>
                <a:spcPct val="90000"/>
              </a:lnSpc>
              <a:spcBef>
                <a:spcPts val="450"/>
              </a:spcBef>
              <a:buClr>
                <a:srgbClr val="FF0000"/>
              </a:buClr>
              <a:buFont typeface="Wingdings" charset="2"/>
              <a:buChar char=""/>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b="1">
                <a:solidFill>
                  <a:srgbClr val="000000"/>
                </a:solidFill>
              </a:rPr>
              <a:t>S</a:t>
            </a:r>
            <a:r>
              <a:rPr lang="cs-CZ" b="1">
                <a:solidFill>
                  <a:srgbClr val="000000"/>
                </a:solidFill>
                <a:cs typeface="Times New Roman" pitchFamily="16" charset="0"/>
              </a:rPr>
              <a:t>myslupln</a:t>
            </a:r>
            <a:r>
              <a:rPr lang="cs-CZ" b="1">
                <a:solidFill>
                  <a:srgbClr val="000000"/>
                </a:solidFill>
                <a:latin typeface="Arial" charset="0"/>
                <a:cs typeface="Times New Roman" pitchFamily="16" charset="0"/>
              </a:rPr>
              <a:t>é</a:t>
            </a:r>
            <a:r>
              <a:rPr lang="cs-CZ" b="1">
                <a:solidFill>
                  <a:srgbClr val="000000"/>
                </a:solidFill>
                <a:cs typeface="Times New Roman" pitchFamily="16" charset="0"/>
              </a:rPr>
              <a:t>ho světa</a:t>
            </a:r>
            <a:r>
              <a:rPr lang="cs-CZ" b="1">
                <a:solidFill>
                  <a:srgbClr val="000000"/>
                </a:solidFill>
              </a:rPr>
              <a:t>:</a:t>
            </a:r>
            <a:r>
              <a:rPr lang="cs-CZ">
                <a:solidFill>
                  <a:srgbClr val="000000"/>
                </a:solidFill>
              </a:rPr>
              <a:t> </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a:solidFill>
                  <a:srgbClr val="000000"/>
                </a:solidFill>
                <a:cs typeface="Times New Roman" pitchFamily="16" charset="0"/>
              </a:rPr>
              <a:t>	st</a:t>
            </a:r>
            <a:r>
              <a:rPr lang="cs-CZ">
                <a:solidFill>
                  <a:srgbClr val="000000"/>
                </a:solidFill>
                <a:latin typeface="Arial" charset="0"/>
                <a:cs typeface="Times New Roman" pitchFamily="16" charset="0"/>
              </a:rPr>
              <a:t>á</a:t>
            </a:r>
            <a:r>
              <a:rPr lang="cs-CZ">
                <a:solidFill>
                  <a:srgbClr val="000000"/>
                </a:solidFill>
                <a:cs typeface="Times New Roman" pitchFamily="16" charset="0"/>
              </a:rPr>
              <a:t>lost, ř</a:t>
            </a:r>
            <a:r>
              <a:rPr lang="cs-CZ">
                <a:solidFill>
                  <a:srgbClr val="000000"/>
                </a:solidFill>
                <a:latin typeface="Arial" charset="0"/>
                <a:cs typeface="Times New Roman" pitchFamily="16" charset="0"/>
              </a:rPr>
              <a:t>á</a:t>
            </a:r>
            <a:r>
              <a:rPr lang="cs-CZ">
                <a:solidFill>
                  <a:srgbClr val="000000"/>
                </a:solidFill>
                <a:cs typeface="Times New Roman" pitchFamily="16" charset="0"/>
              </a:rPr>
              <a:t>d a smysl</a:t>
            </a:r>
            <a:r>
              <a:rPr lang="cs-CZ">
                <a:solidFill>
                  <a:srgbClr val="000000"/>
                </a:solidFill>
              </a:rPr>
              <a:t> </a:t>
            </a:r>
            <a:r>
              <a:rPr lang="cs-CZ">
                <a:solidFill>
                  <a:srgbClr val="000000"/>
                </a:solidFill>
                <a:cs typeface="Times New Roman" pitchFamily="16" charset="0"/>
              </a:rPr>
              <a:t>v podnětech</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endParaRPr lang="cs-CZ" b="1">
              <a:solidFill>
                <a:srgbClr val="000000"/>
              </a:solidFill>
            </a:endParaRPr>
          </a:p>
          <a:p>
            <a:pPr marL="733425" lvl="1" indent="-276225">
              <a:lnSpc>
                <a:spcPct val="90000"/>
              </a:lnSpc>
              <a:spcBef>
                <a:spcPts val="450"/>
              </a:spcBef>
              <a:buClr>
                <a:srgbClr val="FF0000"/>
              </a:buClr>
              <a:buFont typeface="Wingdings" charset="2"/>
              <a:buChar char=""/>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b="1">
                <a:solidFill>
                  <a:srgbClr val="000000"/>
                </a:solidFill>
              </a:rPr>
              <a:t>Životn</a:t>
            </a:r>
            <a:r>
              <a:rPr lang="cs-CZ" b="1">
                <a:solidFill>
                  <a:srgbClr val="000000"/>
                </a:solidFill>
                <a:latin typeface="Arial" charset="0"/>
              </a:rPr>
              <a:t>í</a:t>
            </a:r>
            <a:r>
              <a:rPr lang="cs-CZ" b="1">
                <a:solidFill>
                  <a:srgbClr val="000000"/>
                </a:solidFill>
              </a:rPr>
              <a:t> jistoty:</a:t>
            </a:r>
            <a:r>
              <a:rPr lang="cs-CZ">
                <a:solidFill>
                  <a:srgbClr val="000000"/>
                </a:solidFill>
              </a:rPr>
              <a:t> </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a:solidFill>
                  <a:srgbClr val="000000"/>
                </a:solidFill>
              </a:rPr>
              <a:t>	potřeba </a:t>
            </a:r>
            <a:r>
              <a:rPr lang="cs-CZ">
                <a:solidFill>
                  <a:srgbClr val="000000"/>
                </a:solidFill>
                <a:cs typeface="Times New Roman" pitchFamily="16" charset="0"/>
              </a:rPr>
              <a:t>citov</a:t>
            </a:r>
            <a:r>
              <a:rPr lang="cs-CZ">
                <a:solidFill>
                  <a:srgbClr val="000000"/>
                </a:solidFill>
                <a:latin typeface="Arial" charset="0"/>
                <a:cs typeface="Times New Roman" pitchFamily="16" charset="0"/>
              </a:rPr>
              <a:t>é</a:t>
            </a:r>
            <a:r>
              <a:rPr lang="cs-CZ">
                <a:solidFill>
                  <a:srgbClr val="000000"/>
                </a:solidFill>
                <a:cs typeface="Times New Roman" pitchFamily="16" charset="0"/>
              </a:rPr>
              <a:t> jistoty a bezpeč</a:t>
            </a:r>
            <a:r>
              <a:rPr lang="cs-CZ">
                <a:solidFill>
                  <a:srgbClr val="000000"/>
                </a:solidFill>
                <a:latin typeface="Arial" charset="0"/>
                <a:cs typeface="Times New Roman" pitchFamily="16" charset="0"/>
              </a:rPr>
              <a:t>í</a:t>
            </a:r>
            <a:r>
              <a:rPr lang="cs-CZ">
                <a:solidFill>
                  <a:srgbClr val="000000"/>
                </a:solidFill>
                <a:cs typeface="Times New Roman" pitchFamily="16" charset="0"/>
              </a:rPr>
              <a:t> </a:t>
            </a:r>
            <a:r>
              <a:rPr lang="cs-CZ">
                <a:solidFill>
                  <a:srgbClr val="000000"/>
                </a:solidFill>
              </a:rPr>
              <a:t>ve vztaz</a:t>
            </a:r>
            <a:r>
              <a:rPr lang="cs-CZ">
                <a:solidFill>
                  <a:srgbClr val="000000"/>
                </a:solidFill>
                <a:latin typeface="Arial" charset="0"/>
              </a:rPr>
              <a:t>í</a:t>
            </a:r>
            <a:r>
              <a:rPr lang="cs-CZ">
                <a:solidFill>
                  <a:srgbClr val="000000"/>
                </a:solidFill>
              </a:rPr>
              <a:t>ch </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endParaRPr lang="cs-CZ" b="1">
              <a:solidFill>
                <a:srgbClr val="000000"/>
              </a:solidFill>
            </a:endParaRPr>
          </a:p>
          <a:p>
            <a:pPr marL="733425" lvl="1" indent="-276225">
              <a:lnSpc>
                <a:spcPct val="90000"/>
              </a:lnSpc>
              <a:spcBef>
                <a:spcPts val="450"/>
              </a:spcBef>
              <a:buClr>
                <a:srgbClr val="FF0000"/>
              </a:buClr>
              <a:buFont typeface="Wingdings" charset="2"/>
              <a:buChar char=""/>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b="1">
                <a:solidFill>
                  <a:srgbClr val="000000"/>
                </a:solidFill>
              </a:rPr>
              <a:t>Pozitivn</a:t>
            </a:r>
            <a:r>
              <a:rPr lang="cs-CZ" b="1">
                <a:solidFill>
                  <a:srgbClr val="000000"/>
                </a:solidFill>
                <a:latin typeface="Arial" charset="0"/>
              </a:rPr>
              <a:t>í</a:t>
            </a:r>
            <a:r>
              <a:rPr lang="cs-CZ" b="1">
                <a:solidFill>
                  <a:srgbClr val="000000"/>
                </a:solidFill>
              </a:rPr>
              <a:t> identity:</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a:solidFill>
                  <a:srgbClr val="000000"/>
                </a:solidFill>
              </a:rPr>
              <a:t>	potřeba vlastn</a:t>
            </a:r>
            <a:r>
              <a:rPr lang="cs-CZ">
                <a:solidFill>
                  <a:srgbClr val="000000"/>
                </a:solidFill>
                <a:latin typeface="Arial" charset="0"/>
              </a:rPr>
              <a:t>í</a:t>
            </a:r>
            <a:r>
              <a:rPr lang="cs-CZ">
                <a:solidFill>
                  <a:srgbClr val="000000"/>
                </a:solidFill>
              </a:rPr>
              <a:t> hodnoty a m</a:t>
            </a:r>
            <a:r>
              <a:rPr lang="cs-CZ">
                <a:solidFill>
                  <a:srgbClr val="000000"/>
                </a:solidFill>
                <a:latin typeface="Arial" charset="0"/>
              </a:rPr>
              <a:t>í</a:t>
            </a:r>
            <a:r>
              <a:rPr lang="cs-CZ">
                <a:solidFill>
                  <a:srgbClr val="000000"/>
                </a:solidFill>
              </a:rPr>
              <a:t>sta ve společnosti</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endParaRPr lang="cs-CZ">
              <a:solidFill>
                <a:srgbClr val="000000"/>
              </a:solidFill>
            </a:endParaRPr>
          </a:p>
          <a:p>
            <a:pPr marL="733425" lvl="1" indent="-276225">
              <a:lnSpc>
                <a:spcPct val="90000"/>
              </a:lnSpc>
              <a:spcBef>
                <a:spcPts val="450"/>
              </a:spcBef>
              <a:buClr>
                <a:srgbClr val="FF0000"/>
              </a:buClr>
              <a:buFont typeface="Wingdings" charset="2"/>
              <a:buChar char=""/>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b="1">
                <a:solidFill>
                  <a:srgbClr val="000000"/>
                </a:solidFill>
              </a:rPr>
              <a:t>O</a:t>
            </a:r>
            <a:r>
              <a:rPr lang="cs-CZ" b="1">
                <a:solidFill>
                  <a:srgbClr val="000000"/>
                </a:solidFill>
                <a:cs typeface="Times New Roman" pitchFamily="16" charset="0"/>
              </a:rPr>
              <a:t>tevřen</a:t>
            </a:r>
            <a:r>
              <a:rPr lang="cs-CZ" b="1">
                <a:solidFill>
                  <a:srgbClr val="000000"/>
                </a:solidFill>
                <a:latin typeface="Arial" charset="0"/>
                <a:cs typeface="Times New Roman" pitchFamily="16" charset="0"/>
              </a:rPr>
              <a:t>é</a:t>
            </a:r>
            <a:r>
              <a:rPr lang="cs-CZ" b="1">
                <a:solidFill>
                  <a:srgbClr val="000000"/>
                </a:solidFill>
                <a:cs typeface="Times New Roman" pitchFamily="16" charset="0"/>
              </a:rPr>
              <a:t> b</a:t>
            </a:r>
            <a:r>
              <a:rPr lang="cs-CZ" b="1">
                <a:solidFill>
                  <a:srgbClr val="000000"/>
                </a:solidFill>
              </a:rPr>
              <a:t>udoucnosti: </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r>
              <a:rPr lang="cs-CZ">
                <a:solidFill>
                  <a:srgbClr val="000000"/>
                </a:solidFill>
              </a:rPr>
              <a:t>	moment </a:t>
            </a:r>
            <a:r>
              <a:rPr lang="cs-CZ">
                <a:solidFill>
                  <a:srgbClr val="000000"/>
                </a:solidFill>
                <a:cs typeface="Times New Roman" pitchFamily="16" charset="0"/>
              </a:rPr>
              <a:t>mezi naděj</a:t>
            </a:r>
            <a:r>
              <a:rPr lang="cs-CZ">
                <a:solidFill>
                  <a:srgbClr val="000000"/>
                </a:solidFill>
                <a:latin typeface="Arial" charset="0"/>
                <a:cs typeface="Times New Roman" pitchFamily="16" charset="0"/>
              </a:rPr>
              <a:t>í</a:t>
            </a:r>
            <a:r>
              <a:rPr lang="cs-CZ">
                <a:solidFill>
                  <a:srgbClr val="000000"/>
                </a:solidFill>
                <a:cs typeface="Times New Roman" pitchFamily="16" charset="0"/>
              </a:rPr>
              <a:t> a beznaděj</a:t>
            </a:r>
            <a:r>
              <a:rPr lang="cs-CZ">
                <a:solidFill>
                  <a:srgbClr val="000000"/>
                </a:solidFill>
                <a:latin typeface="Arial" charset="0"/>
                <a:cs typeface="Times New Roman" pitchFamily="16" charset="0"/>
              </a:rPr>
              <a:t>í</a:t>
            </a:r>
            <a:r>
              <a:rPr lang="cs-CZ">
                <a:solidFill>
                  <a:srgbClr val="000000"/>
                </a:solidFill>
                <a:cs typeface="Times New Roman" pitchFamily="16" charset="0"/>
              </a:rPr>
              <a:t>, mezi životn</a:t>
            </a:r>
            <a:r>
              <a:rPr lang="cs-CZ">
                <a:solidFill>
                  <a:srgbClr val="000000"/>
                </a:solidFill>
                <a:latin typeface="Arial" charset="0"/>
                <a:cs typeface="Times New Roman" pitchFamily="16" charset="0"/>
              </a:rPr>
              <a:t>í</a:t>
            </a:r>
            <a:r>
              <a:rPr lang="cs-CZ">
                <a:solidFill>
                  <a:srgbClr val="000000"/>
                </a:solidFill>
                <a:cs typeface="Times New Roman" pitchFamily="16" charset="0"/>
              </a:rPr>
              <a:t>m rozletem a zoufalstv</a:t>
            </a:r>
            <a:r>
              <a:rPr lang="cs-CZ">
                <a:solidFill>
                  <a:srgbClr val="000000"/>
                </a:solidFill>
                <a:latin typeface="Arial" charset="0"/>
                <a:cs typeface="Times New Roman" pitchFamily="16" charset="0"/>
              </a:rPr>
              <a:t>í</a:t>
            </a:r>
            <a:r>
              <a:rPr lang="cs-CZ">
                <a:solidFill>
                  <a:srgbClr val="000000"/>
                </a:solidFill>
                <a:cs typeface="Times New Roman" pitchFamily="16" charset="0"/>
              </a:rPr>
              <a:t>m</a:t>
            </a:r>
          </a:p>
          <a:p>
            <a:pPr>
              <a:lnSpc>
                <a:spcPct val="90000"/>
              </a:lnSpc>
              <a:spcBef>
                <a:spcPts val="450"/>
              </a:spcBef>
              <a:buClrTx/>
              <a:buSzTx/>
              <a:buFontTx/>
              <a:buNone/>
              <a:tabLst>
                <a:tab pos="733425"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 pos="9717088" algn="l"/>
              </a:tabLst>
            </a:pPr>
            <a:endParaRPr lang="cs-CZ">
              <a:solidFill>
                <a:srgbClr val="000000"/>
              </a:solidFill>
              <a:cs typeface="Times New Roman" pitchFamily="16" charset="0"/>
            </a:endParaRPr>
          </a:p>
        </p:txBody>
      </p:sp>
      <p:pic>
        <p:nvPicPr>
          <p:cNvPr id="33795" name="Picture 3"/>
          <p:cNvPicPr>
            <a:picLocks noChangeAspect="1" noChangeArrowheads="1"/>
          </p:cNvPicPr>
          <p:nvPr/>
        </p:nvPicPr>
        <p:blipFill>
          <a:blip r:embed="rId3"/>
          <a:srcRect/>
          <a:stretch>
            <a:fillRect/>
          </a:stretch>
        </p:blipFill>
        <p:spPr bwMode="auto">
          <a:xfrm>
            <a:off x="107950" y="117475"/>
            <a:ext cx="2232025" cy="1779588"/>
          </a:xfrm>
          <a:prstGeom prst="rect">
            <a:avLst/>
          </a:prstGeom>
          <a:noFill/>
          <a:ln w="9525">
            <a:noFill/>
            <a:round/>
            <a:headEnd/>
            <a:tailEnd/>
          </a:ln>
          <a:effectLst/>
        </p:spPr>
      </p:pic>
      <p:pic>
        <p:nvPicPr>
          <p:cNvPr id="5" name="Picture 1"/>
          <p:cNvPicPr>
            <a:picLocks noChangeAspect="1" noChangeArrowheads="1"/>
          </p:cNvPicPr>
          <p:nvPr/>
        </p:nvPicPr>
        <p:blipFill>
          <a:blip r:embed="rId4"/>
          <a:srcRect/>
          <a:stretch>
            <a:fillRect/>
          </a:stretch>
        </p:blipFill>
        <p:spPr bwMode="auto">
          <a:xfrm>
            <a:off x="7462839" y="6538248"/>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solidFill>
                  <a:srgbClr val="333399"/>
                </a:solidFill>
              </a:rPr>
              <a:t>Dimenze „přijetí – odmítnutí“ </a:t>
            </a:r>
          </a:p>
        </p:txBody>
      </p:sp>
      <p:sp>
        <p:nvSpPr>
          <p:cNvPr id="34818" name="Text Box 2"/>
          <p:cNvSpPr txBox="1">
            <a:spLocks noChangeArrowheads="1"/>
          </p:cNvSpPr>
          <p:nvPr/>
        </p:nvSpPr>
        <p:spPr bwMode="auto">
          <a:xfrm>
            <a:off x="1182688" y="2017713"/>
            <a:ext cx="7772400" cy="3629025"/>
          </a:xfrm>
          <a:prstGeom prst="rect">
            <a:avLst/>
          </a:prstGeom>
          <a:noFill/>
          <a:ln w="9525">
            <a:noFill/>
            <a:round/>
            <a:headEnd/>
            <a:tailEnd/>
          </a:ln>
          <a:effectLst/>
        </p:spPr>
        <p:txBody>
          <a:bodyPr lIns="90000" tIns="46800" rIns="90000" bIns="46800"/>
          <a:lstStyle/>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dirty="0">
                <a:solidFill>
                  <a:srgbClr val="000000"/>
                </a:solidFill>
              </a:rPr>
              <a:t>E. </a:t>
            </a:r>
            <a:r>
              <a:rPr lang="cs-CZ" sz="1600" dirty="0" err="1">
                <a:solidFill>
                  <a:srgbClr val="000000"/>
                </a:solidFill>
              </a:rPr>
              <a:t>Goffman</a:t>
            </a:r>
            <a:r>
              <a:rPr lang="cs-CZ" sz="1600" dirty="0">
                <a:solidFill>
                  <a:srgbClr val="000000"/>
                </a:solidFill>
              </a:rPr>
              <a:t>: přijetí jako zásadní téma života stigmatizovaného člověka</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dirty="0">
                <a:solidFill>
                  <a:srgbClr val="000000"/>
                </a:solidFill>
              </a:rPr>
              <a:t>E. Berne: jakékoli uznání existence 2. člověka jako „pohlazení“</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dirty="0">
                <a:solidFill>
                  <a:srgbClr val="000000"/>
                </a:solidFill>
              </a:rPr>
              <a:t>Z. Matějček: základní psychologické potřeby (pozitivní identita, emoční nasycení)</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dirty="0">
                <a:solidFill>
                  <a:srgbClr val="000000"/>
                </a:solidFill>
              </a:rPr>
              <a:t>J. </a:t>
            </a:r>
            <a:r>
              <a:rPr lang="cs-CZ" sz="1600" dirty="0" err="1">
                <a:solidFill>
                  <a:srgbClr val="000000"/>
                </a:solidFill>
              </a:rPr>
              <a:t>Prekopová</a:t>
            </a:r>
            <a:r>
              <a:rPr lang="cs-CZ" sz="1600" dirty="0">
                <a:solidFill>
                  <a:srgbClr val="000000"/>
                </a:solidFill>
              </a:rPr>
              <a:t>: Respekt vůči dítěti a „bezpodmínečné přijetí“ jako základ výchovy</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dirty="0">
                <a:solidFill>
                  <a:srgbClr val="000000"/>
                </a:solidFill>
              </a:rPr>
              <a:t>…</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dirty="0">
                <a:solidFill>
                  <a:srgbClr val="000000"/>
                </a:solidFill>
              </a:rPr>
              <a:t>C. </a:t>
            </a:r>
            <a:r>
              <a:rPr lang="cs-CZ" sz="1600" dirty="0" err="1">
                <a:solidFill>
                  <a:srgbClr val="000000"/>
                </a:solidFill>
              </a:rPr>
              <a:t>Rogers</a:t>
            </a:r>
            <a:r>
              <a:rPr lang="cs-CZ" sz="1600" dirty="0">
                <a:solidFill>
                  <a:srgbClr val="000000"/>
                </a:solidFill>
              </a:rPr>
              <a:t>: Charakteristiky/podmínky úspěšné psychoterapie (učení):</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dirty="0">
              <a:solidFill>
                <a:srgbClr val="000000"/>
              </a:solidFill>
            </a:endParaRP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dirty="0">
                <a:solidFill>
                  <a:srgbClr val="000000"/>
                </a:solidFill>
              </a:rPr>
              <a:t>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1</a:t>
            </a:r>
            <a:r>
              <a:rPr lang="cs-CZ" dirty="0">
                <a:solidFill>
                  <a:srgbClr val="000000"/>
                </a:solidFill>
              </a:rPr>
              <a:t>. Pravdivost (kongruence)</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	2. Bezpodmínečné ocenění, akceptace, důvěra</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	3. </a:t>
            </a:r>
            <a:r>
              <a:rPr lang="cs-CZ" dirty="0" err="1">
                <a:solidFill>
                  <a:srgbClr val="000000"/>
                </a:solidFill>
              </a:rPr>
              <a:t>Empatické</a:t>
            </a:r>
            <a:r>
              <a:rPr lang="cs-CZ" dirty="0">
                <a:solidFill>
                  <a:srgbClr val="000000"/>
                </a:solidFill>
              </a:rPr>
              <a:t> porozumění</a:t>
            </a:r>
          </a:p>
        </p:txBody>
      </p:sp>
      <p:pic>
        <p:nvPicPr>
          <p:cNvPr id="34819" name="Picture 3"/>
          <p:cNvPicPr>
            <a:picLocks noChangeAspect="1" noChangeArrowheads="1"/>
          </p:cNvPicPr>
          <p:nvPr/>
        </p:nvPicPr>
        <p:blipFill>
          <a:blip r:embed="rId3"/>
          <a:srcRect/>
          <a:stretch>
            <a:fillRect/>
          </a:stretch>
        </p:blipFill>
        <p:spPr bwMode="auto">
          <a:xfrm>
            <a:off x="6429388" y="4000504"/>
            <a:ext cx="1685928" cy="2096766"/>
          </a:xfrm>
          <a:prstGeom prst="rect">
            <a:avLst/>
          </a:prstGeom>
          <a:noFill/>
          <a:ln w="9525">
            <a:noFill/>
            <a:round/>
            <a:headEnd/>
            <a:tailEnd/>
          </a:ln>
          <a:effectLst/>
        </p:spPr>
      </p:pic>
      <p:pic>
        <p:nvPicPr>
          <p:cNvPr id="5"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lnSpc>
                <a:spcPct val="7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800">
                <a:solidFill>
                  <a:srgbClr val="333399"/>
                </a:solidFill>
              </a:rPr>
              <a:t>C. Rogers: </a:t>
            </a:r>
            <a:br>
              <a:rPr lang="cs-CZ" sz="2800">
                <a:solidFill>
                  <a:srgbClr val="333399"/>
                </a:solidFill>
              </a:rPr>
            </a:br>
            <a:r>
              <a:rPr lang="cs-CZ" sz="2800">
                <a:solidFill>
                  <a:srgbClr val="333399"/>
                </a:solidFill>
              </a:rPr>
              <a:t>	Ocenění, akceptace, důvěra</a:t>
            </a:r>
            <a:r>
              <a:rPr lang="cs-CZ" sz="4400">
                <a:solidFill>
                  <a:srgbClr val="333399"/>
                </a:solidFill>
              </a:rPr>
              <a:t>  </a:t>
            </a:r>
          </a:p>
        </p:txBody>
      </p:sp>
      <p:sp>
        <p:nvSpPr>
          <p:cNvPr id="35842" name="Text Box 2"/>
          <p:cNvSpPr txBox="1">
            <a:spLocks noChangeArrowheads="1"/>
          </p:cNvSpPr>
          <p:nvPr/>
        </p:nvSpPr>
        <p:spPr bwMode="auto">
          <a:xfrm>
            <a:off x="809625" y="2214563"/>
            <a:ext cx="7958138" cy="4238625"/>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Potřeby aktualizace: rozvíjení vlastních kapacit (motivace)</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Proces hodnocení: umožňuje zpracovat zkušenost,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a:t>
            </a:r>
            <a:r>
              <a:rPr lang="cs-CZ" b="1">
                <a:solidFill>
                  <a:srgbClr val="000000"/>
                </a:solidFill>
              </a:rPr>
              <a:t>přizpůsobit se </a:t>
            </a:r>
            <a:r>
              <a:rPr lang="cs-CZ">
                <a:solidFill>
                  <a:srgbClr val="000000"/>
                </a:solidFill>
              </a:rPr>
              <a:t>(regulace)</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S rozvojem vědomí vzniká potřeba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a:t>
            </a:r>
            <a:r>
              <a:rPr lang="cs-CZ" b="1">
                <a:solidFill>
                  <a:srgbClr val="000000"/>
                </a:solidFill>
              </a:rPr>
              <a:t>Pozitivního ocenění Já“ </a:t>
            </a:r>
            <a:r>
              <a:rPr lang="cs-CZ">
                <a:solidFill>
                  <a:srgbClr val="000000"/>
                </a:solidFill>
              </a:rPr>
              <a:t>od blízkých osob i druhých lidí</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Ocenění druhých někdy výraznější  než naše vlastní hodnocení.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jednání zaměřené ne podle vlastních potřeb sebeaktualizace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(podporující vlastní růst), ale na přijetí ze strany druhých</a:t>
            </a:r>
          </a:p>
        </p:txBody>
      </p:sp>
      <p:pic>
        <p:nvPicPr>
          <p:cNvPr id="35843" name="Picture 3"/>
          <p:cNvPicPr>
            <a:picLocks noChangeAspect="1" noChangeArrowheads="1"/>
          </p:cNvPicPr>
          <p:nvPr/>
        </p:nvPicPr>
        <p:blipFill>
          <a:blip r:embed="rId3"/>
          <a:srcRect r="40683"/>
          <a:stretch>
            <a:fillRect/>
          </a:stretch>
        </p:blipFill>
        <p:spPr bwMode="auto">
          <a:xfrm>
            <a:off x="7004050" y="839788"/>
            <a:ext cx="1600200" cy="3381375"/>
          </a:xfrm>
          <a:prstGeom prst="rect">
            <a:avLst/>
          </a:prstGeom>
          <a:noFill/>
          <a:ln w="9525">
            <a:noFill/>
            <a:round/>
            <a:headEnd/>
            <a:tailEnd/>
          </a:ln>
          <a:effectLst/>
        </p:spPr>
      </p:pic>
      <p:pic>
        <p:nvPicPr>
          <p:cNvPr id="5"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3200">
                <a:solidFill>
                  <a:srgbClr val="333399"/>
                </a:solidFill>
              </a:rPr>
              <a:t>C. Rogers: </a:t>
            </a:r>
            <a:br>
              <a:rPr lang="cs-CZ" sz="3200">
                <a:solidFill>
                  <a:srgbClr val="333399"/>
                </a:solidFill>
              </a:rPr>
            </a:br>
            <a:r>
              <a:rPr lang="cs-CZ" sz="3200">
                <a:solidFill>
                  <a:srgbClr val="333399"/>
                </a:solidFill>
              </a:rPr>
              <a:t>	Důsledky podmíněné akceptace</a:t>
            </a:r>
          </a:p>
        </p:txBody>
      </p:sp>
      <p:sp>
        <p:nvSpPr>
          <p:cNvPr id="36866" name="Text Box 2"/>
          <p:cNvSpPr txBox="1">
            <a:spLocks noChangeArrowheads="1"/>
          </p:cNvSpPr>
          <p:nvPr/>
        </p:nvSpPr>
        <p:spPr bwMode="auto">
          <a:xfrm>
            <a:off x="755650" y="1916113"/>
            <a:ext cx="7958138" cy="4454525"/>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Vznik patologie:</a:t>
            </a:r>
            <a:r>
              <a:rPr lang="cs-CZ" sz="1400">
                <a:solidFill>
                  <a:srgbClr val="000000"/>
                </a:solidFill>
              </a:rPr>
              <a:t> </a:t>
            </a:r>
            <a:r>
              <a:rPr lang="cs-CZ" b="1">
                <a:solidFill>
                  <a:srgbClr val="000000"/>
                </a:solidFill>
              </a:rPr>
              <a:t>Inkongruence = odcizení člověka</a:t>
            </a:r>
            <a:r>
              <a:rPr lang="cs-CZ">
                <a:solidFill>
                  <a:srgbClr val="000000"/>
                </a:solidFill>
              </a:rPr>
              <a:t>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a:t>
            </a:r>
            <a:r>
              <a:rPr lang="cs-CZ">
                <a:solidFill>
                  <a:srgbClr val="0033CC"/>
                </a:solidFill>
              </a:rPr>
              <a:t>Stáváme se tím, čím jsme jen z části.</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33CC"/>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Opouštíme vlastní já pro udržení pocitu pozitivního ocenění druhých</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Za obrany platíme: nepřesné vnímání reality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podvědomá reakce – selekce informací</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Cíl terapie: zvýšit kongruenci mezi já a prožitkem</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b="1">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Nepodmíněná akceptace jako podmínka úspěšné terapie</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i="1">
                <a:solidFill>
                  <a:srgbClr val="000000"/>
                </a:solidFill>
              </a:rPr>
              <a:t>	„Kdyby se člověku dostávalo pouze nepodmíněného pozitivního ocenění, pak by nevznikly žádné podmínky ocenění, sebeocenění by bylo nepodmíněné, potřeba pozitivního ocenění a sebeúcty by se nikdy nedostaly do rozporu s hodnocením organismu a jedinec by zůstal psychicky vyrovnaný a plně fungující“.</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Martin Buber: Já a ty</a:t>
            </a:r>
            <a:br>
              <a:rPr lang="cs-CZ" sz="4400">
                <a:solidFill>
                  <a:srgbClr val="333399"/>
                </a:solidFill>
              </a:rPr>
            </a:br>
            <a:r>
              <a:rPr lang="he-IL" sz="2000" i="1">
                <a:solidFill>
                  <a:srgbClr val="333399"/>
                </a:solidFill>
                <a:cs typeface="Arial" charset="0"/>
              </a:rPr>
              <a:t>מרטין</a:t>
            </a:r>
            <a:r>
              <a:rPr lang="cs-CZ" sz="2000" i="1">
                <a:solidFill>
                  <a:srgbClr val="333399"/>
                </a:solidFill>
                <a:cs typeface="Tahoma" pitchFamily="32" charset="0"/>
              </a:rPr>
              <a:t> </a:t>
            </a:r>
            <a:r>
              <a:rPr lang="he-IL" sz="2000" i="1">
                <a:solidFill>
                  <a:srgbClr val="333399"/>
                </a:solidFill>
                <a:cs typeface="Arial" charset="0"/>
              </a:rPr>
              <a:t>בובר</a:t>
            </a:r>
            <a:endParaRPr lang="en-US" sz="2000" i="1">
              <a:solidFill>
                <a:srgbClr val="333399"/>
              </a:solidFill>
              <a:cs typeface="Arial" charset="0"/>
            </a:endParaRPr>
          </a:p>
        </p:txBody>
      </p:sp>
      <p:sp>
        <p:nvSpPr>
          <p:cNvPr id="37890" name="Text Box 2"/>
          <p:cNvSpPr txBox="1">
            <a:spLocks noChangeArrowheads="1"/>
          </p:cNvSpPr>
          <p:nvPr/>
        </p:nvSpPr>
        <p:spPr bwMode="auto">
          <a:xfrm>
            <a:off x="1182688" y="2017713"/>
            <a:ext cx="7772400" cy="4332287"/>
          </a:xfrm>
          <a:prstGeom prst="rect">
            <a:avLst/>
          </a:prstGeom>
          <a:noFill/>
          <a:ln w="9525">
            <a:noFill/>
            <a:round/>
            <a:headEnd/>
            <a:tailEnd/>
          </a:ln>
          <a:effectLst/>
        </p:spPr>
        <p:txBody>
          <a:bodyPr lIns="90000" tIns="46800" rIns="90000" bIns="4680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solidFill>
                  <a:srgbClr val="000000"/>
                </a:solidFill>
              </a:rPr>
              <a:t>Já – Ty</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Dialog, vzájemnost, setkání, výměna</a:t>
            </a:r>
            <a:r>
              <a:rPr lang="en-US" sz="2000">
                <a:solidFill>
                  <a:srgbClr val="000000"/>
                </a:solidFill>
              </a:rPr>
              <a:t>, </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00"/>
                </a:solidFill>
              </a:rPr>
              <a:t>a</a:t>
            </a:r>
            <a:r>
              <a:rPr lang="cs-CZ" sz="2000">
                <a:solidFill>
                  <a:srgbClr val="000000"/>
                </a:solidFill>
              </a:rPr>
              <a:t>utentičnost.</a:t>
            </a:r>
            <a:r>
              <a:rPr lang="en-US" sz="2000">
                <a:solidFill>
                  <a:srgbClr val="000000"/>
                </a:solidFill>
              </a:rPr>
              <a:t> </a:t>
            </a:r>
            <a:r>
              <a:rPr lang="cs-CZ" sz="2000">
                <a:solidFill>
                  <a:srgbClr val="000000"/>
                </a:solidFill>
              </a:rPr>
              <a:t>Jednota protějšku</a:t>
            </a:r>
            <a:r>
              <a:rPr lang="en-US" sz="2000">
                <a:solidFill>
                  <a:srgbClr val="000000"/>
                </a:solidFill>
              </a:rPr>
              <a:t> </a:t>
            </a:r>
            <a:r>
              <a:rPr lang="cs-CZ" sz="2000">
                <a:solidFill>
                  <a:srgbClr val="000000"/>
                </a:solidFill>
              </a:rPr>
              <a:t>(respekt).</a:t>
            </a:r>
            <a:r>
              <a:rPr lang="en-US" sz="2000">
                <a:solidFill>
                  <a:srgbClr val="000000"/>
                </a:solidFill>
              </a:rPr>
              <a:t> </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Rozhodnutí setrvat.</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solidFill>
                  <a:srgbClr val="000000"/>
                </a:solidFill>
              </a:rPr>
              <a:t>Já – Ono</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Monolog. Předmět, idea, objekt.</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Možnost „zvěcnění člověka“.</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spcBef>
                <a:spcPts val="3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a:solidFill>
                  <a:srgbClr val="000000"/>
                </a:solidFill>
              </a:rPr>
              <a:t>…</a:t>
            </a:r>
            <a:r>
              <a:rPr lang="en-US" sz="1200">
                <a:solidFill>
                  <a:srgbClr val="000000"/>
                </a:solidFill>
              </a:rPr>
              <a:t> when we experience such an I-Thou relationship, the moment doesn't need words. In fact, the most intense</a:t>
            </a:r>
            <a:r>
              <a:rPr lang="cs-CZ" sz="1200">
                <a:solidFill>
                  <a:srgbClr val="000000"/>
                </a:solidFill>
              </a:rPr>
              <a:t> </a:t>
            </a:r>
            <a:r>
              <a:rPr lang="en-US" sz="1200">
                <a:solidFill>
                  <a:srgbClr val="000000"/>
                </a:solidFill>
              </a:rPr>
              <a:t>moments we experience with another person take place without words</a:t>
            </a:r>
            <a:r>
              <a:rPr lang="cs-CZ" sz="1200">
                <a:solidFill>
                  <a:srgbClr val="000000"/>
                </a:solidFill>
              </a:rPr>
              <a:t> </a:t>
            </a:r>
            <a:r>
              <a:rPr lang="en-US" sz="1200">
                <a:solidFill>
                  <a:srgbClr val="000000"/>
                </a:solidFill>
              </a:rPr>
              <a:t>[…] The I-Thou relationship changed the sharers, but it did so naturally, sometimes almost imperceptibly.</a:t>
            </a:r>
          </a:p>
        </p:txBody>
      </p:sp>
      <p:pic>
        <p:nvPicPr>
          <p:cNvPr id="37891" name="Picture 3"/>
          <p:cNvPicPr>
            <a:picLocks noChangeAspect="1" noChangeArrowheads="1"/>
          </p:cNvPicPr>
          <p:nvPr/>
        </p:nvPicPr>
        <p:blipFill>
          <a:blip r:embed="rId3"/>
          <a:srcRect/>
          <a:stretch>
            <a:fillRect/>
          </a:stretch>
        </p:blipFill>
        <p:spPr bwMode="auto">
          <a:xfrm>
            <a:off x="6948488" y="692150"/>
            <a:ext cx="1905000" cy="2562225"/>
          </a:xfrm>
          <a:prstGeom prst="rect">
            <a:avLst/>
          </a:prstGeom>
          <a:noFill/>
          <a:ln w="9525">
            <a:noFill/>
            <a:round/>
            <a:headEnd/>
            <a:tailEnd/>
          </a:ln>
          <a:effectLst/>
        </p:spPr>
      </p:pic>
      <p:pic>
        <p:nvPicPr>
          <p:cNvPr id="5"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116013" y="0"/>
            <a:ext cx="7793037" cy="1462088"/>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500" i="1">
                <a:solidFill>
                  <a:srgbClr val="333399"/>
                </a:solidFill>
              </a:rPr>
              <a:t>Postoj společnosti k výjimečným lidem</a:t>
            </a:r>
          </a:p>
        </p:txBody>
      </p:sp>
      <p:sp>
        <p:nvSpPr>
          <p:cNvPr id="38914" name="Text Box 2"/>
          <p:cNvSpPr txBox="1">
            <a:spLocks noChangeArrowheads="1"/>
          </p:cNvSpPr>
          <p:nvPr/>
        </p:nvSpPr>
        <p:spPr bwMode="auto">
          <a:xfrm>
            <a:off x="809625" y="1889125"/>
            <a:ext cx="8334375" cy="4968875"/>
          </a:xfrm>
          <a:prstGeom prst="rect">
            <a:avLst/>
          </a:prstGeom>
          <a:noFill/>
          <a:ln w="9525">
            <a:noFill/>
            <a:round/>
            <a:headEnd/>
            <a:tailEnd/>
          </a:ln>
          <a:effectLst/>
        </p:spPr>
        <p:txBody>
          <a:bodyPr lIns="90000" tIns="46800" rIns="90000" bIns="46800"/>
          <a:lstStyle/>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900" b="1">
              <a:solidFill>
                <a:srgbClr val="000000"/>
              </a:solidFill>
              <a:latin typeface="Arial" charset="0"/>
            </a:endParaRPr>
          </a:p>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b="1">
                <a:solidFill>
                  <a:srgbClr val="000000"/>
                </a:solidFill>
                <a:latin typeface="Arial Unicode MS" charset="0"/>
              </a:rPr>
              <a:t>Společenské normy</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a:solidFill>
                  <a:srgbClr val="000000"/>
                </a:solidFill>
              </a:rPr>
              <a:t>	</a:t>
            </a:r>
            <a:r>
              <a:rPr lang="cs-CZ">
                <a:solidFill>
                  <a:srgbClr val="000000"/>
                </a:solidFill>
                <a:latin typeface="Arial Unicode MS" charset="0"/>
              </a:rPr>
              <a:t>-</a:t>
            </a:r>
            <a:r>
              <a:rPr lang="cs-CZ" b="1">
                <a:solidFill>
                  <a:srgbClr val="000000"/>
                </a:solidFill>
                <a:latin typeface="Arial Unicode MS" charset="0"/>
              </a:rPr>
              <a:t> </a:t>
            </a:r>
            <a:r>
              <a:rPr lang="cs-CZ">
                <a:solidFill>
                  <a:srgbClr val="000000"/>
                </a:solidFill>
                <a:latin typeface="Arial Unicode MS" charset="0"/>
                <a:cs typeface="Times New Roman" pitchFamily="16" charset="0"/>
              </a:rPr>
              <a:t>obecně rozšířený standard chování ve společnosti, komunitě, skupině</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cs typeface="Times New Roman" pitchFamily="16" charset="0"/>
              </a:rPr>
              <a:t>	- co je správné, dobré, vítané, žádoucí, přijatelné</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cs typeface="Times New Roman" pitchFamily="16" charset="0"/>
              </a:rPr>
              <a:t>	- zdroj bezpečí:</a:t>
            </a:r>
            <a:r>
              <a:rPr lang="cs-CZ">
                <a:solidFill>
                  <a:srgbClr val="000000"/>
                </a:solidFill>
                <a:latin typeface="Arial Unicode MS" charset="0"/>
              </a:rPr>
              <a:t> </a:t>
            </a:r>
            <a:r>
              <a:rPr lang="cs-CZ" b="1">
                <a:solidFill>
                  <a:srgbClr val="FF0000"/>
                </a:solidFill>
                <a:latin typeface="Arial Unicode MS" charset="0"/>
                <a:cs typeface="Times New Roman" pitchFamily="16" charset="0"/>
              </a:rPr>
              <a:t>Systém a řád</a:t>
            </a:r>
            <a:r>
              <a:rPr lang="cs-CZ">
                <a:solidFill>
                  <a:srgbClr val="FF0000"/>
                </a:solidFill>
                <a:latin typeface="Arial Unicode MS" charset="0"/>
                <a:cs typeface="Times New Roman" pitchFamily="16" charset="0"/>
              </a:rPr>
              <a:t> </a:t>
            </a:r>
            <a:r>
              <a:rPr lang="cs-CZ" b="1">
                <a:solidFill>
                  <a:srgbClr val="FF0000"/>
                </a:solidFill>
                <a:latin typeface="Arial Unicode MS" charset="0"/>
                <a:cs typeface="Times New Roman" pitchFamily="16" charset="0"/>
              </a:rPr>
              <a:t>→ bezpečí, </a:t>
            </a:r>
            <a:r>
              <a:rPr lang="cs-CZ" b="1">
                <a:solidFill>
                  <a:srgbClr val="FF0000"/>
                </a:solidFill>
                <a:latin typeface="Arial Unicode MS" charset="0"/>
              </a:rPr>
              <a:t>p</a:t>
            </a:r>
            <a:r>
              <a:rPr lang="cs-CZ" b="1">
                <a:solidFill>
                  <a:srgbClr val="FF0000"/>
                </a:solidFill>
                <a:latin typeface="Arial Unicode MS" charset="0"/>
                <a:cs typeface="Times New Roman" pitchFamily="16" charset="0"/>
              </a:rPr>
              <a:t>ředvídatelnost</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b="1">
              <a:solidFill>
                <a:srgbClr val="FF0000"/>
              </a:solidFill>
              <a:latin typeface="Arial Unicode MS" charset="0"/>
              <a:cs typeface="Times New Roman" pitchFamily="16"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b="1">
                <a:solidFill>
                  <a:srgbClr val="000000"/>
                </a:solidFill>
                <a:latin typeface="Arial Unicode MS" charset="0"/>
                <a:cs typeface="Times New Roman" pitchFamily="16" charset="0"/>
              </a:rPr>
              <a:t>Tlak ke konformitě </a:t>
            </a:r>
            <a:r>
              <a:rPr lang="cs-CZ" b="1">
                <a:solidFill>
                  <a:srgbClr val="000000"/>
                </a:solidFill>
                <a:latin typeface="Arial Unicode MS" charset="0"/>
                <a:cs typeface="Times New Roman" pitchFamily="16" charset="0"/>
              </a:rPr>
              <a:t>- </a:t>
            </a:r>
            <a:r>
              <a:rPr lang="cs-CZ">
                <a:solidFill>
                  <a:srgbClr val="000000"/>
                </a:solidFill>
                <a:latin typeface="Arial Unicode MS" charset="0"/>
                <a:cs typeface="Times New Roman" pitchFamily="16" charset="0"/>
              </a:rPr>
              <a:t>přijetí norem jako součást socializace</a:t>
            </a:r>
          </a:p>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900" b="1">
              <a:solidFill>
                <a:srgbClr val="000000"/>
              </a:solidFill>
              <a:latin typeface="Arial" charset="0"/>
            </a:endParaRPr>
          </a:p>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b="1">
                <a:solidFill>
                  <a:srgbClr val="000000"/>
                </a:solidFill>
                <a:latin typeface="Arial Unicode MS" charset="0"/>
              </a:rPr>
              <a:t>Normy </a:t>
            </a:r>
            <a:r>
              <a:rPr lang="cs-CZ" sz="1900" b="1">
                <a:solidFill>
                  <a:srgbClr val="000000"/>
                </a:solidFill>
                <a:latin typeface="Arial" charset="0"/>
              </a:rPr>
              <a:t>toho</a:t>
            </a:r>
            <a:r>
              <a:rPr lang="cs-CZ" sz="1900" b="1">
                <a:solidFill>
                  <a:srgbClr val="000000"/>
                </a:solidFill>
                <a:latin typeface="Arial Unicode MS" charset="0"/>
              </a:rPr>
              <a:t>, co je b</a:t>
            </a:r>
            <a:r>
              <a:rPr lang="cs-CZ" sz="1900" b="1">
                <a:solidFill>
                  <a:srgbClr val="000000"/>
                </a:solidFill>
                <a:latin typeface="Arial Unicode MS" charset="0"/>
                <a:cs typeface="Times New Roman" pitchFamily="16" charset="0"/>
              </a:rPr>
              <a:t>ěžné (správné) vůči lidem s postižením</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a:solidFill>
                  <a:srgbClr val="000000"/>
                </a:solidFill>
                <a:latin typeface="Arial Unicode MS" charset="0"/>
                <a:cs typeface="Times New Roman" pitchFamily="16" charset="0"/>
              </a:rPr>
              <a:t>	</a:t>
            </a:r>
            <a:r>
              <a:rPr lang="cs-CZ">
                <a:solidFill>
                  <a:srgbClr val="000000"/>
                </a:solidFill>
                <a:latin typeface="Arial Unicode MS" charset="0"/>
                <a:cs typeface="Times New Roman" pitchFamily="16" charset="0"/>
              </a:rPr>
              <a:t>- jaké místo (hodnotu) mají lidé s postižením ve společnosti</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cs typeface="Times New Roman" pitchFamily="16" charset="0"/>
              </a:rPr>
              <a:t>	- jak se chovat ve vztahu k lidem s postižením</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cs typeface="Times New Roman" pitchFamily="16" charset="0"/>
              </a:rPr>
              <a:t>	- i to, jak se mají chovat sami lidé s postižením</a:t>
            </a:r>
          </a:p>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900">
              <a:solidFill>
                <a:srgbClr val="000000"/>
              </a:solidFill>
              <a:latin typeface="Arial Unicode MS" charset="0"/>
              <a:cs typeface="Times New Roman" pitchFamily="16" charset="0"/>
            </a:endParaRPr>
          </a:p>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b="1">
                <a:solidFill>
                  <a:srgbClr val="000000"/>
                </a:solidFill>
                <a:latin typeface="Arial" charset="0"/>
              </a:rPr>
              <a:t>H</a:t>
            </a:r>
            <a:r>
              <a:rPr lang="cs-CZ" sz="1900" b="1">
                <a:solidFill>
                  <a:srgbClr val="000000"/>
                </a:solidFill>
                <a:latin typeface="Arial Unicode MS" charset="0"/>
              </a:rPr>
              <a:t>odnotov</a:t>
            </a:r>
            <a:r>
              <a:rPr lang="cs-CZ" sz="1900" b="1">
                <a:solidFill>
                  <a:srgbClr val="000000"/>
                </a:solidFill>
                <a:latin typeface="Arial" charset="0"/>
              </a:rPr>
              <a:t>ý systém</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a:solidFill>
                  <a:srgbClr val="000000"/>
                </a:solidFill>
                <a:latin typeface="Arial" charset="0"/>
              </a:rPr>
              <a:t>	</a:t>
            </a:r>
            <a:r>
              <a:rPr lang="cs-CZ">
                <a:solidFill>
                  <a:srgbClr val="000000"/>
                </a:solidFill>
                <a:latin typeface="Arial Unicode MS" charset="0"/>
              </a:rPr>
              <a:t>antická tradice chápání ctností; estetický ideál krásy a masmedia…</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latin typeface="Arial Unicode MS" charset="0"/>
            </a:endParaRP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300">
                <a:solidFill>
                  <a:srgbClr val="333399"/>
                </a:solidFill>
              </a:rPr>
              <a:t>„Vyjednávání místa“ osob s postižením</a:t>
            </a:r>
          </a:p>
        </p:txBody>
      </p:sp>
      <p:sp>
        <p:nvSpPr>
          <p:cNvPr id="39938" name="Text Box 2"/>
          <p:cNvSpPr txBox="1">
            <a:spLocks noChangeArrowheads="1"/>
          </p:cNvSpPr>
          <p:nvPr/>
        </p:nvSpPr>
        <p:spPr bwMode="auto">
          <a:xfrm>
            <a:off x="827088" y="2276475"/>
            <a:ext cx="7958137" cy="3881438"/>
          </a:xfrm>
          <a:prstGeom prst="rect">
            <a:avLst/>
          </a:prstGeom>
          <a:noFill/>
          <a:ln w="9525">
            <a:noFill/>
            <a:round/>
            <a:headEnd/>
            <a:tailEnd/>
          </a:ln>
          <a:effectLst/>
        </p:spPr>
        <p:txBody>
          <a:bodyPr lIns="90000" tIns="46800" rIns="90000" bIns="46800"/>
          <a:lstStyle/>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Pomyslný dialog několika stran, </a:t>
            </a:r>
            <a:r>
              <a:rPr lang="cs-CZ" sz="2000">
                <a:solidFill>
                  <a:srgbClr val="000000"/>
                </a:solidFill>
                <a:cs typeface="Times New Roman" pitchFamily="16" charset="0"/>
              </a:rPr>
              <a:t>odlišné role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cs typeface="Times New Roman" pitchFamily="16" charset="0"/>
              </a:rPr>
              <a:t>	rodičů, svépomocných skupin, odborné komunity</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66CC"/>
              </a:solidFill>
              <a:cs typeface="Times New Roman" pitchFamily="16" charset="0"/>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66CC"/>
              </a:solidFill>
              <a:cs typeface="Times New Roman" pitchFamily="16"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i="1">
                <a:solidFill>
                  <a:srgbClr val="000000"/>
                </a:solidFill>
              </a:rPr>
              <a:t>Např. postoj vůči lidem s mentálním postižením v průběhu 20. st.</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i="1">
                <a:solidFill>
                  <a:srgbClr val="000000"/>
                </a:solidFill>
              </a:rPr>
              <a:t>	- 1. pol. 20. st. doporučení ústavní péče jako nejlepší možná alternativy</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i="1">
                <a:solidFill>
                  <a:srgbClr val="000000"/>
                </a:solidFill>
              </a:rPr>
              <a:t>	- neexistovaly studie rodiny, první studie zaměřené výhradně na patologii</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i="1">
                <a:solidFill>
                  <a:srgbClr val="000000"/>
                </a:solidFill>
              </a:rPr>
              <a:t>	- dnes studie specifického pozitivního přínosu dětí s mentálním 	postižením pro rodiče </a:t>
            </a:r>
            <a:r>
              <a:rPr lang="cs-CZ" i="1">
                <a:solidFill>
                  <a:srgbClr val="0066CC"/>
                </a:solidFill>
              </a:rPr>
              <a:t>(perspektiva rozhoduje)</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i="1">
              <a:solidFill>
                <a:srgbClr val="0066CC"/>
              </a:solidFill>
            </a:endParaRP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Laická hnutí často motorem, motivací ke změně:</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Normalizace (Skandinávie, W. Wolfensberger), People First, …</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187450" y="1557338"/>
            <a:ext cx="7272338" cy="144145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333399"/>
                </a:solidFill>
              </a:rPr>
              <a:t>„P</a:t>
            </a:r>
            <a:r>
              <a:rPr lang="cs-CZ" sz="4400" b="1">
                <a:solidFill>
                  <a:srgbClr val="333399"/>
                </a:solidFill>
                <a:cs typeface="Times New Roman" pitchFamily="16" charset="0"/>
              </a:rPr>
              <a:t>sychologie handicap</a:t>
            </a:r>
            <a:r>
              <a:rPr lang="cs-CZ" sz="4400" b="1">
                <a:solidFill>
                  <a:srgbClr val="333399"/>
                </a:solidFill>
              </a:rPr>
              <a:t>u“</a:t>
            </a:r>
          </a:p>
        </p:txBody>
      </p:sp>
      <p:sp>
        <p:nvSpPr>
          <p:cNvPr id="13314" name="Text Box 2"/>
          <p:cNvSpPr txBox="1">
            <a:spLocks noChangeArrowheads="1"/>
          </p:cNvSpPr>
          <p:nvPr/>
        </p:nvSpPr>
        <p:spPr bwMode="auto">
          <a:xfrm>
            <a:off x="1403350" y="4652963"/>
            <a:ext cx="6840538" cy="1700212"/>
          </a:xfrm>
          <a:prstGeom prst="rect">
            <a:avLst/>
          </a:prstGeom>
          <a:noFill/>
          <a:ln w="9525">
            <a:noFill/>
            <a:round/>
            <a:headEnd/>
            <a:tailEnd/>
          </a:ln>
          <a:effectLst/>
        </p:spPr>
        <p:txBody>
          <a:bodyPr lIns="90000" tIns="46800" rIns="90000" bIns="46800"/>
          <a:lstStyle/>
          <a:p>
            <a:pPr algn="ctr">
              <a:lnSpc>
                <a:spcPct val="80000"/>
              </a:lnSpc>
              <a:spcBef>
                <a:spcPts val="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500" dirty="0">
              <a:solidFill>
                <a:srgbClr val="000000"/>
              </a:solidFill>
            </a:endParaRPr>
          </a:p>
          <a:p>
            <a:pPr algn="ctr">
              <a:lnSpc>
                <a:spcPct val="80000"/>
              </a:lnSpc>
              <a:spcBef>
                <a:spcPts val="1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600" dirty="0">
              <a:solidFill>
                <a:srgbClr val="000000"/>
              </a:solidFill>
            </a:endParaRPr>
          </a:p>
          <a:p>
            <a:pPr algn="ct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Podzimní semestr </a:t>
            </a:r>
            <a:r>
              <a:rPr lang="cs-CZ" dirty="0" smtClean="0">
                <a:solidFill>
                  <a:srgbClr val="000000"/>
                </a:solidFill>
              </a:rPr>
              <a:t>2014, </a:t>
            </a:r>
            <a:r>
              <a:rPr lang="cs-CZ" dirty="0">
                <a:solidFill>
                  <a:srgbClr val="000000"/>
                </a:solidFill>
              </a:rPr>
              <a:t>FSS, posluchárna </a:t>
            </a:r>
            <a:r>
              <a:rPr lang="cs-CZ" dirty="0" smtClean="0">
                <a:solidFill>
                  <a:srgbClr val="000000"/>
                </a:solidFill>
              </a:rPr>
              <a:t>U4</a:t>
            </a:r>
            <a:r>
              <a:rPr lang="cs-CZ" dirty="0" smtClean="0">
                <a:solidFill>
                  <a:srgbClr val="000000"/>
                </a:solidFill>
                <a:latin typeface="Arial" charset="0"/>
              </a:rPr>
              <a:t>3</a:t>
            </a:r>
            <a:r>
              <a:rPr lang="cs-CZ" dirty="0">
                <a:solidFill>
                  <a:srgbClr val="000000"/>
                </a:solidFill>
              </a:rPr>
              <a:t>, </a:t>
            </a:r>
            <a:r>
              <a:rPr lang="cs-CZ" dirty="0">
                <a:solidFill>
                  <a:srgbClr val="000000"/>
                </a:solidFill>
                <a:latin typeface="Arial" charset="0"/>
              </a:rPr>
              <a:t>č</a:t>
            </a:r>
            <a:r>
              <a:rPr lang="cs-CZ" dirty="0">
                <a:solidFill>
                  <a:srgbClr val="000000"/>
                </a:solidFill>
              </a:rPr>
              <a:t>t 8:00 - 9:40</a:t>
            </a:r>
          </a:p>
          <a:p>
            <a:pPr algn="ct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algn="ct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smtClean="0">
                <a:solidFill>
                  <a:srgbClr val="000000"/>
                </a:solidFill>
                <a:hlinkClick r:id="rId3"/>
              </a:rPr>
              <a:t>vancurahonza</a:t>
            </a:r>
            <a:r>
              <a:rPr lang="cs-CZ" dirty="0" smtClean="0">
                <a:solidFill>
                  <a:srgbClr val="000000"/>
                </a:solidFill>
                <a:hlinkClick r:id="rId3"/>
              </a:rPr>
              <a:t>@</a:t>
            </a:r>
            <a:r>
              <a:rPr lang="cs-CZ" dirty="0" err="1" smtClean="0">
                <a:solidFill>
                  <a:srgbClr val="000000"/>
                </a:solidFill>
                <a:hlinkClick r:id="rId3"/>
              </a:rPr>
              <a:t>gmail</a:t>
            </a:r>
            <a:r>
              <a:rPr lang="cs-CZ" dirty="0" smtClean="0">
                <a:solidFill>
                  <a:srgbClr val="000000"/>
                </a:solidFill>
                <a:hlinkClick r:id="rId3"/>
              </a:rPr>
              <a:t>.</a:t>
            </a:r>
            <a:r>
              <a:rPr lang="cs-CZ" dirty="0" err="1" smtClean="0">
                <a:solidFill>
                  <a:srgbClr val="000000"/>
                </a:solidFill>
                <a:hlinkClick r:id="rId3"/>
              </a:rPr>
              <a:t>com</a:t>
            </a:r>
            <a:endParaRPr lang="cs-CZ" dirty="0" smtClean="0">
              <a:solidFill>
                <a:srgbClr val="000000"/>
              </a:solidFill>
            </a:endParaRPr>
          </a:p>
          <a:p>
            <a:pPr algn="ct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algn="ct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dirty="0">
              <a:solidFill>
                <a:srgbClr val="000000"/>
              </a:solidFill>
            </a:endParaRPr>
          </a:p>
          <a:p>
            <a:pPr algn="ctr">
              <a:lnSpc>
                <a:spcPct val="80000"/>
              </a:lnSpc>
              <a:spcBef>
                <a:spcPts val="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00" dirty="0">
                <a:solidFill>
                  <a:srgbClr val="000000"/>
                </a:solidFill>
              </a:rPr>
              <a:t>  </a:t>
            </a:r>
          </a:p>
        </p:txBody>
      </p:sp>
      <p:pic>
        <p:nvPicPr>
          <p:cNvPr id="19457" name="Picture 1"/>
          <p:cNvPicPr>
            <a:picLocks noChangeAspect="1" noChangeArrowheads="1"/>
          </p:cNvPicPr>
          <p:nvPr/>
        </p:nvPicPr>
        <p:blipFill>
          <a:blip r:embed="rId4"/>
          <a:srcRect/>
          <a:stretch>
            <a:fillRect/>
          </a:stretch>
        </p:blipFill>
        <p:spPr bwMode="auto">
          <a:xfrm>
            <a:off x="2643174" y="5857892"/>
            <a:ext cx="3789363" cy="7207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800" b="1">
                <a:solidFill>
                  <a:srgbClr val="333399"/>
                </a:solidFill>
              </a:rPr>
              <a:t>Změny v institucionální péči </a:t>
            </a:r>
            <a:br>
              <a:rPr lang="cs-CZ" sz="2800" b="1">
                <a:solidFill>
                  <a:srgbClr val="333399"/>
                </a:solidFill>
              </a:rPr>
            </a:br>
            <a:r>
              <a:rPr lang="cs-CZ" sz="2800" b="1">
                <a:solidFill>
                  <a:srgbClr val="333399"/>
                </a:solidFill>
              </a:rPr>
              <a:t>		…  a individuální postoje</a:t>
            </a:r>
          </a:p>
        </p:txBody>
      </p:sp>
      <p:sp>
        <p:nvSpPr>
          <p:cNvPr id="40962" name="Text Box 2"/>
          <p:cNvSpPr txBox="1">
            <a:spLocks noChangeArrowheads="1"/>
          </p:cNvSpPr>
          <p:nvPr/>
        </p:nvSpPr>
        <p:spPr bwMode="auto">
          <a:xfrm>
            <a:off x="809625" y="2214563"/>
            <a:ext cx="7958138" cy="4094162"/>
          </a:xfrm>
          <a:prstGeom prst="rect">
            <a:avLst/>
          </a:prstGeom>
          <a:noFill/>
          <a:ln w="9525">
            <a:noFill/>
            <a:round/>
            <a:headEnd/>
            <a:tailEnd/>
          </a:ln>
          <a:effectLst/>
        </p:spPr>
        <p:txBody>
          <a:bodyPr lIns="90000" tIns="46800" rIns="90000" bIns="46800"/>
          <a:lstStyle/>
          <a:p>
            <a:pPr>
              <a:lnSpc>
                <a:spcPct val="90000"/>
              </a:lnSpc>
              <a:spcBef>
                <a:spcPts val="5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000" b="1">
                <a:solidFill>
                  <a:srgbClr val="000000"/>
                </a:solidFill>
                <a:cs typeface="Times New Roman" pitchFamily="16" charset="0"/>
              </a:rPr>
              <a:t>		</a:t>
            </a:r>
            <a:r>
              <a:rPr lang="cs-CZ" sz="2000">
                <a:solidFill>
                  <a:srgbClr val="000000"/>
                </a:solidFill>
                <a:cs typeface="Times New Roman" pitchFamily="16" charset="0"/>
              </a:rPr>
              <a:t>“Postižení nebo jakkoli výjimeční lidé byli vždy v dějinách  vnímáni  a přijímáni svým okolím ambivalentně: se sklonem buď je podceňovat, odsuzovat, pronásledovat nebo i zabíjet - nebo je litovat, přeceňovat a připisovat jim mimořádné ba nadpřirozené vlastnosti a schopnosti. </a:t>
            </a:r>
          </a:p>
          <a:p>
            <a:pPr>
              <a:lnSpc>
                <a:spcPct val="90000"/>
              </a:lnSpc>
              <a:spcBef>
                <a:spcPts val="5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000">
                <a:solidFill>
                  <a:srgbClr val="000000"/>
                </a:solidFill>
                <a:cs typeface="Times New Roman" pitchFamily="16" charset="0"/>
              </a:rPr>
              <a:t>		...dvacáté století zaznamenalo zásadní obrat v institucionální péči o postižené. Změna v obecném povědomí i v individuálním vědomí se však za těmito nespornými  zlepšeními zásadně zpožďuje”. </a:t>
            </a:r>
          </a:p>
          <a:p>
            <a:pPr>
              <a:lnSpc>
                <a:spcPct val="90000"/>
              </a:lnSpc>
              <a:spcBef>
                <a:spcPts val="5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000">
                <a:solidFill>
                  <a:srgbClr val="000000"/>
                </a:solidFill>
                <a:cs typeface="Times New Roman" pitchFamily="16" charset="0"/>
              </a:rPr>
              <a:t>					(Blažek, Olmrová, 1988)</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500">
                <a:solidFill>
                  <a:srgbClr val="333399"/>
                </a:solidFill>
              </a:rPr>
              <a:t>Příběhy „o postižení“ </a:t>
            </a:r>
            <a:br>
              <a:rPr lang="cs-CZ" sz="3500">
                <a:solidFill>
                  <a:srgbClr val="333399"/>
                </a:solidFill>
              </a:rPr>
            </a:br>
            <a:r>
              <a:rPr lang="cs-CZ" sz="3500">
                <a:solidFill>
                  <a:srgbClr val="333399"/>
                </a:solidFill>
              </a:rPr>
              <a:t>ve světové beletrii</a:t>
            </a:r>
          </a:p>
        </p:txBody>
      </p:sp>
      <p:sp>
        <p:nvSpPr>
          <p:cNvPr id="41986" name="Text Box 2"/>
          <p:cNvSpPr txBox="1">
            <a:spLocks noChangeArrowheads="1"/>
          </p:cNvSpPr>
          <p:nvPr/>
        </p:nvSpPr>
        <p:spPr bwMode="auto">
          <a:xfrm>
            <a:off x="1116013" y="3573463"/>
            <a:ext cx="7637462" cy="2951162"/>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cs typeface="Times New Roman" pitchFamily="16" charset="0"/>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dirty="0">
                <a:solidFill>
                  <a:srgbClr val="003366"/>
                </a:solidFill>
                <a:cs typeface="Times New Roman" pitchFamily="16" charset="0"/>
              </a:rPr>
              <a:t>*</a:t>
            </a:r>
            <a:r>
              <a:rPr lang="cs-CZ" dirty="0">
                <a:solidFill>
                  <a:srgbClr val="FF0000"/>
                </a:solidFill>
                <a:cs typeface="Times New Roman" pitchFamily="16" charset="0"/>
              </a:rPr>
              <a:t>	</a:t>
            </a:r>
            <a:r>
              <a:rPr lang="cs-CZ" sz="2000" dirty="0">
                <a:solidFill>
                  <a:srgbClr val="003366"/>
                </a:solidFill>
                <a:cs typeface="Times New Roman" pitchFamily="16" charset="0"/>
              </a:rPr>
              <a:t>Představa úspěšného</a:t>
            </a:r>
            <a:r>
              <a:rPr lang="cs-CZ" sz="2000" dirty="0">
                <a:solidFill>
                  <a:srgbClr val="003366"/>
                </a:solidFill>
              </a:rPr>
              <a:t> </a:t>
            </a:r>
            <a:r>
              <a:rPr lang="cs-CZ" sz="2000" dirty="0">
                <a:solidFill>
                  <a:srgbClr val="003366"/>
                </a:solidFill>
                <a:cs typeface="Times New Roman" pitchFamily="16" charset="0"/>
              </a:rPr>
              <a:t>postiženého</a:t>
            </a:r>
            <a:r>
              <a:rPr lang="cs-CZ" sz="2000" dirty="0">
                <a:solidFill>
                  <a:srgbClr val="003366"/>
                </a:solidFill>
              </a:rPr>
              <a:t> </a:t>
            </a:r>
            <a:r>
              <a:rPr lang="cs-CZ" sz="2000" dirty="0">
                <a:solidFill>
                  <a:srgbClr val="003366"/>
                </a:solidFill>
                <a:cs typeface="Times New Roman" pitchFamily="16" charset="0"/>
              </a:rPr>
              <a:t>= příběh přiblížení</a:t>
            </a:r>
            <a:r>
              <a:rPr lang="cs-CZ" sz="2000" dirty="0">
                <a:solidFill>
                  <a:srgbClr val="003366"/>
                </a:solidFill>
              </a:rPr>
              <a:t> </a:t>
            </a:r>
            <a:r>
              <a:rPr lang="cs-CZ" sz="2000" dirty="0">
                <a:solidFill>
                  <a:srgbClr val="003366"/>
                </a:solidFill>
                <a:cs typeface="Times New Roman" pitchFamily="16" charset="0"/>
              </a:rPr>
              <a:t>se světu zdravých, vyrovnání se jim.</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3366CC"/>
              </a:solidFill>
            </a:endParaRP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dirty="0">
                <a:solidFill>
                  <a:srgbClr val="003366"/>
                </a:solidFill>
                <a:cs typeface="Times New Roman" pitchFamily="16" charset="0"/>
              </a:rPr>
              <a:t>*</a:t>
            </a:r>
            <a:r>
              <a:rPr lang="cs-CZ" dirty="0">
                <a:solidFill>
                  <a:srgbClr val="000000"/>
                </a:solidFill>
              </a:rPr>
              <a:t>	„</a:t>
            </a:r>
            <a:r>
              <a:rPr lang="en-US" dirty="0">
                <a:solidFill>
                  <a:srgbClr val="000000"/>
                </a:solidFill>
              </a:rPr>
              <a:t>[</a:t>
            </a:r>
            <a:r>
              <a:rPr lang="cs-CZ" dirty="0">
                <a:solidFill>
                  <a:srgbClr val="000000"/>
                </a:solidFill>
              </a:rPr>
              <a:t>M</a:t>
            </a:r>
            <a:r>
              <a:rPr lang="en-US" dirty="0">
                <a:solidFill>
                  <a:srgbClr val="000000"/>
                </a:solidFill>
              </a:rPr>
              <a:t>]</a:t>
            </a:r>
            <a:r>
              <a:rPr lang="cs-CZ" dirty="0" err="1">
                <a:solidFill>
                  <a:srgbClr val="000000"/>
                </a:solidFill>
              </a:rPr>
              <a:t>ožnost</a:t>
            </a:r>
            <a:r>
              <a:rPr lang="cs-CZ" dirty="0">
                <a:solidFill>
                  <a:srgbClr val="000000"/>
                </a:solidFill>
              </a:rPr>
              <a:t> člověka s handicapem vyvolávat pozitivní proměny v lidech a lidských vztazích přímo, bez okliky přes tragédii.“ </a:t>
            </a:r>
            <a:r>
              <a:rPr lang="cs-CZ" sz="1600" dirty="0">
                <a:solidFill>
                  <a:srgbClr val="000000"/>
                </a:solidFill>
              </a:rPr>
              <a:t>(str. 91).</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solidFill>
                  <a:srgbClr val="000000"/>
                </a:solidFill>
              </a:rPr>
              <a:t>	Potenciál změny</a:t>
            </a:r>
            <a:r>
              <a:rPr lang="cs-CZ" dirty="0">
                <a:solidFill>
                  <a:srgbClr val="000000"/>
                </a:solidFill>
              </a:rPr>
              <a:t> v setkání s člověkem s postižením.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	</a:t>
            </a:r>
            <a:r>
              <a:rPr lang="cs-CZ" dirty="0" err="1">
                <a:solidFill>
                  <a:srgbClr val="000000"/>
                </a:solidFill>
              </a:rPr>
              <a:t>Hastings</a:t>
            </a:r>
            <a:r>
              <a:rPr lang="cs-CZ" dirty="0">
                <a:solidFill>
                  <a:srgbClr val="000000"/>
                </a:solidFill>
              </a:rPr>
              <a:t> a </a:t>
            </a:r>
            <a:r>
              <a:rPr lang="cs-CZ" dirty="0" err="1">
                <a:solidFill>
                  <a:srgbClr val="000000"/>
                </a:solidFill>
              </a:rPr>
              <a:t>Taunt</a:t>
            </a:r>
            <a:r>
              <a:rPr lang="cs-CZ" dirty="0">
                <a:solidFill>
                  <a:srgbClr val="000000"/>
                </a:solidFill>
              </a:rPr>
              <a:t> (2002) proměna rodičů (</a:t>
            </a:r>
            <a:r>
              <a:rPr lang="cs-CZ" dirty="0" err="1">
                <a:solidFill>
                  <a:srgbClr val="000000"/>
                </a:solidFill>
              </a:rPr>
              <a:t>transformations</a:t>
            </a:r>
            <a:r>
              <a:rPr lang="cs-CZ" dirty="0">
                <a:solidFill>
                  <a:srgbClr val="000000"/>
                </a:solidFill>
              </a:rPr>
              <a:t>) jako téma ekvivalentní „pozitivnímu přínosu rodičů“.</a:t>
            </a:r>
          </a:p>
        </p:txBody>
      </p:sp>
      <p:pic>
        <p:nvPicPr>
          <p:cNvPr id="41987" name="Picture 3"/>
          <p:cNvPicPr>
            <a:picLocks noChangeAspect="1" noChangeArrowheads="1"/>
          </p:cNvPicPr>
          <p:nvPr/>
        </p:nvPicPr>
        <p:blipFill>
          <a:blip r:embed="rId3"/>
          <a:srcRect/>
          <a:stretch>
            <a:fillRect/>
          </a:stretch>
        </p:blipFill>
        <p:spPr bwMode="auto">
          <a:xfrm>
            <a:off x="1258888" y="1954213"/>
            <a:ext cx="4248150" cy="1546225"/>
          </a:xfrm>
          <a:prstGeom prst="rect">
            <a:avLst/>
          </a:prstGeom>
          <a:noFill/>
          <a:ln w="9525">
            <a:noFill/>
            <a:round/>
            <a:headEnd/>
            <a:tailEnd/>
          </a:ln>
          <a:effectLst/>
        </p:spPr>
      </p:pic>
      <p:pic>
        <p:nvPicPr>
          <p:cNvPr id="41988" name="Picture 4"/>
          <p:cNvPicPr>
            <a:picLocks noChangeAspect="1" noChangeArrowheads="1"/>
          </p:cNvPicPr>
          <p:nvPr/>
        </p:nvPicPr>
        <p:blipFill>
          <a:blip r:embed="rId4"/>
          <a:srcRect/>
          <a:stretch>
            <a:fillRect/>
          </a:stretch>
        </p:blipFill>
        <p:spPr bwMode="auto">
          <a:xfrm>
            <a:off x="5649913" y="403225"/>
            <a:ext cx="3170237" cy="2089150"/>
          </a:xfrm>
          <a:prstGeom prst="rect">
            <a:avLst/>
          </a:prstGeom>
          <a:noFill/>
          <a:ln w="9525">
            <a:noFill/>
            <a:round/>
            <a:headEnd/>
            <a:tailEnd/>
          </a:ln>
          <a:effectLst/>
        </p:spPr>
      </p:pic>
      <p:sp>
        <p:nvSpPr>
          <p:cNvPr id="41989" name="Rectangle 5"/>
          <p:cNvSpPr>
            <a:spLocks noChangeArrowheads="1"/>
          </p:cNvSpPr>
          <p:nvPr/>
        </p:nvSpPr>
        <p:spPr bwMode="auto">
          <a:xfrm>
            <a:off x="5513388" y="2589213"/>
            <a:ext cx="3598862" cy="581025"/>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333399"/>
                </a:solidFill>
                <a:latin typeface="Arial" charset="0"/>
              </a:rPr>
              <a:t> Bohuslav Blažek </a:t>
            </a:r>
            <a:r>
              <a:rPr lang="en-US" sz="1600">
                <a:solidFill>
                  <a:srgbClr val="333399"/>
                </a:solidFill>
                <a:latin typeface="Arial" charset="0"/>
                <a:cs typeface="Arial" charset="0"/>
              </a:rPr>
              <a:t>&amp;</a:t>
            </a:r>
            <a:r>
              <a:rPr lang="cs-CZ" sz="1600">
                <a:solidFill>
                  <a:srgbClr val="333399"/>
                </a:solidFill>
                <a:latin typeface="Arial" charset="0"/>
                <a:cs typeface="Arial" charset="0"/>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333399"/>
                </a:solidFill>
                <a:latin typeface="Arial" charset="0"/>
              </a:rPr>
              <a:t>Jiřina Olmrová: Krása a bolest (1985).</a:t>
            </a:r>
          </a:p>
        </p:txBody>
      </p:sp>
      <p:pic>
        <p:nvPicPr>
          <p:cNvPr id="7" name="Picture 1"/>
          <p:cNvPicPr>
            <a:picLocks noChangeAspect="1" noChangeArrowheads="1"/>
          </p:cNvPicPr>
          <p:nvPr/>
        </p:nvPicPr>
        <p:blipFill>
          <a:blip r:embed="rId5"/>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95" name="Picture 19" descr="http://upload.wikimedia.org/wikipedia/commons/5/55/Riddaren_rider%2C_John_Bauer_1914.jpg"/>
          <p:cNvPicPr>
            <a:picLocks noChangeAspect="1" noChangeArrowheads="1"/>
          </p:cNvPicPr>
          <p:nvPr/>
        </p:nvPicPr>
        <p:blipFill>
          <a:blip r:embed="rId3">
            <a:lum bright="44000"/>
          </a:blip>
          <a:srcRect/>
          <a:stretch>
            <a:fillRect/>
          </a:stretch>
        </p:blipFill>
        <p:spPr bwMode="auto">
          <a:xfrm>
            <a:off x="0" y="-2396613"/>
            <a:ext cx="9144000" cy="9254613"/>
          </a:xfrm>
          <a:prstGeom prst="rect">
            <a:avLst/>
          </a:prstGeom>
          <a:noFill/>
          <a:ln w="9525">
            <a:noFill/>
            <a:miter lim="800000"/>
            <a:headEnd/>
            <a:tailEnd/>
          </a:ln>
        </p:spPr>
      </p:pic>
      <p:sp>
        <p:nvSpPr>
          <p:cNvPr id="8" name="Obdélník 7"/>
          <p:cNvSpPr/>
          <p:nvPr/>
        </p:nvSpPr>
        <p:spPr>
          <a:xfrm>
            <a:off x="1500166" y="571480"/>
            <a:ext cx="4429156" cy="1015663"/>
          </a:xfrm>
          <a:prstGeom prst="rect">
            <a:avLst/>
          </a:prstGeom>
        </p:spPr>
        <p:txBody>
          <a:bodyPr wrap="square">
            <a:spAutoFit/>
          </a:bodyPr>
          <a:lstStyle/>
          <a:p>
            <a:r>
              <a:rPr lang="az-Cyrl-AZ" sz="2400" i="1" dirty="0" smtClean="0">
                <a:solidFill>
                  <a:schemeClr val="tx1"/>
                </a:solidFill>
              </a:rPr>
              <a:t>Владимир Яковлевич Пропп</a:t>
            </a:r>
            <a:endParaRPr lang="cs-CZ" sz="2400" i="1" dirty="0" smtClean="0">
              <a:solidFill>
                <a:schemeClr val="tx1"/>
              </a:solidFill>
            </a:endParaRPr>
          </a:p>
          <a:p>
            <a:r>
              <a:rPr lang="cs-CZ" sz="1200" i="1" dirty="0" smtClean="0">
                <a:solidFill>
                  <a:schemeClr val="tx1"/>
                </a:solidFill>
              </a:rPr>
              <a:t>*29. dubna 1895, Petrohrad, †22. srpna 1970, Leningrad</a:t>
            </a:r>
          </a:p>
          <a:p>
            <a:r>
              <a:rPr lang="az-Cyrl-AZ" sz="2400" dirty="0" smtClean="0">
                <a:solidFill>
                  <a:schemeClr val="tx1"/>
                </a:solidFill>
              </a:rPr>
              <a:t> </a:t>
            </a:r>
            <a:endParaRPr lang="cs-CZ" sz="2400" dirty="0" smtClean="0">
              <a:solidFill>
                <a:schemeClr val="tx1"/>
              </a:solidFill>
            </a:endParaRPr>
          </a:p>
        </p:txBody>
      </p:sp>
      <p:pic>
        <p:nvPicPr>
          <p:cNvPr id="50178" name="Picture 2" descr="http://upload.wikimedia.org/wikipedia/commons/thumb/d/d8/Vladimir_Propp_%281928_year%29.jpg/220px-Vladimir_Propp_%281928_year%29.jpg"/>
          <p:cNvPicPr>
            <a:picLocks noChangeAspect="1" noChangeArrowheads="1"/>
          </p:cNvPicPr>
          <p:nvPr/>
        </p:nvPicPr>
        <p:blipFill>
          <a:blip r:embed="rId4"/>
          <a:srcRect/>
          <a:stretch>
            <a:fillRect/>
          </a:stretch>
        </p:blipFill>
        <p:spPr bwMode="auto">
          <a:xfrm>
            <a:off x="6357950" y="357166"/>
            <a:ext cx="2095500" cy="1495426"/>
          </a:xfrm>
          <a:prstGeom prst="rect">
            <a:avLst/>
          </a:prstGeom>
          <a:noFill/>
        </p:spPr>
      </p:pic>
      <p:sp>
        <p:nvSpPr>
          <p:cNvPr id="22" name="TextovéPole 21"/>
          <p:cNvSpPr txBox="1"/>
          <p:nvPr/>
        </p:nvSpPr>
        <p:spPr>
          <a:xfrm>
            <a:off x="214282" y="1857364"/>
            <a:ext cx="8286776" cy="4801314"/>
          </a:xfrm>
          <a:prstGeom prst="rect">
            <a:avLst/>
          </a:prstGeom>
          <a:noFill/>
        </p:spPr>
        <p:txBody>
          <a:bodyPr wrap="square" rtlCol="0">
            <a:spAutoFit/>
          </a:bodyPr>
          <a:lstStyle/>
          <a:p>
            <a:r>
              <a:rPr lang="cs-CZ" sz="1600" dirty="0" smtClean="0">
                <a:solidFill>
                  <a:srgbClr val="000000"/>
                </a:solidFill>
                <a:latin typeface="Times New Roman" pitchFamily="16" charset="0"/>
              </a:rPr>
              <a:t>Člen rodiny odchází pryč (uvedení hrdiny); Zákaz uložený hrdinovi; Porušení zákazu (uvedení záporného hrdiny); Záporný hrdina se pokouší o řešení (pokouší se najít děti/poklad apod., nebo se budoucí oběť obrací na něj); Záporný hrdina získává informace o hrdinovi; Záporný hrdina se pokouší oklamat oběť a zmocnit se jí/jejích předmětů; Oběť je oklamána a nevědomky pomáhá zápornému hrdinovi; Záporný hrdina poškozuje člena rodiny; Neštěstí je odhaleno (hrdina je vyslán, je zavolán na pomoc apod., resp. poškozený hrdina je vyslán pryč; Hledač souhlasí s protiakcí nebo se pokouší o protiakci; Hrdina opouští domov; Hrdina je zkoušen, dotazován, napadán apod. připravuje se cesta, na níž získá magickou pomoc („dárce“); Hrdina reaguje na akci budoucího dárce (zkouška, osvobození zajatého, usmíření hádajících se, vykonává službu apod.; Hrdina získává magický předmět; Hrdina se přesouvá, nebo je veden k tomu, za čím se vydal; Hrdina a záporný hrdina svádějí přímý boj; Hrdina je zraněn/označen; Záporný hrdina je poražen (zabit v boji, poražen v hádankách, zabit ve spánku, vyhnán apod.); Původní neštěstí je napraveno; Hrdina se vrací; Hrdina je pronásledován (někdo se ho pokouší zabít, oklamat apod.); Hrdina je zachráněn od pronásledování; Hrdina – nepoznán – přichází domů; Falešný hrdina si nárokuje jeho pocty; Hrdinovi je předložen těžký úkol (</a:t>
            </a:r>
            <a:r>
              <a:rPr lang="cs-CZ" sz="1600" dirty="0" err="1" smtClean="0">
                <a:solidFill>
                  <a:srgbClr val="000000"/>
                </a:solidFill>
                <a:latin typeface="Times New Roman" pitchFamily="16" charset="0"/>
              </a:rPr>
              <a:t>ordál</a:t>
            </a:r>
            <a:r>
              <a:rPr lang="cs-CZ" sz="1600" dirty="0" smtClean="0">
                <a:solidFill>
                  <a:srgbClr val="000000"/>
                </a:solidFill>
                <a:latin typeface="Times New Roman" pitchFamily="16" charset="0"/>
              </a:rPr>
              <a:t>, zkouška, hádanka, zkouška síly či vytrvalosti apod.); Zkouška složena; Hrdina je rozpoznán (díky znamení/zranění, které mu vtiskl záporný hrdina, nebo díky předmětu); Falešný hrdina nebo záporný hrdina je zajat; Hrdina získává nový vzhled (krásný, nové šaty apod.); Záporný hrdina je potrestán; Hrdina se žení a nastupuje na trůn</a:t>
            </a:r>
            <a:r>
              <a:rPr lang="cs-CZ" sz="1200" dirty="0" smtClean="0">
                <a:solidFill>
                  <a:srgbClr val="000000"/>
                </a:solidFill>
                <a:latin typeface="Times New Roman" pitchFamily="16" charset="0"/>
              </a:rPr>
              <a:t>.</a:t>
            </a:r>
          </a:p>
          <a:p>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i="1">
                <a:solidFill>
                  <a:srgbClr val="333399"/>
                </a:solidFill>
                <a:cs typeface="Times New Roman" pitchFamily="16" charset="0"/>
              </a:rPr>
              <a:t>Blažek a Olmrová:</a:t>
            </a:r>
            <a:br>
              <a:rPr lang="cs-CZ" sz="2400" b="1" i="1">
                <a:solidFill>
                  <a:srgbClr val="333399"/>
                </a:solidFill>
                <a:cs typeface="Times New Roman" pitchFamily="16" charset="0"/>
              </a:rPr>
            </a:br>
            <a:r>
              <a:rPr lang="cs-CZ" sz="2400" b="1">
                <a:solidFill>
                  <a:srgbClr val="000000"/>
                </a:solidFill>
                <a:cs typeface="Times New Roman" pitchFamily="16" charset="0"/>
              </a:rPr>
              <a:t>Obrazy utrpení a života</a:t>
            </a:r>
            <a:r>
              <a:rPr lang="cs-CZ" sz="2400" b="1">
                <a:solidFill>
                  <a:srgbClr val="000000"/>
                </a:solidFill>
              </a:rPr>
              <a:t> lidí s </a:t>
            </a:r>
            <a:r>
              <a:rPr lang="cs-CZ" sz="2400" b="1">
                <a:solidFill>
                  <a:srgbClr val="000000"/>
                </a:solidFill>
                <a:cs typeface="Times New Roman" pitchFamily="16" charset="0"/>
              </a:rPr>
              <a:t>postižen</a:t>
            </a:r>
            <a:r>
              <a:rPr lang="cs-CZ" sz="2400" b="1">
                <a:solidFill>
                  <a:srgbClr val="000000"/>
                </a:solidFill>
              </a:rPr>
              <a:t>ím</a:t>
            </a:r>
            <a:r>
              <a:rPr lang="cs-CZ" sz="2400" b="1">
                <a:solidFill>
                  <a:srgbClr val="000000"/>
                </a:solidFill>
                <a:cs typeface="Times New Roman" pitchFamily="16" charset="0"/>
              </a:rPr>
              <a:t> v beletrii</a:t>
            </a:r>
          </a:p>
        </p:txBody>
      </p:sp>
      <p:sp>
        <p:nvSpPr>
          <p:cNvPr id="43010"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A-priory</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=opakující se schémata a stereotypy</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Tyto struktury mohou být společné literární promluvě a promluvě z každodenního života.</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Např. „možnost člověka s handicapem vyvolávat pozitivní proměny v lidech a lidských vztazích přímo, bez okliky přes tragédii“ </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(Blažek, Olmrová, 1985, str. 91)</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173163" y="227013"/>
            <a:ext cx="7146925" cy="1382712"/>
          </a:xfrm>
          <a:prstGeom prst="rect">
            <a:avLst/>
          </a:prstGeom>
          <a:noFill/>
          <a:ln w="9525">
            <a:noFill/>
            <a:round/>
            <a:headEnd/>
            <a:tailEnd/>
          </a:ln>
          <a:effectLst/>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800">
                <a:solidFill>
                  <a:srgbClr val="333399"/>
                </a:solidFill>
              </a:rPr>
              <a:t>	František Bakule (1877 – 1957)</a:t>
            </a:r>
          </a:p>
        </p:txBody>
      </p:sp>
      <p:pic>
        <p:nvPicPr>
          <p:cNvPr id="48130" name="Picture 2"/>
          <p:cNvPicPr>
            <a:picLocks noChangeAspect="1" noChangeArrowheads="1"/>
          </p:cNvPicPr>
          <p:nvPr/>
        </p:nvPicPr>
        <p:blipFill>
          <a:blip r:embed="rId3"/>
          <a:srcRect/>
          <a:stretch>
            <a:fillRect/>
          </a:stretch>
        </p:blipFill>
        <p:spPr bwMode="auto">
          <a:xfrm>
            <a:off x="3132138" y="2205038"/>
            <a:ext cx="3248025" cy="4238625"/>
          </a:xfrm>
          <a:prstGeom prst="rect">
            <a:avLst/>
          </a:prstGeom>
          <a:noFill/>
          <a:ln w="9525">
            <a:noFill/>
            <a:round/>
            <a:headEnd/>
            <a:tailEnd/>
          </a:ln>
          <a:effectLst/>
        </p:spPr>
      </p:pic>
      <p:pic>
        <p:nvPicPr>
          <p:cNvPr id="4"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150938" y="214313"/>
            <a:ext cx="7993062" cy="1462087"/>
          </a:xfrm>
          <a:prstGeom prst="rect">
            <a:avLst/>
          </a:prstGeom>
          <a:noFill/>
          <a:ln w="9525">
            <a:noFill/>
            <a:round/>
            <a:headEnd/>
            <a:tailEnd/>
          </a:ln>
          <a:effectLst/>
        </p:spPr>
        <p:txBody>
          <a:bodyPr lIns="90000" tIns="46800" rIns="90000" bIns="46800" anchor="b"/>
          <a:lstStyle/>
          <a:p>
            <a:pPr>
              <a:lnSpc>
                <a:spcPct val="7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a:solidFill>
                  <a:srgbClr val="333399"/>
                </a:solidFill>
              </a:rPr>
              <a:t>Dílny v Jedličkově ústavu, </a:t>
            </a:r>
            <a:br>
              <a:rPr lang="cs-CZ" sz="2800">
                <a:solidFill>
                  <a:srgbClr val="333399"/>
                </a:solidFill>
              </a:rPr>
            </a:br>
            <a:r>
              <a:rPr lang="cs-CZ" sz="2800">
                <a:solidFill>
                  <a:srgbClr val="333399"/>
                </a:solidFill>
              </a:rPr>
              <a:t>klienti společně s válečnými veterány</a:t>
            </a:r>
            <a:r>
              <a:rPr lang="cs-CZ" sz="3300">
                <a:solidFill>
                  <a:srgbClr val="333399"/>
                </a:solidFill>
              </a:rPr>
              <a:t> </a:t>
            </a:r>
            <a:r>
              <a:rPr lang="cs-CZ" sz="2400">
                <a:solidFill>
                  <a:srgbClr val="333399"/>
                </a:solidFill>
              </a:rPr>
              <a:t>(1914)</a:t>
            </a:r>
          </a:p>
        </p:txBody>
      </p:sp>
      <p:grpSp>
        <p:nvGrpSpPr>
          <p:cNvPr id="49154" name="Group 2"/>
          <p:cNvGrpSpPr>
            <a:grpSpLocks/>
          </p:cNvGrpSpPr>
          <p:nvPr/>
        </p:nvGrpSpPr>
        <p:grpSpPr bwMode="auto">
          <a:xfrm>
            <a:off x="1619250" y="2276475"/>
            <a:ext cx="6351588" cy="4213225"/>
            <a:chOff x="1020" y="1434"/>
            <a:chExt cx="4001" cy="2654"/>
          </a:xfrm>
        </p:grpSpPr>
        <p:pic>
          <p:nvPicPr>
            <p:cNvPr id="49155" name="Picture 3"/>
            <p:cNvPicPr>
              <a:picLocks noChangeAspect="1" noChangeArrowheads="1"/>
            </p:cNvPicPr>
            <p:nvPr/>
          </p:nvPicPr>
          <p:blipFill>
            <a:blip r:embed="rId3"/>
            <a:srcRect/>
            <a:stretch>
              <a:fillRect/>
            </a:stretch>
          </p:blipFill>
          <p:spPr bwMode="auto">
            <a:xfrm>
              <a:off x="1020" y="1434"/>
              <a:ext cx="4002" cy="2655"/>
            </a:xfrm>
            <a:prstGeom prst="rect">
              <a:avLst/>
            </a:prstGeom>
            <a:noFill/>
            <a:ln w="9525">
              <a:noFill/>
              <a:round/>
              <a:headEnd/>
              <a:tailEnd/>
            </a:ln>
            <a:effectLst/>
          </p:spPr>
        </p:pic>
        <p:sp>
          <p:nvSpPr>
            <p:cNvPr id="49156" name="Text Box 4"/>
            <p:cNvSpPr txBox="1">
              <a:spLocks noChangeArrowheads="1"/>
            </p:cNvSpPr>
            <p:nvPr/>
          </p:nvSpPr>
          <p:spPr bwMode="auto">
            <a:xfrm>
              <a:off x="1020" y="1434"/>
              <a:ext cx="4002" cy="2655"/>
            </a:xfrm>
            <a:prstGeom prst="rect">
              <a:avLst/>
            </a:prstGeom>
            <a:noFill/>
            <a:ln w="9525">
              <a:noFill/>
              <a:round/>
              <a:headEnd/>
              <a:tailEnd/>
            </a:ln>
            <a:effectLst/>
          </p:spPr>
          <p:txBody>
            <a:bodyPr wrap="none" anchor="ctr"/>
            <a:lstStyle/>
            <a:p>
              <a:endParaRPr lang="cs-CZ"/>
            </a:p>
          </p:txBody>
        </p:sp>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3200">
                <a:solidFill>
                  <a:srgbClr val="333399"/>
                </a:solidFill>
              </a:rPr>
              <a:t>		    „Bakulovi zpěváčci“	</a:t>
            </a:r>
          </a:p>
        </p:txBody>
      </p:sp>
      <p:pic>
        <p:nvPicPr>
          <p:cNvPr id="50178" name="Picture 2"/>
          <p:cNvPicPr>
            <a:picLocks noChangeAspect="1" noChangeArrowheads="1"/>
          </p:cNvPicPr>
          <p:nvPr/>
        </p:nvPicPr>
        <p:blipFill>
          <a:blip r:embed="rId3"/>
          <a:srcRect/>
          <a:stretch>
            <a:fillRect/>
          </a:stretch>
        </p:blipFill>
        <p:spPr bwMode="auto">
          <a:xfrm>
            <a:off x="1763713" y="2420938"/>
            <a:ext cx="6121400" cy="3721100"/>
          </a:xfrm>
          <a:prstGeom prst="rect">
            <a:avLst/>
          </a:prstGeom>
          <a:noFill/>
          <a:ln w="9525">
            <a:noFill/>
            <a:round/>
            <a:headEnd/>
            <a:tailEnd/>
          </a:ln>
          <a:effectLst/>
        </p:spPr>
      </p:pic>
      <p:pic>
        <p:nvPicPr>
          <p:cNvPr id="4"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i="1">
                <a:solidFill>
                  <a:srgbClr val="333399"/>
                </a:solidFill>
                <a:cs typeface="Times New Roman" pitchFamily="16" charset="0"/>
              </a:rPr>
              <a:t>Blažek a Olmrová:</a:t>
            </a:r>
            <a:r>
              <a:rPr lang="cs-CZ" sz="2800" b="1" i="1">
                <a:solidFill>
                  <a:srgbClr val="003366"/>
                </a:solidFill>
                <a:cs typeface="Times New Roman" pitchFamily="16" charset="0"/>
              </a:rPr>
              <a:t/>
            </a:r>
            <a:br>
              <a:rPr lang="cs-CZ" sz="2800" b="1" i="1">
                <a:solidFill>
                  <a:srgbClr val="003366"/>
                </a:solidFill>
                <a:cs typeface="Times New Roman" pitchFamily="16" charset="0"/>
              </a:rPr>
            </a:br>
            <a:r>
              <a:rPr lang="cs-CZ" sz="2800" b="1">
                <a:solidFill>
                  <a:srgbClr val="003366"/>
                </a:solidFill>
              </a:rPr>
              <a:t>              </a:t>
            </a:r>
            <a:r>
              <a:rPr lang="cs-CZ" sz="2800">
                <a:solidFill>
                  <a:srgbClr val="000000"/>
                </a:solidFill>
              </a:rPr>
              <a:t>MYTOPOETICKÉ MYŠLENÍ</a:t>
            </a:r>
          </a:p>
        </p:txBody>
      </p:sp>
      <p:sp>
        <p:nvSpPr>
          <p:cNvPr id="44034"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spcBef>
                <a:spcPts val="6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800">
                <a:solidFill>
                  <a:srgbClr val="000000"/>
                </a:solidFill>
                <a:cs typeface="Times New Roman" pitchFamily="16" charset="0"/>
              </a:rPr>
              <a:t>	</a:t>
            </a:r>
            <a:r>
              <a:rPr lang="cs-CZ" sz="2400">
                <a:solidFill>
                  <a:srgbClr val="000000"/>
                </a:solidFill>
                <a:cs typeface="Times New Roman" pitchFamily="16" charset="0"/>
              </a:rPr>
              <a:t>Výzkum usilující o rekonstrukci Slovanského panteonu</a:t>
            </a:r>
          </a:p>
          <a:p>
            <a:pPr>
              <a:spcBef>
                <a:spcPts val="6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sz="2400">
              <a:solidFill>
                <a:srgbClr val="000000"/>
              </a:solidFill>
            </a:endParaRPr>
          </a:p>
          <a:p>
            <a:pPr>
              <a:spcBef>
                <a:spcPts val="6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400">
                <a:solidFill>
                  <a:srgbClr val="000000"/>
                </a:solidFill>
              </a:rPr>
              <a:t>	V</a:t>
            </a:r>
            <a:r>
              <a:rPr lang="cs-CZ" sz="2400">
                <a:solidFill>
                  <a:srgbClr val="000000"/>
                </a:solidFill>
                <a:cs typeface="Times New Roman" pitchFamily="16" charset="0"/>
              </a:rPr>
              <a:t>ýslede</a:t>
            </a:r>
            <a:r>
              <a:rPr lang="cs-CZ" sz="2400">
                <a:solidFill>
                  <a:srgbClr val="000000"/>
                </a:solidFill>
              </a:rPr>
              <a:t>k</a:t>
            </a:r>
            <a:r>
              <a:rPr lang="cs-CZ" sz="2400">
                <a:solidFill>
                  <a:srgbClr val="000000"/>
                </a:solidFill>
                <a:cs typeface="Times New Roman" pitchFamily="16" charset="0"/>
              </a:rPr>
              <a:t>: uspořádání diád, dvojic protikladů, jazyková rekonstrukce světa uvažování</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i="1">
                <a:solidFill>
                  <a:srgbClr val="333399"/>
                </a:solidFill>
                <a:cs typeface="Times New Roman" pitchFamily="16" charset="0"/>
              </a:rPr>
              <a:t>Blažek a Olmrová:</a:t>
            </a:r>
            <a:br>
              <a:rPr lang="cs-CZ" sz="2800" b="1" i="1">
                <a:solidFill>
                  <a:srgbClr val="333399"/>
                </a:solidFill>
                <a:cs typeface="Times New Roman" pitchFamily="16" charset="0"/>
              </a:rPr>
            </a:br>
            <a:r>
              <a:rPr lang="cs-CZ" sz="2800" b="1">
                <a:solidFill>
                  <a:srgbClr val="333399"/>
                </a:solidFill>
              </a:rPr>
              <a:t>              </a:t>
            </a:r>
            <a:r>
              <a:rPr lang="cs-CZ" sz="2800">
                <a:solidFill>
                  <a:srgbClr val="000000"/>
                </a:solidFill>
              </a:rPr>
              <a:t>MYTOPOETICKÉ MYŠLENÍ</a:t>
            </a:r>
          </a:p>
        </p:txBody>
      </p:sp>
      <p:sp>
        <p:nvSpPr>
          <p:cNvPr id="45058" name="Text Box 2"/>
          <p:cNvSpPr txBox="1">
            <a:spLocks noChangeArrowheads="1"/>
          </p:cNvSpPr>
          <p:nvPr/>
        </p:nvSpPr>
        <p:spPr bwMode="auto">
          <a:xfrm>
            <a:off x="1182688" y="2017713"/>
            <a:ext cx="3810000" cy="5686425"/>
          </a:xfrm>
          <a:prstGeom prst="rect">
            <a:avLst/>
          </a:prstGeom>
          <a:noFill/>
          <a:ln w="9525">
            <a:noFill/>
            <a:round/>
            <a:headEnd/>
            <a:tailEnd/>
          </a:ln>
          <a:effectLst/>
        </p:spPr>
        <p:txBody>
          <a:bodyPr lIns="90000" tIns="46800" rIns="90000" bIns="46800"/>
          <a:lstStyle/>
          <a:p>
            <a:pPr marL="333375" indent="-333375">
              <a:lnSpc>
                <a:spcPct val="90000"/>
              </a:lnSpc>
              <a:spcBef>
                <a:spcPts val="6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i="1">
                <a:solidFill>
                  <a:srgbClr val="000000"/>
                </a:solidFill>
                <a:cs typeface="Times New Roman" pitchFamily="16" charset="0"/>
              </a:rPr>
              <a:t>obecné:</a:t>
            </a:r>
            <a:r>
              <a:rPr lang="cs-CZ" sz="2400">
                <a:solidFill>
                  <a:srgbClr val="000000"/>
                </a:solidFill>
                <a:cs typeface="Times New Roman" pitchFamily="16" charset="0"/>
              </a:rPr>
              <a:t> </a:t>
            </a:r>
          </a:p>
          <a:p>
            <a:pPr marL="333375" indent="-333375">
              <a:lnSpc>
                <a:spcPct val="90000"/>
              </a:lnSpc>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štěstí – neštěstí</a:t>
            </a:r>
          </a:p>
          <a:p>
            <a:pPr marL="333375" indent="-333375">
              <a:lnSpc>
                <a:spcPct val="90000"/>
              </a:lnSpc>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život – smrt</a:t>
            </a:r>
          </a:p>
          <a:p>
            <a:pPr marL="333375" indent="-333375">
              <a:lnSpc>
                <a:spcPct val="90000"/>
              </a:lnSpc>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sudý – lichý </a:t>
            </a:r>
          </a:p>
          <a:p>
            <a:pPr marL="333375" indent="-333375">
              <a:lnSpc>
                <a:spcPct val="90000"/>
              </a:lnSpc>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400">
              <a:solidFill>
                <a:srgbClr val="000000"/>
              </a:solidFill>
              <a:cs typeface="Times New Roman" pitchFamily="16" charset="0"/>
            </a:endParaRPr>
          </a:p>
          <a:p>
            <a:pPr marL="333375" indent="-333375">
              <a:lnSpc>
                <a:spcPct val="90000"/>
              </a:lnSpc>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400" i="1">
              <a:solidFill>
                <a:srgbClr val="000000"/>
              </a:solidFill>
            </a:endParaRPr>
          </a:p>
          <a:p>
            <a:pPr marL="333375" indent="-333375">
              <a:lnSpc>
                <a:spcPct val="90000"/>
              </a:lnSpc>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i="1">
                <a:solidFill>
                  <a:srgbClr val="000000"/>
                </a:solidFill>
                <a:cs typeface="Times New Roman" pitchFamily="16" charset="0"/>
              </a:rPr>
              <a:t>prostorově:</a:t>
            </a:r>
            <a:r>
              <a:rPr lang="cs-CZ" sz="2400">
                <a:solidFill>
                  <a:srgbClr val="000000"/>
                </a:solidFill>
                <a:cs typeface="Times New Roman" pitchFamily="16" charset="0"/>
              </a:rPr>
              <a:t> </a:t>
            </a:r>
          </a:p>
          <a:p>
            <a:pPr marL="333375" indent="-333375">
              <a:lnSpc>
                <a:spcPct val="90000"/>
              </a:lnSpc>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pravý – levý </a:t>
            </a:r>
          </a:p>
          <a:p>
            <a:pPr marL="333375" indent="-333375">
              <a:lnSpc>
                <a:spcPct val="90000"/>
              </a:lnSpc>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nahoře – dole</a:t>
            </a:r>
          </a:p>
          <a:p>
            <a:pPr marL="333375" indent="-333375">
              <a:lnSpc>
                <a:spcPct val="90000"/>
              </a:lnSpc>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nebe – země</a:t>
            </a:r>
          </a:p>
          <a:p>
            <a:pPr marL="333375" indent="-333375">
              <a:lnSpc>
                <a:spcPct val="90000"/>
              </a:lnSpc>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moře – souš</a:t>
            </a:r>
          </a:p>
          <a:p>
            <a:pPr marL="333375" indent="-333375">
              <a:lnSpc>
                <a:spcPct val="90000"/>
              </a:lnSpc>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i="1">
                <a:solidFill>
                  <a:srgbClr val="000000"/>
                </a:solidFill>
                <a:cs typeface="Times New Roman" pitchFamily="16" charset="0"/>
              </a:rPr>
              <a:t> </a:t>
            </a:r>
          </a:p>
          <a:p>
            <a:pPr marL="333375" indent="-333375">
              <a:lnSpc>
                <a:spcPct val="90000"/>
              </a:lnSpc>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i="1">
                <a:solidFill>
                  <a:srgbClr val="000000"/>
                </a:solidFill>
                <a:cs typeface="Times New Roman" pitchFamily="16" charset="0"/>
              </a:rPr>
              <a:t> </a:t>
            </a:r>
          </a:p>
          <a:p>
            <a:pPr marL="333375" indent="-333375">
              <a:lnSpc>
                <a:spcPct val="90000"/>
              </a:lnSpc>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400" i="1">
              <a:solidFill>
                <a:srgbClr val="000000"/>
              </a:solidFill>
              <a:cs typeface="Times New Roman" pitchFamily="16" charset="0"/>
            </a:endParaRPr>
          </a:p>
        </p:txBody>
      </p:sp>
      <p:sp>
        <p:nvSpPr>
          <p:cNvPr id="45059" name="Text Box 3"/>
          <p:cNvSpPr txBox="1">
            <a:spLocks noChangeArrowheads="1"/>
          </p:cNvSpPr>
          <p:nvPr/>
        </p:nvSpPr>
        <p:spPr bwMode="auto">
          <a:xfrm>
            <a:off x="5143500" y="2017713"/>
            <a:ext cx="3811588" cy="5316537"/>
          </a:xfrm>
          <a:prstGeom prst="rect">
            <a:avLst/>
          </a:prstGeom>
          <a:noFill/>
          <a:ln w="9525">
            <a:noFill/>
            <a:round/>
            <a:headEnd/>
            <a:tailEnd/>
          </a:ln>
          <a:effectLst/>
        </p:spPr>
        <p:txBody>
          <a:bodyPr lIns="90000" tIns="46800" rIns="90000" bIns="46800"/>
          <a:lstStyle/>
          <a:p>
            <a:pPr marL="333375" indent="-333375">
              <a:spcBef>
                <a:spcPts val="6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i="1">
                <a:solidFill>
                  <a:srgbClr val="000000"/>
                </a:solidFill>
                <a:cs typeface="Times New Roman" pitchFamily="16" charset="0"/>
              </a:rPr>
              <a:t>čas:</a:t>
            </a:r>
          </a:p>
          <a:p>
            <a:pPr marL="333375" indent="-333375">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den - noc</a:t>
            </a:r>
          </a:p>
          <a:p>
            <a:pPr marL="333375" indent="-333375">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rPr>
              <a:t>ja</a:t>
            </a:r>
            <a:r>
              <a:rPr lang="cs-CZ" sz="2400">
                <a:solidFill>
                  <a:srgbClr val="000000"/>
                </a:solidFill>
                <a:cs typeface="Times New Roman" pitchFamily="16" charset="0"/>
              </a:rPr>
              <a:t>ro – zima</a:t>
            </a:r>
          </a:p>
          <a:p>
            <a:pPr marL="333375" indent="-333375">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slunce – měsíc... </a:t>
            </a:r>
          </a:p>
          <a:p>
            <a:pPr marL="333375" indent="-333375">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i="1">
                <a:solidFill>
                  <a:srgbClr val="000000"/>
                </a:solidFill>
                <a:cs typeface="Times New Roman" pitchFamily="16" charset="0"/>
              </a:rPr>
              <a:t> </a:t>
            </a:r>
          </a:p>
          <a:p>
            <a:pPr marL="333375" indent="-333375">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400" i="1">
              <a:solidFill>
                <a:srgbClr val="000000"/>
              </a:solidFill>
            </a:endParaRPr>
          </a:p>
          <a:p>
            <a:pPr marL="333375" indent="-333375">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i="1">
                <a:solidFill>
                  <a:srgbClr val="000000"/>
                </a:solidFill>
                <a:cs typeface="Times New Roman" pitchFamily="16" charset="0"/>
              </a:rPr>
              <a:t>sociálních vztahů:</a:t>
            </a:r>
          </a:p>
          <a:p>
            <a:pPr marL="333375" indent="-333375">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i="1">
                <a:solidFill>
                  <a:srgbClr val="000000"/>
                </a:solidFill>
              </a:rPr>
              <a:t> </a:t>
            </a:r>
            <a:r>
              <a:rPr lang="cs-CZ" sz="2400">
                <a:solidFill>
                  <a:srgbClr val="000000"/>
                </a:solidFill>
                <a:cs typeface="Times New Roman" pitchFamily="16" charset="0"/>
              </a:rPr>
              <a:t>svůj – cizí</a:t>
            </a:r>
          </a:p>
          <a:p>
            <a:pPr marL="333375" indent="-333375">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 blízký- daleký </a:t>
            </a:r>
          </a:p>
          <a:p>
            <a:pPr marL="333375" indent="-333375">
              <a:spcBef>
                <a:spcPts val="6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cs typeface="Times New Roman" pitchFamily="16" charset="0"/>
              </a:rPr>
              <a:t> mužský – ženský </a:t>
            </a:r>
          </a:p>
          <a:p>
            <a:pPr marL="333375" indent="-333375">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400">
              <a:solidFill>
                <a:srgbClr val="000000"/>
              </a:solidFill>
              <a:cs typeface="Times New Roman" pitchFamily="16" charset="0"/>
            </a:endParaRPr>
          </a:p>
          <a:p>
            <a:pPr marL="333375" indent="-333375">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400">
              <a:solidFill>
                <a:srgbClr val="000000"/>
              </a:solidFill>
              <a:cs typeface="Times New Roman" pitchFamily="16"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i="1">
                <a:solidFill>
                  <a:srgbClr val="333399"/>
                </a:solidFill>
                <a:cs typeface="Times New Roman" pitchFamily="16" charset="0"/>
              </a:rPr>
              <a:t>Blažek a Olmrová:</a:t>
            </a:r>
            <a:br>
              <a:rPr lang="cs-CZ" sz="2800" b="1" i="1">
                <a:solidFill>
                  <a:srgbClr val="333399"/>
                </a:solidFill>
                <a:cs typeface="Times New Roman" pitchFamily="16" charset="0"/>
              </a:rPr>
            </a:br>
            <a:r>
              <a:rPr lang="cs-CZ" sz="2800" b="1">
                <a:solidFill>
                  <a:srgbClr val="333399"/>
                </a:solidFill>
              </a:rPr>
              <a:t>              </a:t>
            </a:r>
            <a:r>
              <a:rPr lang="cs-CZ" sz="2800">
                <a:solidFill>
                  <a:srgbClr val="000000"/>
                </a:solidFill>
              </a:rPr>
              <a:t>MYTOPOETICKÉ MYŠLENÍ</a:t>
            </a:r>
          </a:p>
        </p:txBody>
      </p:sp>
      <p:sp>
        <p:nvSpPr>
          <p:cNvPr id="46082" name="Text Box 2"/>
          <p:cNvSpPr txBox="1">
            <a:spLocks noChangeArrowheads="1"/>
          </p:cNvSpPr>
          <p:nvPr/>
        </p:nvSpPr>
        <p:spPr bwMode="auto">
          <a:xfrm>
            <a:off x="1182688" y="2017713"/>
            <a:ext cx="7772400" cy="4452937"/>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i="1">
                <a:solidFill>
                  <a:srgbClr val="000000"/>
                </a:solidFill>
                <a:cs typeface="Times New Roman" pitchFamily="16" charset="0"/>
              </a:rPr>
              <a:t>Monstrum – monare  </a:t>
            </a:r>
            <a:r>
              <a:rPr lang="cs-CZ" i="1">
                <a:solidFill>
                  <a:srgbClr val="000000"/>
                </a:solidFill>
              </a:rPr>
              <a:t>=</a:t>
            </a:r>
            <a:r>
              <a:rPr lang="cs-CZ" i="1">
                <a:solidFill>
                  <a:srgbClr val="000000"/>
                </a:solidFill>
                <a:cs typeface="Times New Roman" pitchFamily="16" charset="0"/>
              </a:rPr>
              <a:t> ukazovat</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b="1">
              <a:solidFill>
                <a:srgbClr val="000000"/>
              </a:solidFill>
              <a:cs typeface="Times New Roman" pitchFamily="16"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Times New Roman" pitchFamily="16" charset="0"/>
              </a:rPr>
              <a:t>řád, pravidelnost, obvyklost</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cs typeface="Times New Roman" pitchFamily="16" charset="0"/>
              </a:rPr>
              <a:t>oproti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b="1">
              <a:solidFill>
                <a:srgbClr val="000000"/>
              </a:solidFill>
              <a:cs typeface="Times New Roman" pitchFamily="16"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Times New Roman" pitchFamily="16" charset="0"/>
              </a:rPr>
              <a:t>neobvyklé, výjimečné -</a:t>
            </a:r>
            <a:r>
              <a:rPr lang="cs-CZ">
                <a:solidFill>
                  <a:srgbClr val="000000"/>
                </a:solidFill>
                <a:cs typeface="Times New Roman" pitchFamily="16" charset="0"/>
              </a:rPr>
              <a:t> pro  člověka ze starověku má nutně charakter znamení</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cs typeface="Times New Roman" pitchFamily="16" charset="0"/>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b="1">
              <a:solidFill>
                <a:srgbClr val="000000"/>
              </a:solidFill>
              <a:cs typeface="Times New Roman" pitchFamily="16" charset="0"/>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66CC"/>
                </a:solidFill>
                <a:cs typeface="Times New Roman" pitchFamily="16" charset="0"/>
              </a:rPr>
              <a:t>Mýtus</a:t>
            </a:r>
            <a:r>
              <a:rPr lang="cs-CZ" sz="2000">
                <a:solidFill>
                  <a:srgbClr val="0066CC"/>
                </a:solidFill>
                <a:cs typeface="Times New Roman" pitchFamily="16" charset="0"/>
              </a:rPr>
              <a:t> </a:t>
            </a:r>
            <a:r>
              <a:rPr lang="cs-CZ" sz="2000">
                <a:solidFill>
                  <a:srgbClr val="000000"/>
                </a:solidFill>
                <a:cs typeface="Times New Roman" pitchFamily="16" charset="0"/>
              </a:rPr>
              <a:t>ne jako vyprávění, ale </a:t>
            </a:r>
            <a:r>
              <a:rPr lang="cs-CZ" sz="2000" b="1">
                <a:solidFill>
                  <a:srgbClr val="0066CC"/>
                </a:solidFill>
                <a:cs typeface="Times New Roman" pitchFamily="16" charset="0"/>
              </a:rPr>
              <a:t>jako</a:t>
            </a:r>
            <a:r>
              <a:rPr lang="cs-CZ" sz="2000">
                <a:solidFill>
                  <a:srgbClr val="0066CC"/>
                </a:solidFill>
                <a:cs typeface="Times New Roman" pitchFamily="16" charset="0"/>
              </a:rPr>
              <a:t> </a:t>
            </a:r>
            <a:r>
              <a:rPr lang="cs-CZ" sz="2000" b="1">
                <a:solidFill>
                  <a:srgbClr val="0066CC"/>
                </a:solidFill>
                <a:cs typeface="Times New Roman" pitchFamily="16" charset="0"/>
              </a:rPr>
              <a:t>a-priory</a:t>
            </a:r>
            <a:r>
              <a:rPr lang="cs-CZ" sz="2000" b="1">
                <a:solidFill>
                  <a:srgbClr val="000000"/>
                </a:solidFill>
                <a:cs typeface="Times New Roman" pitchFamily="16" charset="0"/>
              </a:rPr>
              <a:t> </a:t>
            </a:r>
            <a:r>
              <a:rPr lang="cs-CZ" sz="2000">
                <a:solidFill>
                  <a:srgbClr val="000000"/>
                </a:solidFill>
              </a:rPr>
              <a:t>(ne na základě zkušenosti), </a:t>
            </a:r>
            <a:r>
              <a:rPr lang="cs-CZ" sz="2000">
                <a:solidFill>
                  <a:srgbClr val="000000"/>
                </a:solidFill>
                <a:cs typeface="Times New Roman" pitchFamily="16" charset="0"/>
              </a:rPr>
              <a:t>	se kterými  se díváme na svět, „nástroj přemýšlení“</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Předpoklad a nástroj našeho uvažování, </a:t>
            </a:r>
            <a:r>
              <a:rPr lang="cs-CZ" sz="1900">
                <a:solidFill>
                  <a:srgbClr val="000000"/>
                </a:solidFill>
              </a:rPr>
              <a:t>č</a:t>
            </a:r>
            <a:r>
              <a:rPr lang="cs-CZ" sz="2000">
                <a:solidFill>
                  <a:srgbClr val="000000"/>
                </a:solidFill>
                <a:cs typeface="Times New Roman" pitchFamily="16" charset="0"/>
              </a:rPr>
              <a:t>ím méně uvědomované, tím významnější důsledky</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524000" y="608013"/>
            <a:ext cx="7226300" cy="121920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a:solidFill>
                  <a:srgbClr val="333399"/>
                </a:solidFill>
              </a:rPr>
              <a:t>Pojem „HANDICAP“</a:t>
            </a:r>
          </a:p>
        </p:txBody>
      </p:sp>
      <p:sp>
        <p:nvSpPr>
          <p:cNvPr id="14338"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000000"/>
                </a:solidFill>
              </a:rPr>
              <a:t>Etymologie pojmu </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i="1">
                <a:solidFill>
                  <a:srgbClr val="000000"/>
                </a:solidFill>
              </a:rPr>
              <a:t>„Ruka v klobouku“ a „klobouk v ruce“ </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i="1">
              <a:solidFill>
                <a:srgbClr val="000000"/>
              </a:solidFill>
            </a:endParaRP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000000"/>
                </a:solidFill>
              </a:rPr>
              <a:t>Snaha o korektnost</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i="1">
                <a:solidFill>
                  <a:srgbClr val="000000"/>
                </a:solidFill>
              </a:rPr>
              <a:t>	-  v US nepřijatelný termín, stejně jako u nás</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i="1">
                <a:solidFill>
                  <a:srgbClr val="000000"/>
                </a:solidFill>
              </a:rPr>
              <a:t>	původní kategorie intelektového postižení „debil, </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i="1">
                <a:solidFill>
                  <a:srgbClr val="000000"/>
                </a:solidFill>
              </a:rPr>
              <a:t>	idiot, imbecil“ </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i="1">
              <a:solidFill>
                <a:srgbClr val="000000"/>
              </a:solidFill>
            </a:endParaRP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Korektnost jazyka a postoje</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000000"/>
                </a:solidFill>
              </a:rPr>
              <a:t> </a:t>
            </a:r>
            <a:r>
              <a:rPr lang="cs-CZ" sz="2400">
                <a:solidFill>
                  <a:srgbClr val="000000"/>
                </a:solidFill>
              </a:rPr>
              <a:t>„Postižený“</a:t>
            </a:r>
            <a:r>
              <a:rPr lang="cs-CZ" sz="2400" b="1">
                <a:solidFill>
                  <a:srgbClr val="000000"/>
                </a:solidFill>
              </a:rPr>
              <a:t> </a:t>
            </a:r>
            <a:r>
              <a:rPr lang="cs-CZ" sz="2400">
                <a:solidFill>
                  <a:srgbClr val="000000"/>
                </a:solidFill>
              </a:rPr>
              <a:t>a</a:t>
            </a:r>
            <a:r>
              <a:rPr lang="cs-CZ" sz="2400" b="1">
                <a:solidFill>
                  <a:srgbClr val="000000"/>
                </a:solidFill>
              </a:rPr>
              <a:t> „člověk s postižením“</a:t>
            </a:r>
          </a:p>
        </p:txBody>
      </p:sp>
      <p:pic>
        <p:nvPicPr>
          <p:cNvPr id="17409"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i="1">
                <a:solidFill>
                  <a:srgbClr val="333399"/>
                </a:solidFill>
                <a:cs typeface="Times New Roman" pitchFamily="16" charset="0"/>
              </a:rPr>
              <a:t>Blažek a Olmrová:</a:t>
            </a:r>
            <a:br>
              <a:rPr lang="cs-CZ" sz="2800" b="1" i="1">
                <a:solidFill>
                  <a:srgbClr val="333399"/>
                </a:solidFill>
                <a:cs typeface="Times New Roman" pitchFamily="16" charset="0"/>
              </a:rPr>
            </a:br>
            <a:r>
              <a:rPr lang="cs-CZ" sz="2800" b="1">
                <a:solidFill>
                  <a:srgbClr val="333399"/>
                </a:solidFill>
              </a:rPr>
              <a:t>              </a:t>
            </a:r>
            <a:r>
              <a:rPr lang="cs-CZ" sz="2800">
                <a:solidFill>
                  <a:srgbClr val="000000"/>
                </a:solidFill>
              </a:rPr>
              <a:t>MYTOPOETICKÉ MYŠLENÍ</a:t>
            </a:r>
          </a:p>
        </p:txBody>
      </p:sp>
      <p:sp>
        <p:nvSpPr>
          <p:cNvPr id="47106"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cs typeface="Times New Roman" pitchFamily="16" charset="0"/>
              </a:rPr>
              <a:t>Uvažujeme v protikladech a máme tendenci slučovat extrémní polarity </a:t>
            </a:r>
            <a:r>
              <a:rPr lang="cs-CZ" sz="2000" b="1" i="1">
                <a:solidFill>
                  <a:srgbClr val="000000"/>
                </a:solidFill>
                <a:cs typeface="Times New Roman" pitchFamily="16" charset="0"/>
              </a:rPr>
              <a:t>vlastní, naše, dobré</a:t>
            </a:r>
            <a:r>
              <a:rPr lang="cs-CZ" sz="2000">
                <a:solidFill>
                  <a:srgbClr val="000000"/>
                </a:solidFill>
                <a:cs typeface="Times New Roman" pitchFamily="16" charset="0"/>
              </a:rPr>
              <a:t> versus </a:t>
            </a:r>
            <a:r>
              <a:rPr lang="cs-CZ" sz="2000" b="1" i="1">
                <a:solidFill>
                  <a:srgbClr val="000000"/>
                </a:solidFill>
                <a:cs typeface="Times New Roman" pitchFamily="16" charset="0"/>
              </a:rPr>
              <a:t>cizí, výjimečné, zlé, ohrožující</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i="1">
              <a:solidFill>
                <a:srgbClr val="000000"/>
              </a:solidFill>
              <a:cs typeface="Times New Roman" pitchFamily="16" charset="0"/>
            </a:endParaRP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cs typeface="Times New Roman" pitchFamily="16" charset="0"/>
              </a:rPr>
              <a:t>V rámci</a:t>
            </a:r>
            <a:r>
              <a:rPr lang="cs-CZ" sz="2000" b="1">
                <a:solidFill>
                  <a:srgbClr val="000000"/>
                </a:solidFill>
                <a:cs typeface="Times New Roman" pitchFamily="16" charset="0"/>
              </a:rPr>
              <a:t> </a:t>
            </a:r>
            <a:r>
              <a:rPr lang="cs-CZ" sz="2000" b="1" i="1">
                <a:solidFill>
                  <a:srgbClr val="000000"/>
                </a:solidFill>
                <a:cs typeface="Times New Roman" pitchFamily="16" charset="0"/>
              </a:rPr>
              <a:t>našeho</a:t>
            </a:r>
            <a:r>
              <a:rPr lang="cs-CZ" sz="2000" b="1">
                <a:solidFill>
                  <a:srgbClr val="000000"/>
                </a:solidFill>
                <a:cs typeface="Times New Roman" pitchFamily="16" charset="0"/>
              </a:rPr>
              <a:t> </a:t>
            </a:r>
            <a:r>
              <a:rPr lang="cs-CZ" sz="2000">
                <a:solidFill>
                  <a:srgbClr val="000000"/>
                </a:solidFill>
                <a:cs typeface="Times New Roman" pitchFamily="16" charset="0"/>
              </a:rPr>
              <a:t>uspořádaného světa je v nás strach z čehokoli neobvyklého, z neběžného,</a:t>
            </a:r>
            <a:r>
              <a:rPr lang="cs-CZ" sz="2000" b="1">
                <a:solidFill>
                  <a:srgbClr val="000000"/>
                </a:solidFill>
                <a:cs typeface="Times New Roman" pitchFamily="16" charset="0"/>
              </a:rPr>
              <a:t> </a:t>
            </a:r>
            <a:r>
              <a:rPr lang="cs-CZ" sz="2000" b="1" i="1">
                <a:solidFill>
                  <a:srgbClr val="000000"/>
                </a:solidFill>
                <a:cs typeface="Times New Roman" pitchFamily="16" charset="0"/>
              </a:rPr>
              <a:t>cizího</a:t>
            </a:r>
            <a:r>
              <a:rPr lang="cs-CZ" sz="2000" i="1">
                <a:solidFill>
                  <a:srgbClr val="000000"/>
                </a:solidFill>
                <a:cs typeface="Times New Roman" pitchFamily="16" charset="0"/>
              </a:rPr>
              <a:t>,</a:t>
            </a:r>
            <a:r>
              <a:rPr lang="cs-CZ" sz="2000">
                <a:solidFill>
                  <a:srgbClr val="000000"/>
                </a:solidFill>
                <a:cs typeface="Times New Roman" pitchFamily="16" charset="0"/>
              </a:rPr>
              <a:t> protože to přináší neštěstí, …  </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cs typeface="Times New Roman" pitchFamily="16" charset="0"/>
            </a:endParaRP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i="1">
                <a:solidFill>
                  <a:srgbClr val="0066CC"/>
                </a:solidFill>
                <a:cs typeface="Times New Roman" pitchFamily="16" charset="0"/>
              </a:rPr>
              <a:t>Jednoruký člověk přináší prostě smůlu, obzvláště pokud je</a:t>
            </a:r>
            <a:r>
              <a:rPr lang="cs-CZ" sz="2400" i="1">
                <a:solidFill>
                  <a:srgbClr val="0066CC"/>
                </a:solidFill>
              </a:rPr>
              <a:t> </a:t>
            </a:r>
            <a:r>
              <a:rPr lang="cs-CZ" sz="2400" i="1">
                <a:solidFill>
                  <a:srgbClr val="0066CC"/>
                </a:solidFill>
                <a:cs typeface="Times New Roman" pitchFamily="16" charset="0"/>
              </a:rPr>
              <a:t>cizinec a přichází z daleka, z leva, v noci, ...</a:t>
            </a:r>
            <a:r>
              <a:rPr lang="cs-CZ" sz="2400" i="1">
                <a:solidFill>
                  <a:srgbClr val="000000"/>
                </a:solidFill>
                <a:cs typeface="Times New Roman" pitchFamily="16" charset="0"/>
              </a:rPr>
              <a:t> </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i="1">
              <a:solidFill>
                <a:srgbClr val="000000"/>
              </a:solidFill>
              <a:cs typeface="Times New Roman" pitchFamily="16" charset="0"/>
            </a:endParaRP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116013" y="333375"/>
            <a:ext cx="7848600" cy="1143000"/>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400" b="1" i="1">
                <a:solidFill>
                  <a:srgbClr val="333399"/>
                </a:solidFill>
                <a:cs typeface="Times New Roman" pitchFamily="16" charset="0"/>
              </a:rPr>
              <a:t>Z. Hadj-Moussov</a:t>
            </a:r>
            <a:r>
              <a:rPr lang="cs-CZ" sz="2400" b="1" i="1">
                <a:solidFill>
                  <a:srgbClr val="333399"/>
                </a:solidFill>
              </a:rPr>
              <a:t>á: </a:t>
            </a:r>
            <a:br>
              <a:rPr lang="cs-CZ" sz="2400" b="1" i="1">
                <a:solidFill>
                  <a:srgbClr val="333399"/>
                </a:solidFill>
              </a:rPr>
            </a:br>
            <a:r>
              <a:rPr lang="cs-CZ" sz="2400" b="1" i="1">
                <a:solidFill>
                  <a:srgbClr val="333399"/>
                </a:solidFill>
              </a:rPr>
              <a:t>	</a:t>
            </a:r>
            <a:r>
              <a:rPr lang="cs-CZ" sz="2400" b="1" i="1">
                <a:solidFill>
                  <a:srgbClr val="000000"/>
                </a:solidFill>
              </a:rPr>
              <a:t>Příčiny odmítnutí člověka s postižením</a:t>
            </a:r>
          </a:p>
        </p:txBody>
      </p:sp>
      <p:sp>
        <p:nvSpPr>
          <p:cNvPr id="51202"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cs typeface="Times New Roman" pitchFamily="16" charset="0"/>
            </a:endParaRP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cs typeface="Times New Roman" pitchFamily="16" charset="0"/>
              </a:rPr>
              <a:t>Anticipovaný vývoj lidsk</a:t>
            </a:r>
            <a:r>
              <a:rPr lang="cs-CZ" sz="2400">
                <a:solidFill>
                  <a:srgbClr val="000000"/>
                </a:solidFill>
                <a:latin typeface="Arial" charset="0"/>
                <a:cs typeface="Times New Roman" pitchFamily="16" charset="0"/>
              </a:rPr>
              <a:t>é</a:t>
            </a:r>
            <a:r>
              <a:rPr lang="cs-CZ" sz="2400">
                <a:solidFill>
                  <a:srgbClr val="000000"/>
                </a:solidFill>
                <a:cs typeface="Times New Roman" pitchFamily="16" charset="0"/>
              </a:rPr>
              <a:t> společnosti</a:t>
            </a:r>
            <a:r>
              <a:rPr lang="cs-CZ" sz="2400">
                <a:solidFill>
                  <a:srgbClr val="000000"/>
                </a:solidFill>
              </a:rPr>
              <a:t> </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endParaRP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cs typeface="Times New Roman" pitchFamily="16" charset="0"/>
              </a:rPr>
              <a:t>V</a:t>
            </a:r>
            <a:r>
              <a:rPr lang="cs-CZ" sz="2400">
                <a:solidFill>
                  <a:srgbClr val="000000"/>
                </a:solidFill>
                <a:latin typeface="Arial" charset="0"/>
                <a:cs typeface="Times New Roman" pitchFamily="16" charset="0"/>
              </a:rPr>
              <a:t> </a:t>
            </a:r>
            <a:r>
              <a:rPr lang="cs-CZ" sz="2400">
                <a:solidFill>
                  <a:srgbClr val="000000"/>
                </a:solidFill>
                <a:cs typeface="Times New Roman" pitchFamily="16" charset="0"/>
              </a:rPr>
              <a:t>různých situac</a:t>
            </a:r>
            <a:r>
              <a:rPr lang="cs-CZ" sz="2400">
                <a:solidFill>
                  <a:srgbClr val="000000"/>
                </a:solidFill>
                <a:latin typeface="Arial" charset="0"/>
                <a:cs typeface="Times New Roman" pitchFamily="16" charset="0"/>
              </a:rPr>
              <a:t>í</a:t>
            </a:r>
            <a:r>
              <a:rPr lang="cs-CZ" sz="2400">
                <a:solidFill>
                  <a:srgbClr val="000000"/>
                </a:solidFill>
                <a:cs typeface="Times New Roman" pitchFamily="16" charset="0"/>
              </a:rPr>
              <a:t>ch různ</a:t>
            </a:r>
            <a:r>
              <a:rPr lang="cs-CZ" sz="2400">
                <a:solidFill>
                  <a:srgbClr val="000000"/>
                </a:solidFill>
                <a:latin typeface="Arial" charset="0"/>
                <a:cs typeface="Times New Roman" pitchFamily="16" charset="0"/>
              </a:rPr>
              <a:t>é</a:t>
            </a:r>
            <a:r>
              <a:rPr lang="cs-CZ" sz="2400">
                <a:solidFill>
                  <a:srgbClr val="000000"/>
                </a:solidFill>
                <a:cs typeface="Times New Roman" pitchFamily="16" charset="0"/>
              </a:rPr>
              <a:t> důvody k</a:t>
            </a:r>
            <a:r>
              <a:rPr lang="cs-CZ" sz="2400">
                <a:solidFill>
                  <a:srgbClr val="000000"/>
                </a:solidFill>
                <a:latin typeface="Arial" charset="0"/>
                <a:cs typeface="Times New Roman" pitchFamily="16" charset="0"/>
              </a:rPr>
              <a:t> </a:t>
            </a:r>
            <a:r>
              <a:rPr lang="cs-CZ" sz="2400">
                <a:solidFill>
                  <a:srgbClr val="000000"/>
                </a:solidFill>
                <a:cs typeface="Times New Roman" pitchFamily="16" charset="0"/>
              </a:rPr>
              <a:t>odm</a:t>
            </a:r>
            <a:r>
              <a:rPr lang="cs-CZ" sz="2400">
                <a:solidFill>
                  <a:srgbClr val="000000"/>
                </a:solidFill>
                <a:latin typeface="Arial" charset="0"/>
                <a:cs typeface="Times New Roman" pitchFamily="16" charset="0"/>
              </a:rPr>
              <a:t>í</a:t>
            </a:r>
            <a:r>
              <a:rPr lang="cs-CZ" sz="2400">
                <a:solidFill>
                  <a:srgbClr val="000000"/>
                </a:solidFill>
                <a:cs typeface="Times New Roman" pitchFamily="16" charset="0"/>
              </a:rPr>
              <a:t>tnut</a:t>
            </a:r>
            <a:r>
              <a:rPr lang="cs-CZ" sz="2400">
                <a:solidFill>
                  <a:srgbClr val="000000"/>
                </a:solidFill>
                <a:latin typeface="Arial" charset="0"/>
                <a:cs typeface="Times New Roman" pitchFamily="16" charset="0"/>
              </a:rPr>
              <a:t>í</a:t>
            </a:r>
            <a:r>
              <a:rPr lang="cs-CZ" sz="2400">
                <a:solidFill>
                  <a:srgbClr val="000000"/>
                </a:solidFill>
                <a:cs typeface="Times New Roman" pitchFamily="16" charset="0"/>
              </a:rPr>
              <a:t> člověka ze společnosti</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endParaRP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latin typeface="Arial" charset="0"/>
                <a:cs typeface="Times New Roman" pitchFamily="16" charset="0"/>
              </a:rPr>
              <a:t>„</a:t>
            </a:r>
            <a:r>
              <a:rPr lang="cs-CZ" sz="2400">
                <a:solidFill>
                  <a:srgbClr val="000000"/>
                </a:solidFill>
                <a:cs typeface="Times New Roman" pitchFamily="16" charset="0"/>
              </a:rPr>
              <a:t>Konstanty</a:t>
            </a:r>
            <a:r>
              <a:rPr lang="cs-CZ" sz="2400">
                <a:solidFill>
                  <a:srgbClr val="000000"/>
                </a:solidFill>
                <a:latin typeface="Arial" charset="0"/>
                <a:cs typeface="Times New Roman" pitchFamily="16" charset="0"/>
              </a:rPr>
              <a:t>“</a:t>
            </a:r>
            <a:r>
              <a:rPr lang="cs-CZ" sz="2400">
                <a:solidFill>
                  <a:srgbClr val="000000"/>
                </a:solidFill>
                <a:cs typeface="Times New Roman" pitchFamily="16" charset="0"/>
              </a:rPr>
              <a:t> lidsk</a:t>
            </a:r>
            <a:r>
              <a:rPr lang="cs-CZ" sz="2400">
                <a:solidFill>
                  <a:srgbClr val="000000"/>
                </a:solidFill>
                <a:latin typeface="Arial" charset="0"/>
                <a:cs typeface="Times New Roman" pitchFamily="16" charset="0"/>
              </a:rPr>
              <a:t>é</a:t>
            </a:r>
            <a:r>
              <a:rPr lang="cs-CZ" sz="2400">
                <a:solidFill>
                  <a:srgbClr val="000000"/>
                </a:solidFill>
                <a:cs typeface="Times New Roman" pitchFamily="16" charset="0"/>
              </a:rPr>
              <a:t> psychiky, st</a:t>
            </a:r>
            <a:r>
              <a:rPr lang="cs-CZ" sz="2400">
                <a:solidFill>
                  <a:srgbClr val="000000"/>
                </a:solidFill>
                <a:latin typeface="Arial" charset="0"/>
                <a:cs typeface="Times New Roman" pitchFamily="16" charset="0"/>
              </a:rPr>
              <a:t>á</a:t>
            </a:r>
            <a:r>
              <a:rPr lang="cs-CZ" sz="2400">
                <a:solidFill>
                  <a:srgbClr val="000000"/>
                </a:solidFill>
                <a:cs typeface="Times New Roman" pitchFamily="16" charset="0"/>
              </a:rPr>
              <a:t>le působ</a:t>
            </a:r>
            <a:r>
              <a:rPr lang="cs-CZ" sz="2400">
                <a:solidFill>
                  <a:srgbClr val="000000"/>
                </a:solidFill>
                <a:latin typeface="Arial" charset="0"/>
                <a:cs typeface="Times New Roman" pitchFamily="16" charset="0"/>
              </a:rPr>
              <a:t>í</a:t>
            </a:r>
            <a:r>
              <a:rPr lang="cs-CZ" sz="2400">
                <a:solidFill>
                  <a:srgbClr val="000000"/>
                </a:solidFill>
                <a:cs typeface="Times New Roman" pitchFamily="16" charset="0"/>
              </a:rPr>
              <a:t>c</a:t>
            </a:r>
            <a:r>
              <a:rPr lang="cs-CZ" sz="2400">
                <a:solidFill>
                  <a:srgbClr val="000000"/>
                </a:solidFill>
                <a:latin typeface="Arial" charset="0"/>
                <a:cs typeface="Times New Roman" pitchFamily="16" charset="0"/>
              </a:rPr>
              <a:t>í</a:t>
            </a:r>
            <a:r>
              <a:rPr lang="cs-CZ" sz="2400">
                <a:solidFill>
                  <a:srgbClr val="000000"/>
                </a:solidFill>
                <a:cs typeface="Times New Roman" pitchFamily="16" charset="0"/>
              </a:rPr>
              <a:t> motivy</a:t>
            </a: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cs typeface="Times New Roman" pitchFamily="16" charset="0"/>
            </a:endParaRPr>
          </a:p>
          <a:p>
            <a:pPr>
              <a:lnSpc>
                <a:spcPct val="9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cs typeface="Times New Roman" pitchFamily="16" charset="0"/>
            </a:endParaRP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i="1">
                <a:solidFill>
                  <a:srgbClr val="333399"/>
                </a:solidFill>
                <a:cs typeface="Times New Roman" pitchFamily="16" charset="0"/>
              </a:rPr>
              <a:t>Hadj-Moussov</a:t>
            </a:r>
            <a:r>
              <a:rPr lang="cs-CZ" sz="2800" b="1" i="1">
                <a:solidFill>
                  <a:srgbClr val="333399"/>
                </a:solidFill>
              </a:rPr>
              <a:t>á: </a:t>
            </a:r>
            <a:br>
              <a:rPr lang="cs-CZ" sz="2800" b="1" i="1">
                <a:solidFill>
                  <a:srgbClr val="333399"/>
                </a:solidFill>
              </a:rPr>
            </a:br>
            <a:r>
              <a:rPr lang="cs-CZ" sz="2800" b="1" i="1">
                <a:solidFill>
                  <a:srgbClr val="000000"/>
                </a:solidFill>
              </a:rPr>
              <a:t>Příčiny odmítnutí člověka s postižením</a:t>
            </a:r>
          </a:p>
        </p:txBody>
      </p:sp>
      <p:sp>
        <p:nvSpPr>
          <p:cNvPr id="52226"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marL="333375" indent="-333375">
              <a:lnSpc>
                <a:spcPct val="80000"/>
              </a:lnSpc>
              <a:spcBef>
                <a:spcPts val="45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b="1">
                <a:solidFill>
                  <a:srgbClr val="000000"/>
                </a:solidFill>
                <a:cs typeface="Times New Roman" pitchFamily="16" charset="0"/>
              </a:rPr>
              <a:t>Fyzický vzhled</a:t>
            </a:r>
          </a:p>
          <a:p>
            <a:pPr marL="333375" indent="-333375">
              <a:lnSpc>
                <a:spcPct val="80000"/>
              </a:lnSpc>
              <a:spcBef>
                <a:spcPts val="45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solidFill>
                  <a:srgbClr val="000000"/>
                </a:solidFill>
                <a:cs typeface="Times New Roman" pitchFamily="16" charset="0"/>
              </a:rPr>
              <a:t>zv</a:t>
            </a:r>
            <a:r>
              <a:rPr lang="cs-CZ">
                <a:solidFill>
                  <a:srgbClr val="000000"/>
                </a:solidFill>
                <a:latin typeface="Arial" charset="0"/>
                <a:cs typeface="Times New Roman" pitchFamily="16" charset="0"/>
              </a:rPr>
              <a:t>í</a:t>
            </a:r>
            <a:r>
              <a:rPr lang="cs-CZ">
                <a:solidFill>
                  <a:srgbClr val="000000"/>
                </a:solidFill>
                <a:cs typeface="Times New Roman" pitchFamily="16" charset="0"/>
              </a:rPr>
              <a:t>řata odm</a:t>
            </a:r>
            <a:r>
              <a:rPr lang="cs-CZ">
                <a:solidFill>
                  <a:srgbClr val="000000"/>
                </a:solidFill>
                <a:latin typeface="Arial" charset="0"/>
                <a:cs typeface="Times New Roman" pitchFamily="16" charset="0"/>
              </a:rPr>
              <a:t>í</a:t>
            </a:r>
            <a:r>
              <a:rPr lang="cs-CZ">
                <a:solidFill>
                  <a:srgbClr val="000000"/>
                </a:solidFill>
                <a:cs typeface="Times New Roman" pitchFamily="16" charset="0"/>
              </a:rPr>
              <a:t>taj</a:t>
            </a:r>
            <a:r>
              <a:rPr lang="cs-CZ">
                <a:solidFill>
                  <a:srgbClr val="000000"/>
                </a:solidFill>
                <a:latin typeface="Arial" charset="0"/>
                <a:cs typeface="Times New Roman" pitchFamily="16" charset="0"/>
              </a:rPr>
              <a:t>í</a:t>
            </a:r>
            <a:r>
              <a:rPr lang="cs-CZ">
                <a:solidFill>
                  <a:srgbClr val="000000"/>
                </a:solidFill>
                <a:cs typeface="Times New Roman" pitchFamily="16" charset="0"/>
              </a:rPr>
              <a:t> jedinců, kteř</a:t>
            </a:r>
            <a:r>
              <a:rPr lang="cs-CZ">
                <a:solidFill>
                  <a:srgbClr val="000000"/>
                </a:solidFill>
                <a:latin typeface="Arial" charset="0"/>
                <a:cs typeface="Times New Roman" pitchFamily="16" charset="0"/>
              </a:rPr>
              <a:t>í</a:t>
            </a:r>
            <a:r>
              <a:rPr lang="cs-CZ">
                <a:solidFill>
                  <a:srgbClr val="000000"/>
                </a:solidFill>
                <a:cs typeface="Times New Roman" pitchFamily="16" charset="0"/>
              </a:rPr>
              <a:t> nevykazuj</a:t>
            </a:r>
            <a:r>
              <a:rPr lang="cs-CZ">
                <a:solidFill>
                  <a:srgbClr val="000000"/>
                </a:solidFill>
                <a:latin typeface="Arial" charset="0"/>
                <a:cs typeface="Times New Roman" pitchFamily="16" charset="0"/>
              </a:rPr>
              <a:t>í</a:t>
            </a:r>
            <a:r>
              <a:rPr lang="cs-CZ">
                <a:solidFill>
                  <a:srgbClr val="000000"/>
                </a:solidFill>
                <a:cs typeface="Times New Roman" pitchFamily="16" charset="0"/>
              </a:rPr>
              <a:t> znaky druhu</a:t>
            </a:r>
            <a:r>
              <a:rPr lang="cs-CZ">
                <a:solidFill>
                  <a:srgbClr val="000000"/>
                </a:solidFill>
              </a:rPr>
              <a:t>,</a:t>
            </a:r>
            <a:r>
              <a:rPr lang="cs-CZ">
                <a:solidFill>
                  <a:srgbClr val="000000"/>
                </a:solidFill>
                <a:cs typeface="Times New Roman" pitchFamily="16" charset="0"/>
              </a:rPr>
              <a:t> např. alb</a:t>
            </a:r>
            <a:r>
              <a:rPr lang="cs-CZ">
                <a:solidFill>
                  <a:srgbClr val="000000"/>
                </a:solidFill>
                <a:latin typeface="Arial" charset="0"/>
                <a:cs typeface="Times New Roman" pitchFamily="16" charset="0"/>
              </a:rPr>
              <a:t>í</a:t>
            </a:r>
            <a:r>
              <a:rPr lang="cs-CZ">
                <a:solidFill>
                  <a:srgbClr val="000000"/>
                </a:solidFill>
                <a:cs typeface="Times New Roman" pitchFamily="16" charset="0"/>
              </a:rPr>
              <a:t>ni</a:t>
            </a: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solidFill>
                  <a:srgbClr val="000000"/>
                </a:solidFill>
                <a:cs typeface="Times New Roman" pitchFamily="16" charset="0"/>
              </a:rPr>
              <a:t>	u prim</a:t>
            </a:r>
            <a:r>
              <a:rPr lang="cs-CZ">
                <a:solidFill>
                  <a:srgbClr val="000000"/>
                </a:solidFill>
                <a:latin typeface="Arial" charset="0"/>
                <a:cs typeface="Times New Roman" pitchFamily="16" charset="0"/>
              </a:rPr>
              <a:t>á</a:t>
            </a:r>
            <a:r>
              <a:rPr lang="cs-CZ">
                <a:solidFill>
                  <a:srgbClr val="000000"/>
                </a:solidFill>
                <a:cs typeface="Times New Roman" pitchFamily="16" charset="0"/>
              </a:rPr>
              <a:t>tů je společenský status d</a:t>
            </a:r>
            <a:r>
              <a:rPr lang="cs-CZ">
                <a:solidFill>
                  <a:srgbClr val="000000"/>
                </a:solidFill>
                <a:latin typeface="Arial" charset="0"/>
                <a:cs typeface="Times New Roman" pitchFamily="16" charset="0"/>
              </a:rPr>
              <a:t>á</a:t>
            </a:r>
            <a:r>
              <a:rPr lang="cs-CZ">
                <a:solidFill>
                  <a:srgbClr val="000000"/>
                </a:solidFill>
                <a:cs typeface="Times New Roman" pitchFamily="16" charset="0"/>
              </a:rPr>
              <a:t>n vzhledem a fyzickou zdatnost</a:t>
            </a:r>
            <a:r>
              <a:rPr lang="cs-CZ">
                <a:solidFill>
                  <a:srgbClr val="000000"/>
                </a:solidFill>
                <a:latin typeface="Arial" charset="0"/>
                <a:cs typeface="Times New Roman" pitchFamily="16" charset="0"/>
              </a:rPr>
              <a:t>í</a:t>
            </a: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a:solidFill>
                <a:srgbClr val="000000"/>
              </a:solidFill>
              <a:cs typeface="Times New Roman" pitchFamily="16" charset="0"/>
            </a:endParaRP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a:solidFill>
                <a:srgbClr val="000000"/>
              </a:solidFill>
              <a:cs typeface="Times New Roman" pitchFamily="16" charset="0"/>
            </a:endParaRP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a:solidFill>
                <a:srgbClr val="000000"/>
              </a:solidFill>
              <a:cs typeface="Times New Roman" pitchFamily="16" charset="0"/>
            </a:endParaRP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solidFill>
                  <a:srgbClr val="000000"/>
                </a:solidFill>
                <a:cs typeface="Times New Roman" pitchFamily="16" charset="0"/>
              </a:rPr>
              <a:t>D. O. Hebb: </a:t>
            </a: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solidFill>
                  <a:srgbClr val="000000"/>
                </a:solidFill>
              </a:rPr>
              <a:t>Experimenty </a:t>
            </a:r>
            <a:r>
              <a:rPr lang="cs-CZ">
                <a:solidFill>
                  <a:srgbClr val="000000"/>
                </a:solidFill>
                <a:latin typeface="Arial" charset="0"/>
              </a:rPr>
              <a:t>–</a:t>
            </a:r>
            <a:r>
              <a:rPr lang="cs-CZ">
                <a:solidFill>
                  <a:srgbClr val="000000"/>
                </a:solidFill>
              </a:rPr>
              <a:t> reakce prim</a:t>
            </a:r>
            <a:r>
              <a:rPr lang="cs-CZ">
                <a:solidFill>
                  <a:srgbClr val="000000"/>
                </a:solidFill>
                <a:latin typeface="Arial" charset="0"/>
              </a:rPr>
              <a:t>á</a:t>
            </a:r>
            <a:r>
              <a:rPr lang="cs-CZ">
                <a:solidFill>
                  <a:srgbClr val="000000"/>
                </a:solidFill>
              </a:rPr>
              <a:t>tů </a:t>
            </a:r>
            <a:r>
              <a:rPr lang="cs-CZ">
                <a:solidFill>
                  <a:srgbClr val="000000"/>
                </a:solidFill>
                <a:cs typeface="Times New Roman" pitchFamily="16" charset="0"/>
              </a:rPr>
              <a:t>na</a:t>
            </a:r>
            <a:r>
              <a:rPr lang="cs-CZ">
                <a:solidFill>
                  <a:srgbClr val="000000"/>
                </a:solidFill>
              </a:rPr>
              <a:t> neobvykl</a:t>
            </a:r>
            <a:r>
              <a:rPr lang="cs-CZ">
                <a:solidFill>
                  <a:srgbClr val="000000"/>
                </a:solidFill>
                <a:latin typeface="Arial" charset="0"/>
              </a:rPr>
              <a:t>é</a:t>
            </a:r>
            <a:r>
              <a:rPr lang="cs-CZ">
                <a:solidFill>
                  <a:srgbClr val="000000"/>
                </a:solidFill>
              </a:rPr>
              <a:t>, </a:t>
            </a:r>
            <a:r>
              <a:rPr lang="cs-CZ">
                <a:solidFill>
                  <a:srgbClr val="000000"/>
                </a:solidFill>
                <a:cs typeface="Times New Roman" pitchFamily="16" charset="0"/>
              </a:rPr>
              <a:t>vymykaj</a:t>
            </a:r>
            <a:r>
              <a:rPr lang="cs-CZ">
                <a:solidFill>
                  <a:srgbClr val="000000"/>
                </a:solidFill>
                <a:latin typeface="Arial" charset="0"/>
                <a:cs typeface="Times New Roman" pitchFamily="16" charset="0"/>
              </a:rPr>
              <a:t>í</a:t>
            </a:r>
            <a:r>
              <a:rPr lang="cs-CZ">
                <a:solidFill>
                  <a:srgbClr val="000000"/>
                </a:solidFill>
                <a:cs typeface="Times New Roman" pitchFamily="16" charset="0"/>
              </a:rPr>
              <a:t>c</a:t>
            </a:r>
            <a:r>
              <a:rPr lang="cs-CZ">
                <a:solidFill>
                  <a:srgbClr val="000000"/>
                </a:solidFill>
                <a:latin typeface="Arial" charset="0"/>
                <a:cs typeface="Times New Roman" pitchFamily="16" charset="0"/>
              </a:rPr>
              <a:t>í</a:t>
            </a:r>
            <a:r>
              <a:rPr lang="cs-CZ">
                <a:solidFill>
                  <a:srgbClr val="000000"/>
                </a:solidFill>
                <a:cs typeface="Times New Roman" pitchFamily="16" charset="0"/>
              </a:rPr>
              <a:t> se</a:t>
            </a: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solidFill>
                  <a:srgbClr val="000000"/>
                </a:solidFill>
              </a:rPr>
              <a:t>		A</a:t>
            </a:r>
            <a:r>
              <a:rPr lang="cs-CZ">
                <a:solidFill>
                  <a:srgbClr val="000000"/>
                </a:solidFill>
                <a:cs typeface="Times New Roman" pitchFamily="16" charset="0"/>
              </a:rPr>
              <a:t> </a:t>
            </a:r>
            <a:r>
              <a:rPr lang="cs-CZ" b="1">
                <a:solidFill>
                  <a:srgbClr val="000000"/>
                </a:solidFill>
                <a:cs typeface="Times New Roman" pitchFamily="16" charset="0"/>
              </a:rPr>
              <a:t>nez</a:t>
            </a:r>
            <a:r>
              <a:rPr lang="cs-CZ" b="1">
                <a:solidFill>
                  <a:srgbClr val="000000"/>
                </a:solidFill>
                <a:latin typeface="Arial" charset="0"/>
                <a:cs typeface="Times New Roman" pitchFamily="16" charset="0"/>
              </a:rPr>
              <a:t>á</a:t>
            </a:r>
            <a:r>
              <a:rPr lang="cs-CZ" b="1">
                <a:solidFill>
                  <a:srgbClr val="000000"/>
                </a:solidFill>
                <a:cs typeface="Times New Roman" pitchFamily="16" charset="0"/>
              </a:rPr>
              <a:t>jem</a:t>
            </a: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solidFill>
                  <a:srgbClr val="000000"/>
                </a:solidFill>
                <a:cs typeface="Times New Roman" pitchFamily="16" charset="0"/>
              </a:rPr>
              <a:t>		B </a:t>
            </a:r>
            <a:r>
              <a:rPr lang="cs-CZ" b="1">
                <a:solidFill>
                  <a:srgbClr val="000000"/>
                </a:solidFill>
                <a:cs typeface="Times New Roman" pitchFamily="16" charset="0"/>
              </a:rPr>
              <a:t>zvědavost</a:t>
            </a: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solidFill>
                  <a:srgbClr val="000000"/>
                </a:solidFill>
                <a:cs typeface="Times New Roman" pitchFamily="16" charset="0"/>
              </a:rPr>
              <a:t>		C </a:t>
            </a:r>
            <a:r>
              <a:rPr lang="cs-CZ" b="1">
                <a:solidFill>
                  <a:srgbClr val="000000"/>
                </a:solidFill>
                <a:cs typeface="Times New Roman" pitchFamily="16" charset="0"/>
              </a:rPr>
              <a:t>stažen</a:t>
            </a:r>
            <a:r>
              <a:rPr lang="cs-CZ" b="1">
                <a:solidFill>
                  <a:srgbClr val="000000"/>
                </a:solidFill>
                <a:latin typeface="Arial" charset="0"/>
                <a:cs typeface="Times New Roman" pitchFamily="16" charset="0"/>
              </a:rPr>
              <a:t>í</a:t>
            </a:r>
            <a:r>
              <a:rPr lang="cs-CZ" b="1">
                <a:solidFill>
                  <a:srgbClr val="000000"/>
                </a:solidFill>
                <a:cs typeface="Times New Roman" pitchFamily="16" charset="0"/>
              </a:rPr>
              <a:t> se s</a:t>
            </a:r>
            <a:r>
              <a:rPr lang="cs-CZ" b="1">
                <a:solidFill>
                  <a:srgbClr val="000000"/>
                </a:solidFill>
                <a:latin typeface="Arial" charset="0"/>
                <a:cs typeface="Times New Roman" pitchFamily="16" charset="0"/>
              </a:rPr>
              <a:t> </a:t>
            </a:r>
            <a:r>
              <a:rPr lang="cs-CZ" b="1">
                <a:solidFill>
                  <a:srgbClr val="000000"/>
                </a:solidFill>
                <a:cs typeface="Times New Roman" pitchFamily="16" charset="0"/>
              </a:rPr>
              <a:t>děsem </a:t>
            </a:r>
            <a:r>
              <a:rPr lang="cs-CZ">
                <a:solidFill>
                  <a:srgbClr val="000000"/>
                </a:solidFill>
                <a:cs typeface="Times New Roman" pitchFamily="16" charset="0"/>
              </a:rPr>
              <a:t>= vyhnut</a:t>
            </a:r>
            <a:r>
              <a:rPr lang="cs-CZ">
                <a:solidFill>
                  <a:srgbClr val="000000"/>
                </a:solidFill>
                <a:latin typeface="Arial" charset="0"/>
                <a:cs typeface="Times New Roman" pitchFamily="16" charset="0"/>
              </a:rPr>
              <a:t>í</a:t>
            </a:r>
            <a:r>
              <a:rPr lang="cs-CZ">
                <a:solidFill>
                  <a:srgbClr val="000000"/>
                </a:solidFill>
                <a:cs typeface="Times New Roman" pitchFamily="16" charset="0"/>
              </a:rPr>
              <a:t> se</a:t>
            </a: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a:solidFill>
                <a:srgbClr val="000000"/>
              </a:solidFill>
              <a:cs typeface="Times New Roman" pitchFamily="16" charset="0"/>
            </a:endParaRPr>
          </a:p>
          <a:p>
            <a:pPr marL="333375" indent="-333375">
              <a:lnSpc>
                <a:spcPct val="80000"/>
              </a:lnSpc>
              <a:spcBef>
                <a:spcPts val="4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solidFill>
                  <a:srgbClr val="000000"/>
                </a:solidFill>
                <a:cs typeface="Times New Roman" pitchFamily="16" charset="0"/>
              </a:rPr>
              <a:t>F</a:t>
            </a:r>
            <a:r>
              <a:rPr lang="cs-CZ">
                <a:solidFill>
                  <a:srgbClr val="000000"/>
                </a:solidFill>
                <a:latin typeface="Arial" charset="0"/>
                <a:cs typeface="Times New Roman" pitchFamily="16" charset="0"/>
              </a:rPr>
              <a:t>á</a:t>
            </a:r>
            <a:r>
              <a:rPr lang="cs-CZ">
                <a:solidFill>
                  <a:srgbClr val="000000"/>
                </a:solidFill>
                <a:cs typeface="Times New Roman" pitchFamily="16" charset="0"/>
              </a:rPr>
              <a:t>ze odpov</a:t>
            </a:r>
            <a:r>
              <a:rPr lang="cs-CZ">
                <a:solidFill>
                  <a:srgbClr val="000000"/>
                </a:solidFill>
                <a:latin typeface="Arial" charset="0"/>
                <a:cs typeface="Times New Roman" pitchFamily="16" charset="0"/>
              </a:rPr>
              <a:t>í</a:t>
            </a:r>
            <a:r>
              <a:rPr lang="cs-CZ">
                <a:solidFill>
                  <a:srgbClr val="000000"/>
                </a:solidFill>
                <a:cs typeface="Times New Roman" pitchFamily="16" charset="0"/>
              </a:rPr>
              <a:t>daj</a:t>
            </a:r>
            <a:r>
              <a:rPr lang="cs-CZ">
                <a:solidFill>
                  <a:srgbClr val="000000"/>
                </a:solidFill>
                <a:latin typeface="Arial" charset="0"/>
                <a:cs typeface="Times New Roman" pitchFamily="16" charset="0"/>
              </a:rPr>
              <a:t>í</a:t>
            </a:r>
            <a:r>
              <a:rPr lang="cs-CZ">
                <a:solidFill>
                  <a:srgbClr val="000000"/>
                </a:solidFill>
                <a:cs typeface="Times New Roman" pitchFamily="16" charset="0"/>
              </a:rPr>
              <a:t> i chov</a:t>
            </a:r>
            <a:r>
              <a:rPr lang="cs-CZ">
                <a:solidFill>
                  <a:srgbClr val="000000"/>
                </a:solidFill>
                <a:latin typeface="Arial" charset="0"/>
                <a:cs typeface="Times New Roman" pitchFamily="16" charset="0"/>
              </a:rPr>
              <a:t>á</a:t>
            </a:r>
            <a:r>
              <a:rPr lang="cs-CZ">
                <a:solidFill>
                  <a:srgbClr val="000000"/>
                </a:solidFill>
                <a:cs typeface="Times New Roman" pitchFamily="16" charset="0"/>
              </a:rPr>
              <a:t>n</a:t>
            </a:r>
            <a:r>
              <a:rPr lang="cs-CZ">
                <a:solidFill>
                  <a:srgbClr val="000000"/>
                </a:solidFill>
                <a:latin typeface="Arial" charset="0"/>
                <a:cs typeface="Times New Roman" pitchFamily="16" charset="0"/>
              </a:rPr>
              <a:t>í</a:t>
            </a:r>
            <a:r>
              <a:rPr lang="cs-CZ">
                <a:solidFill>
                  <a:srgbClr val="000000"/>
                </a:solidFill>
                <a:cs typeface="Times New Roman" pitchFamily="16" charset="0"/>
              </a:rPr>
              <a:t> dět</a:t>
            </a:r>
            <a:r>
              <a:rPr lang="cs-CZ">
                <a:solidFill>
                  <a:srgbClr val="000000"/>
                </a:solidFill>
                <a:latin typeface="Arial" charset="0"/>
                <a:cs typeface="Times New Roman" pitchFamily="16" charset="0"/>
              </a:rPr>
              <a:t>í</a:t>
            </a:r>
            <a:r>
              <a:rPr lang="cs-CZ">
                <a:solidFill>
                  <a:srgbClr val="000000"/>
                </a:solidFill>
                <a:cs typeface="Times New Roman" pitchFamily="16" charset="0"/>
              </a:rPr>
              <a:t> ve vztahu</a:t>
            </a:r>
            <a:r>
              <a:rPr lang="cs-CZ">
                <a:solidFill>
                  <a:srgbClr val="000000"/>
                </a:solidFill>
              </a:rPr>
              <a:t> </a:t>
            </a:r>
            <a:r>
              <a:rPr lang="cs-CZ">
                <a:solidFill>
                  <a:srgbClr val="000000"/>
                </a:solidFill>
                <a:cs typeface="Times New Roman" pitchFamily="16" charset="0"/>
              </a:rPr>
              <a:t>k</a:t>
            </a:r>
            <a:r>
              <a:rPr lang="cs-CZ">
                <a:solidFill>
                  <a:srgbClr val="000000"/>
                </a:solidFill>
                <a:latin typeface="Arial" charset="0"/>
                <a:cs typeface="Times New Roman" pitchFamily="16" charset="0"/>
              </a:rPr>
              <a:t> </a:t>
            </a:r>
            <a:r>
              <a:rPr lang="cs-CZ">
                <a:solidFill>
                  <a:srgbClr val="000000"/>
                </a:solidFill>
                <a:cs typeface="Times New Roman" pitchFamily="16" charset="0"/>
              </a:rPr>
              <a:t>n</a:t>
            </a:r>
            <a:r>
              <a:rPr lang="cs-CZ">
                <a:solidFill>
                  <a:srgbClr val="000000"/>
                </a:solidFill>
                <a:latin typeface="Arial" charset="0"/>
                <a:cs typeface="Times New Roman" pitchFamily="16" charset="0"/>
              </a:rPr>
              <a:t>á</a:t>
            </a:r>
            <a:r>
              <a:rPr lang="cs-CZ">
                <a:solidFill>
                  <a:srgbClr val="000000"/>
                </a:solidFill>
                <a:cs typeface="Times New Roman" pitchFamily="16" charset="0"/>
              </a:rPr>
              <a:t>padnostem ve</a:t>
            </a:r>
            <a:r>
              <a:rPr lang="cs-CZ">
                <a:solidFill>
                  <a:srgbClr val="000000"/>
                </a:solidFill>
              </a:rPr>
              <a:t> </a:t>
            </a:r>
            <a:r>
              <a:rPr lang="cs-CZ">
                <a:solidFill>
                  <a:srgbClr val="000000"/>
                </a:solidFill>
                <a:cs typeface="Times New Roman" pitchFamily="16" charset="0"/>
              </a:rPr>
              <a:t>vzhledu </a:t>
            </a:r>
            <a:r>
              <a:rPr lang="cs-CZ">
                <a:solidFill>
                  <a:srgbClr val="000000"/>
                </a:solidFill>
              </a:rPr>
              <a:t>např. </a:t>
            </a:r>
            <a:r>
              <a:rPr lang="cs-CZ">
                <a:solidFill>
                  <a:srgbClr val="000000"/>
                </a:solidFill>
                <a:cs typeface="Times New Roman" pitchFamily="16" charset="0"/>
              </a:rPr>
              <a:t>fyzicky postižených</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i="1">
                <a:solidFill>
                  <a:srgbClr val="333399"/>
                </a:solidFill>
                <a:cs typeface="Times New Roman" pitchFamily="16" charset="0"/>
              </a:rPr>
              <a:t>Hadj-Moussov</a:t>
            </a:r>
            <a:r>
              <a:rPr lang="cs-CZ" sz="2800" b="1" i="1">
                <a:solidFill>
                  <a:srgbClr val="333399"/>
                </a:solidFill>
              </a:rPr>
              <a:t>á: </a:t>
            </a:r>
            <a:br>
              <a:rPr lang="cs-CZ" sz="2800" b="1" i="1">
                <a:solidFill>
                  <a:srgbClr val="333399"/>
                </a:solidFill>
              </a:rPr>
            </a:br>
            <a:r>
              <a:rPr lang="cs-CZ" sz="2800" b="1" i="1">
                <a:solidFill>
                  <a:srgbClr val="000000"/>
                </a:solidFill>
              </a:rPr>
              <a:t>Příčiny odmítnutí člověka s postižením</a:t>
            </a:r>
          </a:p>
        </p:txBody>
      </p:sp>
      <p:sp>
        <p:nvSpPr>
          <p:cNvPr id="53250"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cs typeface="Times New Roman" pitchFamily="16" charset="0"/>
              </a:rPr>
              <a:t>Estetick</a:t>
            </a:r>
            <a:r>
              <a:rPr lang="cs-CZ" sz="2000" b="1">
                <a:solidFill>
                  <a:srgbClr val="000000"/>
                </a:solidFill>
                <a:latin typeface="Arial" charset="0"/>
                <a:cs typeface="Times New Roman" pitchFamily="16" charset="0"/>
              </a:rPr>
              <a:t>é</a:t>
            </a:r>
            <a:r>
              <a:rPr lang="cs-CZ" sz="2000" b="1">
                <a:solidFill>
                  <a:srgbClr val="000000"/>
                </a:solidFill>
                <a:cs typeface="Times New Roman" pitchFamily="16" charset="0"/>
              </a:rPr>
              <a:t> hledisko</a:t>
            </a:r>
            <a:r>
              <a:rPr lang="cs-CZ" sz="2000">
                <a:solidFill>
                  <a:srgbClr val="000000"/>
                </a:solidFill>
                <a:cs typeface="Times New Roman" pitchFamily="16" charset="0"/>
              </a:rPr>
              <a:t> vůbec</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cs typeface="Times New Roman" pitchFamily="16" charset="0"/>
              </a:rPr>
              <a:t>masmedia a ide</a:t>
            </a:r>
            <a:r>
              <a:rPr lang="cs-CZ" sz="2000">
                <a:solidFill>
                  <a:srgbClr val="000000"/>
                </a:solidFill>
                <a:latin typeface="Arial" charset="0"/>
                <a:cs typeface="Times New Roman" pitchFamily="16" charset="0"/>
              </a:rPr>
              <a:t>á</a:t>
            </a:r>
            <a:r>
              <a:rPr lang="cs-CZ" sz="2000">
                <a:solidFill>
                  <a:srgbClr val="000000"/>
                </a:solidFill>
                <a:cs typeface="Times New Roman" pitchFamily="16" charset="0"/>
              </a:rPr>
              <a:t>l atraktivn</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ho vzhledu (Matějček, 2001)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cs typeface="Times New Roman" pitchFamily="16" charset="0"/>
              </a:rPr>
              <a:t>Ekonomick</a:t>
            </a:r>
            <a:r>
              <a:rPr lang="cs-CZ" sz="2000" b="1">
                <a:solidFill>
                  <a:srgbClr val="000000"/>
                </a:solidFill>
                <a:latin typeface="Arial" charset="0"/>
                <a:cs typeface="Times New Roman" pitchFamily="16" charset="0"/>
              </a:rPr>
              <a:t>á</a:t>
            </a:r>
            <a:r>
              <a:rPr lang="cs-CZ" sz="2000" b="1">
                <a:solidFill>
                  <a:srgbClr val="000000"/>
                </a:solidFill>
                <a:cs typeface="Times New Roman" pitchFamily="16" charset="0"/>
              </a:rPr>
              <a:t> situace</a:t>
            </a:r>
            <a:r>
              <a:rPr lang="cs-CZ" sz="2000">
                <a:solidFill>
                  <a:srgbClr val="000000"/>
                </a:solidFill>
                <a:cs typeface="Times New Roman" pitchFamily="16" charset="0"/>
              </a:rPr>
              <a:t>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cs typeface="Times New Roman" pitchFamily="16" charset="0"/>
              </a:rPr>
              <a:t>tř</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děn</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 nemluvňat, z</a:t>
            </a:r>
            <a:r>
              <a:rPr lang="cs-CZ" sz="2000">
                <a:solidFill>
                  <a:srgbClr val="000000"/>
                </a:solidFill>
                <a:latin typeface="Arial" charset="0"/>
                <a:cs typeface="Times New Roman" pitchFamily="16" charset="0"/>
              </a:rPr>
              <a:t>á</a:t>
            </a:r>
            <a:r>
              <a:rPr lang="cs-CZ" sz="2000">
                <a:solidFill>
                  <a:srgbClr val="000000"/>
                </a:solidFill>
                <a:cs typeface="Times New Roman" pitchFamily="16" charset="0"/>
              </a:rPr>
              <a:t>jem skupiny a jednotlivce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cs typeface="Times New Roman" pitchFamily="16" charset="0"/>
              </a:rPr>
              <a:t>Interpretace př</a:t>
            </a:r>
            <a:r>
              <a:rPr lang="cs-CZ" sz="2000" b="1">
                <a:solidFill>
                  <a:srgbClr val="000000"/>
                </a:solidFill>
                <a:latin typeface="Arial" charset="0"/>
                <a:cs typeface="Times New Roman" pitchFamily="16" charset="0"/>
              </a:rPr>
              <a:t>í</a:t>
            </a:r>
            <a:r>
              <a:rPr lang="cs-CZ" sz="2000" b="1">
                <a:solidFill>
                  <a:srgbClr val="000000"/>
                </a:solidFill>
                <a:cs typeface="Times New Roman" pitchFamily="16" charset="0"/>
              </a:rPr>
              <a:t>činy postižen</a:t>
            </a:r>
            <a:r>
              <a:rPr lang="cs-CZ" sz="2000" b="1">
                <a:solidFill>
                  <a:srgbClr val="000000"/>
                </a:solidFill>
                <a:latin typeface="Arial" charset="0"/>
                <a:cs typeface="Times New Roman" pitchFamily="16" charset="0"/>
              </a:rPr>
              <a:t>í</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cs typeface="Times New Roman" pitchFamily="16" charset="0"/>
              </a:rPr>
              <a:t>nezn</a:t>
            </a:r>
            <a:r>
              <a:rPr lang="cs-CZ" sz="2000">
                <a:solidFill>
                  <a:srgbClr val="000000"/>
                </a:solidFill>
                <a:latin typeface="Arial" charset="0"/>
                <a:cs typeface="Times New Roman" pitchFamily="16" charset="0"/>
              </a:rPr>
              <a:t>á</a:t>
            </a:r>
            <a:r>
              <a:rPr lang="cs-CZ" sz="2000">
                <a:solidFill>
                  <a:srgbClr val="000000"/>
                </a:solidFill>
                <a:cs typeface="Times New Roman" pitchFamily="16" charset="0"/>
              </a:rPr>
              <a:t>m</a:t>
            </a:r>
            <a:r>
              <a:rPr lang="cs-CZ" sz="2000">
                <a:solidFill>
                  <a:srgbClr val="000000"/>
                </a:solidFill>
                <a:latin typeface="Arial" charset="0"/>
                <a:cs typeface="Times New Roman" pitchFamily="16" charset="0"/>
              </a:rPr>
              <a:t>é</a:t>
            </a:r>
            <a:r>
              <a:rPr lang="cs-CZ" sz="2000">
                <a:solidFill>
                  <a:srgbClr val="000000"/>
                </a:solidFill>
                <a:cs typeface="Times New Roman" pitchFamily="16" charset="0"/>
              </a:rPr>
              <a:t> ale negativn</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 př</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činy, zkou</a:t>
            </a:r>
            <a:r>
              <a:rPr lang="cs-CZ" sz="2000">
                <a:solidFill>
                  <a:srgbClr val="000000"/>
                </a:solidFill>
                <a:latin typeface="Arial" charset="0"/>
                <a:cs typeface="Times New Roman" pitchFamily="16" charset="0"/>
              </a:rPr>
              <a:t>š</a:t>
            </a:r>
            <a:r>
              <a:rPr lang="cs-CZ" sz="2000">
                <a:solidFill>
                  <a:srgbClr val="000000"/>
                </a:solidFill>
                <a:cs typeface="Times New Roman" pitchFamily="16" charset="0"/>
              </a:rPr>
              <a:t>ka nebo trest; vyloučen</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 plyne ze spojen</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 s negativn</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mi silami</a:t>
            </a:r>
            <a:r>
              <a:rPr lang="cs-CZ" sz="2000">
                <a:solidFill>
                  <a:srgbClr val="000000"/>
                </a:solidFill>
                <a:latin typeface="Arial" charset="0"/>
                <a:cs typeface="Times New Roman" pitchFamily="16" charset="0"/>
              </a:rPr>
              <a:t>…</a:t>
            </a:r>
            <a:r>
              <a:rPr lang="cs-CZ" sz="2000">
                <a:solidFill>
                  <a:srgbClr val="000000"/>
                </a:solidFill>
                <a:cs typeface="Times New Roman" pitchFamily="16" charset="0"/>
              </a:rPr>
              <a:t> (obt</a:t>
            </a:r>
            <a:r>
              <a:rPr lang="cs-CZ" sz="2000">
                <a:solidFill>
                  <a:srgbClr val="000000"/>
                </a:solidFill>
                <a:latin typeface="Arial" charset="0"/>
                <a:cs typeface="Times New Roman" pitchFamily="16" charset="0"/>
              </a:rPr>
              <a:t>í</a:t>
            </a:r>
            <a:r>
              <a:rPr lang="cs-CZ" sz="2000">
                <a:solidFill>
                  <a:srgbClr val="000000"/>
                </a:solidFill>
                <a:cs typeface="Times New Roman" pitchFamily="16" charset="0"/>
              </a:rPr>
              <a:t>žn</a:t>
            </a:r>
            <a:r>
              <a:rPr lang="cs-CZ" sz="2000">
                <a:solidFill>
                  <a:srgbClr val="000000"/>
                </a:solidFill>
                <a:latin typeface="Arial" charset="0"/>
                <a:cs typeface="Times New Roman" pitchFamily="16" charset="0"/>
              </a:rPr>
              <a:t>á</a:t>
            </a:r>
            <a:r>
              <a:rPr lang="cs-CZ" sz="2000">
                <a:solidFill>
                  <a:srgbClr val="000000"/>
                </a:solidFill>
                <a:cs typeface="Times New Roman" pitchFamily="16" charset="0"/>
              </a:rPr>
              <a:t> ot</a:t>
            </a:r>
            <a:r>
              <a:rPr lang="cs-CZ" sz="2000">
                <a:solidFill>
                  <a:srgbClr val="000000"/>
                </a:solidFill>
                <a:latin typeface="Arial" charset="0"/>
                <a:cs typeface="Times New Roman" pitchFamily="16" charset="0"/>
              </a:rPr>
              <a:t>á</a:t>
            </a:r>
            <a:r>
              <a:rPr lang="cs-CZ" sz="2000">
                <a:solidFill>
                  <a:srgbClr val="000000"/>
                </a:solidFill>
                <a:cs typeface="Times New Roman" pitchFamily="16" charset="0"/>
              </a:rPr>
              <a:t>zka </a:t>
            </a:r>
            <a:r>
              <a:rPr lang="cs-CZ" sz="2000">
                <a:solidFill>
                  <a:srgbClr val="000000"/>
                </a:solidFill>
                <a:latin typeface="Arial" charset="0"/>
                <a:cs typeface="Times New Roman" pitchFamily="16" charset="0"/>
              </a:rPr>
              <a:t>“</a:t>
            </a:r>
            <a:r>
              <a:rPr lang="cs-CZ" sz="2000">
                <a:solidFill>
                  <a:srgbClr val="000000"/>
                </a:solidFill>
                <a:cs typeface="Times New Roman" pitchFamily="16" charset="0"/>
              </a:rPr>
              <a:t>proč</a:t>
            </a:r>
            <a:r>
              <a:rPr lang="cs-CZ" sz="2000">
                <a:solidFill>
                  <a:srgbClr val="000000"/>
                </a:solidFill>
                <a:latin typeface="Arial" charset="0"/>
                <a:cs typeface="Times New Roman" pitchFamily="16" charset="0"/>
              </a:rPr>
              <a:t>“</a:t>
            </a:r>
            <a:r>
              <a:rPr lang="cs-CZ" sz="2000">
                <a:solidFill>
                  <a:srgbClr val="000000"/>
                </a:solidFill>
                <a:cs typeface="Times New Roman" pitchFamily="16" charset="0"/>
              </a:rPr>
              <a:t>)</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b="1">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cs typeface="Times New Roman" pitchFamily="16" charset="0"/>
              </a:rPr>
              <a:t>Spojen</a:t>
            </a:r>
            <a:r>
              <a:rPr lang="cs-CZ" sz="2000" b="1">
                <a:solidFill>
                  <a:srgbClr val="000000"/>
                </a:solidFill>
                <a:latin typeface="Arial" charset="0"/>
                <a:cs typeface="Times New Roman" pitchFamily="16" charset="0"/>
              </a:rPr>
              <a:t>í</a:t>
            </a:r>
            <a:r>
              <a:rPr lang="cs-CZ" sz="2000" b="1">
                <a:solidFill>
                  <a:srgbClr val="000000"/>
                </a:solidFill>
                <a:cs typeface="Times New Roman" pitchFamily="16" charset="0"/>
              </a:rPr>
              <a:t> postižen</a:t>
            </a:r>
            <a:r>
              <a:rPr lang="cs-CZ" sz="2000" b="1">
                <a:solidFill>
                  <a:srgbClr val="000000"/>
                </a:solidFill>
                <a:latin typeface="Arial" charset="0"/>
                <a:cs typeface="Times New Roman" pitchFamily="16" charset="0"/>
              </a:rPr>
              <a:t>í</a:t>
            </a:r>
            <a:r>
              <a:rPr lang="cs-CZ" sz="2000">
                <a:solidFill>
                  <a:srgbClr val="000000"/>
                </a:solidFill>
                <a:cs typeface="Times New Roman" pitchFamily="16" charset="0"/>
              </a:rPr>
              <a:t> s</a:t>
            </a:r>
            <a:r>
              <a:rPr lang="cs-CZ" sz="2000">
                <a:solidFill>
                  <a:srgbClr val="000000"/>
                </a:solidFill>
                <a:latin typeface="Arial" charset="0"/>
                <a:cs typeface="Times New Roman" pitchFamily="16" charset="0"/>
              </a:rPr>
              <a:t> </a:t>
            </a:r>
            <a:r>
              <a:rPr lang="cs-CZ" sz="2000">
                <a:solidFill>
                  <a:srgbClr val="000000"/>
                </a:solidFill>
                <a:cs typeface="Times New Roman" pitchFamily="16" charset="0"/>
              </a:rPr>
              <a:t>nějakou </a:t>
            </a:r>
            <a:r>
              <a:rPr lang="cs-CZ" sz="2000" b="1">
                <a:solidFill>
                  <a:srgbClr val="000000"/>
                </a:solidFill>
                <a:cs typeface="Times New Roman" pitchFamily="16" charset="0"/>
              </a:rPr>
              <a:t>vnitřn</a:t>
            </a:r>
            <a:r>
              <a:rPr lang="cs-CZ" sz="2000" b="1">
                <a:solidFill>
                  <a:srgbClr val="000000"/>
                </a:solidFill>
                <a:latin typeface="Arial" charset="0"/>
                <a:cs typeface="Times New Roman" pitchFamily="16" charset="0"/>
              </a:rPr>
              <a:t>í</a:t>
            </a:r>
            <a:r>
              <a:rPr lang="cs-CZ" sz="2000" b="1">
                <a:solidFill>
                  <a:srgbClr val="000000"/>
                </a:solidFill>
                <a:cs typeface="Times New Roman" pitchFamily="16" charset="0"/>
              </a:rPr>
              <a:t> kvalitou</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400" b="1" i="1">
                <a:solidFill>
                  <a:srgbClr val="333399"/>
                </a:solidFill>
                <a:cs typeface="Times New Roman" pitchFamily="16" charset="0"/>
              </a:rPr>
              <a:t>Hadj-Moussov</a:t>
            </a:r>
            <a:r>
              <a:rPr lang="cs-CZ" sz="2400" b="1" i="1">
                <a:solidFill>
                  <a:srgbClr val="333399"/>
                </a:solidFill>
              </a:rPr>
              <a:t>á: </a:t>
            </a:r>
            <a:br>
              <a:rPr lang="cs-CZ" sz="2400" b="1" i="1">
                <a:solidFill>
                  <a:srgbClr val="333399"/>
                </a:solidFill>
              </a:rPr>
            </a:br>
            <a:r>
              <a:rPr lang="cs-CZ" sz="2400" b="1" i="1">
                <a:solidFill>
                  <a:srgbClr val="333399"/>
                </a:solidFill>
              </a:rPr>
              <a:t>	</a:t>
            </a:r>
            <a:r>
              <a:rPr lang="cs-CZ" sz="2400" b="1" i="1">
                <a:solidFill>
                  <a:srgbClr val="000000"/>
                </a:solidFill>
              </a:rPr>
              <a:t>Příčiny odmítnutí člověka s postižením</a:t>
            </a:r>
          </a:p>
        </p:txBody>
      </p:sp>
      <p:sp>
        <p:nvSpPr>
          <p:cNvPr id="54274" name="Text Box 2"/>
          <p:cNvSpPr txBox="1">
            <a:spLocks noChangeArrowheads="1"/>
          </p:cNvSpPr>
          <p:nvPr/>
        </p:nvSpPr>
        <p:spPr bwMode="auto">
          <a:xfrm>
            <a:off x="827088" y="1844675"/>
            <a:ext cx="7958137" cy="3881438"/>
          </a:xfrm>
          <a:prstGeom prst="rect">
            <a:avLst/>
          </a:prstGeom>
          <a:noFill/>
          <a:ln w="9525">
            <a:noFill/>
            <a:round/>
            <a:headEnd/>
            <a:tailEnd/>
          </a:ln>
          <a:effectLst/>
        </p:spPr>
        <p:txBody>
          <a:bodyPr lIns="90000" tIns="46800" rIns="90000" bIns="46800"/>
          <a:lstStyle/>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i="1">
              <a:solidFill>
                <a:srgbClr val="000000"/>
              </a:solidFill>
            </a:endParaRP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i="1">
                <a:solidFill>
                  <a:srgbClr val="000000"/>
                </a:solidFill>
              </a:rPr>
              <a:t>	„</a:t>
            </a:r>
            <a:r>
              <a:rPr lang="cs-CZ" sz="2400">
                <a:solidFill>
                  <a:srgbClr val="000000"/>
                </a:solidFill>
                <a:cs typeface="Times New Roman" pitchFamily="16" charset="0"/>
              </a:rPr>
              <a:t>Vztah  k postiženým je  výrazem tolerance k odlišnosti,</a:t>
            </a:r>
            <a:r>
              <a:rPr lang="cs-CZ" sz="2400">
                <a:solidFill>
                  <a:srgbClr val="000000"/>
                </a:solidFill>
              </a:rPr>
              <a:t> výrazem </a:t>
            </a:r>
            <a:r>
              <a:rPr lang="cs-CZ" sz="2400">
                <a:solidFill>
                  <a:srgbClr val="000000"/>
                </a:solidFill>
                <a:cs typeface="Times New Roman" pitchFamily="16" charset="0"/>
              </a:rPr>
              <a:t>respektování individuality</a:t>
            </a:r>
            <a:r>
              <a:rPr lang="cs-CZ" sz="2400">
                <a:solidFill>
                  <a:srgbClr val="000000"/>
                </a:solidFill>
              </a:rPr>
              <a:t>; </a:t>
            </a:r>
            <a:r>
              <a:rPr lang="cs-CZ" sz="2400">
                <a:solidFill>
                  <a:srgbClr val="000000"/>
                </a:solidFill>
                <a:cs typeface="Times New Roman" pitchFamily="16" charset="0"/>
              </a:rPr>
              <a:t>je výrazem vnitřní kvality člověka i celé společnosti“.</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cs typeface="Times New Roman" pitchFamily="16" charset="0"/>
            </a:endParaRP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4000">
                <a:solidFill>
                  <a:srgbClr val="333399"/>
                </a:solidFill>
              </a:rPr>
              <a:t>Asymetrický dialog</a:t>
            </a:r>
            <a:br>
              <a:rPr lang="cs-CZ" sz="4000">
                <a:solidFill>
                  <a:srgbClr val="333399"/>
                </a:solidFill>
              </a:rPr>
            </a:br>
            <a:r>
              <a:rPr lang="cs-CZ" sz="4000">
                <a:solidFill>
                  <a:srgbClr val="333399"/>
                </a:solidFill>
              </a:rPr>
              <a:t>				 vs. segregace</a:t>
            </a:r>
          </a:p>
        </p:txBody>
      </p:sp>
      <p:sp>
        <p:nvSpPr>
          <p:cNvPr id="55298" name="Text Box 2"/>
          <p:cNvSpPr txBox="1">
            <a:spLocks noChangeArrowheads="1"/>
          </p:cNvSpPr>
          <p:nvPr/>
        </p:nvSpPr>
        <p:spPr bwMode="auto">
          <a:xfrm>
            <a:off x="1182688" y="2017713"/>
            <a:ext cx="7772400" cy="4402137"/>
          </a:xfrm>
          <a:prstGeom prst="rect">
            <a:avLst/>
          </a:prstGeom>
          <a:noFill/>
          <a:ln w="9525">
            <a:noFill/>
            <a:round/>
            <a:headEnd/>
            <a:tailEnd/>
          </a:ln>
          <a:effectLst/>
        </p:spPr>
        <p:txBody>
          <a:bodyPr lIns="90000" tIns="46800" rIns="90000" bIns="46800"/>
          <a:lstStyle/>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Segregace jako odsunutí nepřijatelného za stanovené hranice</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a:solidFill>
                  <a:srgbClr val="000000"/>
                </a:solidFill>
              </a:rPr>
              <a:t>	Pokud naznačený „asymetrický dialog“ neprobíhá, ztrácí ta méně závislá, zdravější strana kvality, které hrají v lidském životě podstatnou roli.</a:t>
            </a:r>
          </a:p>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900">
              <a:solidFill>
                <a:srgbClr val="000000"/>
              </a:solidFill>
            </a:endParaRPr>
          </a:p>
          <a:p>
            <a:pPr>
              <a:lnSpc>
                <a:spcPct val="80000"/>
              </a:lnSpc>
              <a:spcBef>
                <a:spcPts val="4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a:solidFill>
                  <a:srgbClr val="000000"/>
                </a:solidFill>
              </a:rPr>
              <a:t>	Důsledkem jednostranného řešení, „sebeobranným“ odsunutím „nepřijatelného“ za stanovené hranice </a:t>
            </a:r>
            <a:r>
              <a:rPr lang="cs-CZ" sz="1900">
                <a:solidFill>
                  <a:srgbClr val="000000"/>
                </a:solidFill>
                <a:latin typeface="Arial" charset="0"/>
                <a:cs typeface="Arial" charset="0"/>
              </a:rPr>
              <a:t>→ </a:t>
            </a:r>
            <a:r>
              <a:rPr lang="cs-CZ" sz="1900">
                <a:solidFill>
                  <a:srgbClr val="000000"/>
                </a:solidFill>
              </a:rPr>
              <a:t>replikace strachu v začarovaném kruhu.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cs typeface="Times New Roman" pitchFamily="16" charset="0"/>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cs typeface="Times New Roman" pitchFamily="16" charset="0"/>
              </a:rPr>
              <a:t>Segragační tendence se dnes neprojevují otevřeně. Přesto je možné nalézt kontext, kdy uvedené motivy mohou mít vliv, např. rozhodování o provádění náročné léčby atd. (Stainton, 2001).</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258888" y="403225"/>
            <a:ext cx="2376487" cy="114300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a:solidFill>
                  <a:srgbClr val="333399"/>
                </a:solidFill>
              </a:rPr>
              <a:t>Aktion T4</a:t>
            </a:r>
          </a:p>
        </p:txBody>
      </p:sp>
      <p:sp>
        <p:nvSpPr>
          <p:cNvPr id="56322" name="Text Box 2"/>
          <p:cNvSpPr txBox="1">
            <a:spLocks noChangeArrowheads="1"/>
          </p:cNvSpPr>
          <p:nvPr/>
        </p:nvSpPr>
        <p:spPr bwMode="auto">
          <a:xfrm>
            <a:off x="684213" y="2708275"/>
            <a:ext cx="8208962" cy="3954463"/>
          </a:xfrm>
          <a:prstGeom prst="rect">
            <a:avLst/>
          </a:prstGeom>
          <a:noFill/>
          <a:ln w="9525">
            <a:noFill/>
            <a:round/>
            <a:headEnd/>
            <a:tailEnd/>
          </a:ln>
          <a:effectLst/>
        </p:spPr>
        <p:txBody>
          <a:bodyPr lIns="90000" tIns="46800" rIns="90000" bIns="46800"/>
          <a:lstStyle/>
          <a:p>
            <a:pPr marL="333375" indent="-333375">
              <a:lnSpc>
                <a:spcPct val="80000"/>
              </a:lnSpc>
              <a:spcBef>
                <a:spcPts val="3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1200">
              <a:solidFill>
                <a:srgbClr val="000000"/>
              </a:solidFill>
            </a:endParaRPr>
          </a:p>
          <a:p>
            <a:pPr marL="333375" indent="-333375">
              <a:lnSpc>
                <a:spcPct val="80000"/>
              </a:lnSpc>
              <a:spcBef>
                <a:spcPts val="4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sz="1600">
                <a:solidFill>
                  <a:srgbClr val="000000"/>
                </a:solidFill>
              </a:rPr>
              <a:t>18</a:t>
            </a:r>
            <a:r>
              <a:rPr lang="cs-CZ" sz="1600">
                <a:solidFill>
                  <a:srgbClr val="000000"/>
                </a:solidFill>
              </a:rPr>
              <a:t>.8. </a:t>
            </a:r>
            <a:r>
              <a:rPr lang="en-US" sz="1600">
                <a:solidFill>
                  <a:srgbClr val="000000"/>
                </a:solidFill>
              </a:rPr>
              <a:t>1939</a:t>
            </a:r>
            <a:r>
              <a:rPr lang="cs-CZ" sz="1600">
                <a:solidFill>
                  <a:srgbClr val="000000"/>
                </a:solidFill>
              </a:rPr>
              <a:t> povinná registrace dětí s postižením (</a:t>
            </a:r>
            <a:r>
              <a:rPr lang="cs-CZ" sz="1600" b="1">
                <a:solidFill>
                  <a:srgbClr val="000000"/>
                </a:solidFill>
              </a:rPr>
              <a:t>sféra zdravotních služeb</a:t>
            </a:r>
            <a:r>
              <a:rPr lang="cs-CZ" sz="1600">
                <a:solidFill>
                  <a:srgbClr val="000000"/>
                </a:solidFill>
              </a:rPr>
              <a:t>). </a:t>
            </a:r>
          </a:p>
          <a:p>
            <a:pPr marL="333375" indent="-333375">
              <a:lnSpc>
                <a:spcPct val="80000"/>
              </a:lnSpc>
              <a:spcBef>
                <a:spcPts val="4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1600">
              <a:solidFill>
                <a:srgbClr val="000000"/>
              </a:solidFill>
            </a:endParaRPr>
          </a:p>
          <a:p>
            <a:pPr marL="333375" indent="-333375">
              <a:lnSpc>
                <a:spcPct val="80000"/>
              </a:lnSpc>
              <a:spcBef>
                <a:spcPts val="45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sz="1600">
                <a:solidFill>
                  <a:srgbClr val="000000"/>
                </a:solidFill>
              </a:rPr>
              <a:t>The selected children were sent to several mental homes where they were killed by lethal drugs or withdrawal of food.</a:t>
            </a:r>
            <a:r>
              <a:rPr lang="cs-CZ" sz="1600">
                <a:solidFill>
                  <a:srgbClr val="000000"/>
                </a:solidFill>
              </a:rPr>
              <a:t> </a:t>
            </a:r>
            <a:r>
              <a:rPr lang="en-US" sz="1600">
                <a:solidFill>
                  <a:srgbClr val="000000"/>
                </a:solidFill>
              </a:rPr>
              <a:t>Up to 8,000 children lost their lives in course of this "children euthanasia„</a:t>
            </a:r>
            <a:r>
              <a:rPr lang="cs-CZ" sz="1600">
                <a:solidFill>
                  <a:srgbClr val="000000"/>
                </a:solidFill>
              </a:rPr>
              <a:t> (..</a:t>
            </a:r>
            <a:r>
              <a:rPr lang="en-US" sz="1600">
                <a:solidFill>
                  <a:srgbClr val="000000"/>
                </a:solidFill>
              </a:rPr>
              <a:t>.</a:t>
            </a:r>
            <a:r>
              <a:rPr lang="cs-CZ" sz="1600">
                <a:solidFill>
                  <a:srgbClr val="000000"/>
                </a:solidFill>
              </a:rPr>
              <a:t>)</a:t>
            </a:r>
            <a:r>
              <a:rPr lang="en-US" sz="1600">
                <a:solidFill>
                  <a:srgbClr val="000000"/>
                </a:solidFill>
              </a:rPr>
              <a:t> the program was </a:t>
            </a:r>
            <a:r>
              <a:rPr lang="en-US" sz="1600" b="1">
                <a:solidFill>
                  <a:srgbClr val="CCCCFF"/>
                </a:solidFill>
                <a:hlinkClick r:id="rId3"/>
              </a:rPr>
              <a:t>extended on adults</a:t>
            </a:r>
            <a:r>
              <a:rPr lang="cs-CZ" sz="1600" b="1">
                <a:solidFill>
                  <a:srgbClr val="000000"/>
                </a:solidFill>
              </a:rPr>
              <a:t> </a:t>
            </a:r>
            <a:r>
              <a:rPr lang="cs-CZ" sz="1600">
                <a:solidFill>
                  <a:srgbClr val="000000"/>
                </a:solidFill>
              </a:rPr>
              <a:t>(1939)</a:t>
            </a:r>
            <a:r>
              <a:rPr lang="en-US" sz="1600">
                <a:solidFill>
                  <a:srgbClr val="000000"/>
                </a:solidFill>
              </a:rPr>
              <a:t>. This order was backdated on 1 September 1939, day of the German attack on Poland. The beginning of WW2 diverted the population from the euthanasia programme. The Nazis could get rid of "useless eaters" to save money and personnel, and get more free beds in hospitals.</a:t>
            </a:r>
            <a:r>
              <a:rPr lang="en-US">
                <a:solidFill>
                  <a:srgbClr val="000000"/>
                </a:solidFill>
              </a:rPr>
              <a:t> </a:t>
            </a:r>
          </a:p>
          <a:p>
            <a:pPr marL="333375" indent="-333375">
              <a:lnSpc>
                <a:spcPct val="80000"/>
              </a:lnSpc>
              <a:spcBef>
                <a:spcPts val="3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1400">
              <a:solidFill>
                <a:srgbClr val="000000"/>
              </a:solidFill>
            </a:endParaRPr>
          </a:p>
          <a:p>
            <a:pPr marL="333375" indent="-333375">
              <a:lnSpc>
                <a:spcPct val="80000"/>
              </a:lnSpc>
              <a:spcBef>
                <a:spcPts val="3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1400">
              <a:solidFill>
                <a:srgbClr val="000000"/>
              </a:solidFill>
            </a:endParaRPr>
          </a:p>
          <a:p>
            <a:pPr marL="333375" indent="-333375">
              <a:lnSpc>
                <a:spcPct val="80000"/>
              </a:lnSpc>
              <a:spcBef>
                <a:spcPts val="35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1400">
              <a:solidFill>
                <a:srgbClr val="000000"/>
              </a:solidFill>
            </a:endParaRPr>
          </a:p>
          <a:p>
            <a:pPr marL="333375" indent="-333375">
              <a:lnSpc>
                <a:spcPct val="80000"/>
              </a:lnSpc>
              <a:spcBef>
                <a:spcPts val="5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Rozhraní rozhodování o hodnotě života: </a:t>
            </a:r>
          </a:p>
          <a:p>
            <a:pPr marL="333375" indent="-333375">
              <a:lnSpc>
                <a:spcPct val="80000"/>
              </a:lnSpc>
              <a:spcBef>
                <a:spcPts val="5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b="1">
                <a:solidFill>
                  <a:srgbClr val="000000"/>
                </a:solidFill>
              </a:rPr>
              <a:t>kdo rozhoduje o kom, </a:t>
            </a:r>
            <a:r>
              <a:rPr lang="cs-CZ" sz="2000">
                <a:solidFill>
                  <a:srgbClr val="000000"/>
                </a:solidFill>
              </a:rPr>
              <a:t>o ceně jeho života, o kriteriích hodnocení…</a:t>
            </a:r>
            <a:r>
              <a:rPr lang="cs-CZ" sz="2000" b="1">
                <a:solidFill>
                  <a:srgbClr val="000000"/>
                </a:solidFill>
              </a:rPr>
              <a:t>?</a:t>
            </a:r>
          </a:p>
        </p:txBody>
      </p:sp>
      <p:pic>
        <p:nvPicPr>
          <p:cNvPr id="56323" name="Picture 3"/>
          <p:cNvPicPr>
            <a:picLocks noChangeAspect="1" noChangeArrowheads="1"/>
          </p:cNvPicPr>
          <p:nvPr/>
        </p:nvPicPr>
        <p:blipFill>
          <a:blip r:embed="rId4"/>
          <a:srcRect/>
          <a:stretch>
            <a:fillRect/>
          </a:stretch>
        </p:blipFill>
        <p:spPr bwMode="auto">
          <a:xfrm>
            <a:off x="4643438" y="115888"/>
            <a:ext cx="1870075" cy="2665412"/>
          </a:xfrm>
          <a:prstGeom prst="rect">
            <a:avLst/>
          </a:prstGeom>
          <a:noFill/>
          <a:ln w="9525">
            <a:noFill/>
            <a:round/>
            <a:headEnd/>
            <a:tailEnd/>
          </a:ln>
          <a:effectLst/>
        </p:spPr>
      </p:pic>
      <p:pic>
        <p:nvPicPr>
          <p:cNvPr id="56324" name="Picture 4"/>
          <p:cNvPicPr>
            <a:picLocks noChangeAspect="1" noChangeArrowheads="1"/>
          </p:cNvPicPr>
          <p:nvPr/>
        </p:nvPicPr>
        <p:blipFill>
          <a:blip r:embed="rId5"/>
          <a:srcRect/>
          <a:stretch>
            <a:fillRect/>
          </a:stretch>
        </p:blipFill>
        <p:spPr bwMode="auto">
          <a:xfrm>
            <a:off x="6746875" y="115888"/>
            <a:ext cx="2073275" cy="2735262"/>
          </a:xfrm>
          <a:prstGeom prst="rect">
            <a:avLst/>
          </a:prstGeom>
          <a:noFill/>
          <a:ln w="9525">
            <a:noFill/>
            <a:round/>
            <a:headEnd/>
            <a:tailEnd/>
          </a:ln>
          <a:effectLst/>
        </p:spPr>
      </p:pic>
      <p:sp>
        <p:nvSpPr>
          <p:cNvPr id="56325" name="Rectangle 5"/>
          <p:cNvSpPr>
            <a:spLocks noChangeArrowheads="1"/>
          </p:cNvSpPr>
          <p:nvPr/>
        </p:nvSpPr>
        <p:spPr bwMode="auto">
          <a:xfrm>
            <a:off x="468313" y="1916113"/>
            <a:ext cx="4321175" cy="733425"/>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i="1">
                <a:solidFill>
                  <a:srgbClr val="000000"/>
                </a:solidFill>
              </a:rPr>
              <a:t>„</a:t>
            </a:r>
            <a:r>
              <a:rPr lang="cs-CZ" sz="1400" i="1">
                <a:solidFill>
                  <a:srgbClr val="000000"/>
                </a:solidFill>
              </a:rPr>
              <a:t>I</a:t>
            </a:r>
            <a:r>
              <a:rPr lang="en-US" sz="1400" i="1">
                <a:solidFill>
                  <a:srgbClr val="000000"/>
                </a:solidFill>
              </a:rPr>
              <a:t>f there is no more power to fight for the own health, the right to live comes to an end"</a:t>
            </a:r>
            <a:r>
              <a:rPr lang="en-US" sz="1400">
                <a:solidFill>
                  <a:srgbClr val="00000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i="1">
                <a:solidFill>
                  <a:srgbClr val="000000"/>
                </a:solidFill>
              </a:rPr>
              <a:t>	</a:t>
            </a:r>
            <a:r>
              <a:rPr lang="en-US" sz="1400" i="1">
                <a:solidFill>
                  <a:srgbClr val="000000"/>
                </a:solidFill>
              </a:rPr>
              <a:t>(A</a:t>
            </a:r>
            <a:r>
              <a:rPr lang="cs-CZ" sz="1400" i="1">
                <a:solidFill>
                  <a:srgbClr val="000000"/>
                </a:solidFill>
              </a:rPr>
              <a:t>dolf</a:t>
            </a:r>
            <a:r>
              <a:rPr lang="en-US" sz="1400" i="1">
                <a:solidFill>
                  <a:srgbClr val="000000"/>
                </a:solidFill>
              </a:rPr>
              <a:t> Hitler, Mein Kampf, p.</a:t>
            </a:r>
            <a:r>
              <a:rPr lang="cs-CZ" sz="1400" i="1">
                <a:solidFill>
                  <a:srgbClr val="000000"/>
                </a:solidFill>
              </a:rPr>
              <a:t> </a:t>
            </a:r>
            <a:r>
              <a:rPr lang="en-US" sz="1400" i="1">
                <a:solidFill>
                  <a:srgbClr val="000000"/>
                </a:solidFill>
              </a:rPr>
              <a:t>282).</a:t>
            </a:r>
          </a:p>
        </p:txBody>
      </p:sp>
      <p:pic>
        <p:nvPicPr>
          <p:cNvPr id="7" name="Picture 1"/>
          <p:cNvPicPr>
            <a:picLocks noChangeAspect="1" noChangeArrowheads="1"/>
          </p:cNvPicPr>
          <p:nvPr/>
        </p:nvPicPr>
        <p:blipFill>
          <a:blip r:embed="rId6"/>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400">
                <a:solidFill>
                  <a:srgbClr val="333399"/>
                </a:solidFill>
              </a:rPr>
              <a:t>Existuje základní vzorec, společná dimenze  </a:t>
            </a:r>
            <a:br>
              <a:rPr lang="cs-CZ" sz="2400">
                <a:solidFill>
                  <a:srgbClr val="333399"/>
                </a:solidFill>
              </a:rPr>
            </a:br>
            <a:r>
              <a:rPr lang="cs-CZ" sz="2400">
                <a:solidFill>
                  <a:srgbClr val="333399"/>
                </a:solidFill>
              </a:rPr>
              <a:t>		„odmítání nepříznivé skutečnosti“?</a:t>
            </a:r>
          </a:p>
        </p:txBody>
      </p:sp>
      <p:sp>
        <p:nvSpPr>
          <p:cNvPr id="57346"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rPr>
              <a:t>Conelly, R. (2003):</a:t>
            </a:r>
            <a:r>
              <a:rPr lang="cs-CZ">
                <a:solidFill>
                  <a:srgbClr val="000000"/>
                </a:solidFill>
              </a:rPr>
              <a:t> Západní kultura popírá smrt. Jiná kvalita života.</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Medicína je v roli balzamovačů ve starém Egyptě.</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rPr>
              <a:t>Kűbler - Rossová: </a:t>
            </a:r>
            <a:r>
              <a:rPr lang="cs-CZ">
                <a:solidFill>
                  <a:srgbClr val="000000"/>
                </a:solidFill>
              </a:rPr>
              <a:t>„Skrze akceptaci konečnosti individuální existence dojdeme k síle a odvaze odmítnou vnější role a očekávání a věnovat každý den života - jakkoli dlouhý je – růstu toho, co jsme a jak jen to jde“.</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b="1">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rPr>
              <a:t>Kant:</a:t>
            </a:r>
            <a:r>
              <a:rPr lang="cs-CZ">
                <a:solidFill>
                  <a:srgbClr val="000000"/>
                </a:solidFill>
              </a:rPr>
              <a:t> </a:t>
            </a:r>
            <a:r>
              <a:rPr lang="cs-CZ">
                <a:solidFill>
                  <a:srgbClr val="000000"/>
                </a:solidFill>
                <a:latin typeface="Arial" charset="0"/>
              </a:rPr>
              <a:t>„</a:t>
            </a:r>
            <a:r>
              <a:rPr lang="cs-CZ">
                <a:solidFill>
                  <a:srgbClr val="000000"/>
                </a:solidFill>
              </a:rPr>
              <a:t>Člověk může ž</a:t>
            </a:r>
            <a:r>
              <a:rPr lang="cs-CZ">
                <a:solidFill>
                  <a:srgbClr val="000000"/>
                </a:solidFill>
                <a:latin typeface="Arial" charset="0"/>
              </a:rPr>
              <a:t>í</a:t>
            </a:r>
            <a:r>
              <a:rPr lang="cs-CZ">
                <a:solidFill>
                  <a:srgbClr val="000000"/>
                </a:solidFill>
              </a:rPr>
              <a:t>t pouze t</a:t>
            </a:r>
            <a:r>
              <a:rPr lang="cs-CZ">
                <a:solidFill>
                  <a:srgbClr val="000000"/>
                </a:solidFill>
                <a:latin typeface="Arial" charset="0"/>
              </a:rPr>
              <a:t>í</a:t>
            </a:r>
            <a:r>
              <a:rPr lang="cs-CZ">
                <a:solidFill>
                  <a:srgbClr val="000000"/>
                </a:solidFill>
              </a:rPr>
              <a:t>m, za co je schopen svůj život obětovat</a:t>
            </a:r>
            <a:r>
              <a:rPr lang="cs-CZ">
                <a:solidFill>
                  <a:srgbClr val="000000"/>
                </a:solidFill>
                <a:latin typeface="Arial" charset="0"/>
              </a:rPr>
              <a:t>“</a:t>
            </a:r>
            <a:r>
              <a:rPr lang="cs-CZ">
                <a:solidFill>
                  <a:srgbClr val="000000"/>
                </a:solidFill>
              </a:rPr>
              <a:t>.</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rPr>
              <a:t>Freud:</a:t>
            </a:r>
            <a:r>
              <a:rPr lang="cs-CZ">
                <a:solidFill>
                  <a:srgbClr val="000000"/>
                </a:solidFill>
              </a:rPr>
              <a:t> </a:t>
            </a:r>
            <a:r>
              <a:rPr lang="cs-CZ">
                <a:solidFill>
                  <a:srgbClr val="000000"/>
                </a:solidFill>
                <a:latin typeface="Arial" charset="0"/>
              </a:rPr>
              <a:t>„</a:t>
            </a:r>
            <a:r>
              <a:rPr lang="cs-CZ">
                <a:solidFill>
                  <a:srgbClr val="000000"/>
                </a:solidFill>
              </a:rPr>
              <a:t>Z</a:t>
            </a:r>
            <a:r>
              <a:rPr lang="cs-CZ">
                <a:solidFill>
                  <a:srgbClr val="000000"/>
                </a:solidFill>
                <a:latin typeface="Arial" charset="0"/>
              </a:rPr>
              <a:t>í</a:t>
            </a:r>
            <a:r>
              <a:rPr lang="cs-CZ">
                <a:solidFill>
                  <a:srgbClr val="000000"/>
                </a:solidFill>
              </a:rPr>
              <a:t>sk</a:t>
            </a:r>
            <a:r>
              <a:rPr lang="cs-CZ">
                <a:solidFill>
                  <a:srgbClr val="000000"/>
                </a:solidFill>
                <a:latin typeface="Arial" charset="0"/>
              </a:rPr>
              <a:t>á</a:t>
            </a:r>
            <a:r>
              <a:rPr lang="cs-CZ">
                <a:solidFill>
                  <a:srgbClr val="000000"/>
                </a:solidFill>
              </a:rPr>
              <a:t>v</a:t>
            </a:r>
            <a:r>
              <a:rPr lang="cs-CZ">
                <a:solidFill>
                  <a:srgbClr val="000000"/>
                </a:solidFill>
                <a:latin typeface="Arial" charset="0"/>
              </a:rPr>
              <a:t>á</a:t>
            </a:r>
            <a:r>
              <a:rPr lang="cs-CZ">
                <a:solidFill>
                  <a:srgbClr val="000000"/>
                </a:solidFill>
              </a:rPr>
              <a:t> život znovu svoji plnost a zač</a:t>
            </a:r>
            <a:r>
              <a:rPr lang="cs-CZ">
                <a:solidFill>
                  <a:srgbClr val="000000"/>
                </a:solidFill>
                <a:latin typeface="Arial" charset="0"/>
              </a:rPr>
              <a:t>í</a:t>
            </a:r>
            <a:r>
              <a:rPr lang="cs-CZ">
                <a:solidFill>
                  <a:srgbClr val="000000"/>
                </a:solidFill>
              </a:rPr>
              <a:t>n</a:t>
            </a:r>
            <a:r>
              <a:rPr lang="cs-CZ">
                <a:solidFill>
                  <a:srgbClr val="000000"/>
                </a:solidFill>
                <a:latin typeface="Arial" charset="0"/>
              </a:rPr>
              <a:t>á</a:t>
            </a:r>
            <a:r>
              <a:rPr lang="cs-CZ">
                <a:solidFill>
                  <a:srgbClr val="000000"/>
                </a:solidFill>
              </a:rPr>
              <a:t> být zaj</a:t>
            </a:r>
            <a:r>
              <a:rPr lang="cs-CZ">
                <a:solidFill>
                  <a:srgbClr val="000000"/>
                </a:solidFill>
                <a:latin typeface="Arial" charset="0"/>
              </a:rPr>
              <a:t>í</a:t>
            </a:r>
            <a:r>
              <a:rPr lang="cs-CZ">
                <a:solidFill>
                  <a:srgbClr val="000000"/>
                </a:solidFill>
              </a:rPr>
              <a:t>mavým, pouze pokud realita smrti nemůže být v</a:t>
            </a:r>
            <a:r>
              <a:rPr lang="cs-CZ">
                <a:solidFill>
                  <a:srgbClr val="000000"/>
                </a:solidFill>
                <a:latin typeface="Arial" charset="0"/>
              </a:rPr>
              <a:t>í</a:t>
            </a:r>
            <a:r>
              <a:rPr lang="cs-CZ">
                <a:solidFill>
                  <a:srgbClr val="000000"/>
                </a:solidFill>
              </a:rPr>
              <a:t>ce pop</a:t>
            </a:r>
            <a:r>
              <a:rPr lang="cs-CZ">
                <a:solidFill>
                  <a:srgbClr val="000000"/>
                </a:solidFill>
                <a:latin typeface="Arial" charset="0"/>
              </a:rPr>
              <a:t>í</a:t>
            </a:r>
            <a:r>
              <a:rPr lang="cs-CZ">
                <a:solidFill>
                  <a:srgbClr val="000000"/>
                </a:solidFill>
              </a:rPr>
              <a:t>r</a:t>
            </a:r>
            <a:r>
              <a:rPr lang="cs-CZ">
                <a:solidFill>
                  <a:srgbClr val="000000"/>
                </a:solidFill>
                <a:latin typeface="Arial" charset="0"/>
              </a:rPr>
              <a:t>á</a:t>
            </a:r>
            <a:r>
              <a:rPr lang="cs-CZ">
                <a:solidFill>
                  <a:srgbClr val="000000"/>
                </a:solidFill>
              </a:rPr>
              <a:t>na</a:t>
            </a:r>
            <a:r>
              <a:rPr lang="cs-CZ">
                <a:solidFill>
                  <a:srgbClr val="000000"/>
                </a:solidFill>
                <a:latin typeface="Arial" charset="0"/>
              </a:rPr>
              <a:t>“</a:t>
            </a:r>
            <a:r>
              <a:rPr lang="cs-CZ">
                <a:solidFill>
                  <a:srgbClr val="000000"/>
                </a:solidFill>
              </a:rPr>
              <a:t>.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rPr>
              <a:t>Rollo May: </a:t>
            </a:r>
            <a:r>
              <a:rPr lang="cs-CZ">
                <a:solidFill>
                  <a:srgbClr val="000000"/>
                </a:solidFill>
              </a:rPr>
              <a:t>spojení témat </a:t>
            </a:r>
            <a:r>
              <a:rPr lang="cs-CZ">
                <a:solidFill>
                  <a:srgbClr val="000000"/>
                </a:solidFill>
                <a:latin typeface="Arial" charset="0"/>
              </a:rPr>
              <a:t>„</a:t>
            </a:r>
            <a:r>
              <a:rPr lang="cs-CZ">
                <a:solidFill>
                  <a:srgbClr val="000000"/>
                </a:solidFill>
              </a:rPr>
              <a:t>tvořiv</a:t>
            </a:r>
            <a:r>
              <a:rPr lang="cs-CZ">
                <a:solidFill>
                  <a:srgbClr val="000000"/>
                </a:solidFill>
                <a:latin typeface="Arial" charset="0"/>
              </a:rPr>
              <a:t>é</a:t>
            </a:r>
            <a:r>
              <a:rPr lang="cs-CZ">
                <a:solidFill>
                  <a:srgbClr val="000000"/>
                </a:solidFill>
              </a:rPr>
              <a:t> s</a:t>
            </a:r>
            <a:r>
              <a:rPr lang="cs-CZ">
                <a:solidFill>
                  <a:srgbClr val="000000"/>
                </a:solidFill>
                <a:latin typeface="Arial" charset="0"/>
              </a:rPr>
              <a:t>í</a:t>
            </a:r>
            <a:r>
              <a:rPr lang="cs-CZ">
                <a:solidFill>
                  <a:srgbClr val="000000"/>
                </a:solidFill>
              </a:rPr>
              <a:t>ly člověka a limity smrti“…</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lnSpc>
                <a:spcPct val="7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800" b="1">
                <a:solidFill>
                  <a:srgbClr val="333399"/>
                </a:solidFill>
              </a:rPr>
              <a:t>Břetislav Foustka (1903):</a:t>
            </a:r>
            <a:br>
              <a:rPr lang="cs-CZ" sz="2800" b="1">
                <a:solidFill>
                  <a:srgbClr val="333399"/>
                </a:solidFill>
              </a:rPr>
            </a:br>
            <a:r>
              <a:rPr lang="cs-CZ" sz="2800" b="1">
                <a:solidFill>
                  <a:srgbClr val="333399"/>
                </a:solidFill>
              </a:rPr>
              <a:t>	Slabí v lidské společnosti</a:t>
            </a:r>
            <a:r>
              <a:rPr lang="cs-CZ" sz="4400">
                <a:solidFill>
                  <a:srgbClr val="333399"/>
                </a:solidFill>
              </a:rPr>
              <a:t>  </a:t>
            </a:r>
          </a:p>
        </p:txBody>
      </p:sp>
      <p:sp>
        <p:nvSpPr>
          <p:cNvPr id="58370" name="Text Box 2"/>
          <p:cNvSpPr txBox="1">
            <a:spLocks noChangeArrowheads="1"/>
          </p:cNvSpPr>
          <p:nvPr/>
        </p:nvSpPr>
        <p:spPr bwMode="auto">
          <a:xfrm>
            <a:off x="900113" y="2060575"/>
            <a:ext cx="7772400" cy="4530725"/>
          </a:xfrm>
          <a:prstGeom prst="rect">
            <a:avLst/>
          </a:prstGeom>
          <a:noFill/>
          <a:ln w="9525">
            <a:noFill/>
            <a:round/>
            <a:headEnd/>
            <a:tailEnd/>
          </a:ln>
          <a:effectLst/>
        </p:spPr>
        <p:txBody>
          <a:bodyPr lIns="90000" tIns="46800" rIns="90000" bIns="46800"/>
          <a:lstStyle/>
          <a:p>
            <a:pPr>
              <a:lnSpc>
                <a:spcPct val="80000"/>
              </a:lnSpc>
              <a:spcBef>
                <a:spcPts val="6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400">
                <a:solidFill>
                  <a:srgbClr val="000000"/>
                </a:solidFill>
              </a:rPr>
              <a:t>		Poznání, že je na světě tolik lidí slabých a bídných, jakož i </a:t>
            </a:r>
            <a:r>
              <a:rPr lang="cs-CZ" sz="2400" u="sng">
                <a:solidFill>
                  <a:srgbClr val="000000"/>
                </a:solidFill>
              </a:rPr>
              <a:t>soucit s nimi</a:t>
            </a:r>
            <a:r>
              <a:rPr lang="cs-CZ" sz="2400">
                <a:solidFill>
                  <a:srgbClr val="000000"/>
                </a:solidFill>
              </a:rPr>
              <a:t> vzbudil množství úvah o možné </a:t>
            </a:r>
            <a:r>
              <a:rPr lang="cs-CZ" sz="2400" u="sng">
                <a:solidFill>
                  <a:srgbClr val="000000"/>
                </a:solidFill>
              </a:rPr>
              <a:t>odpomoci</a:t>
            </a:r>
            <a:r>
              <a:rPr lang="cs-CZ" sz="2400">
                <a:solidFill>
                  <a:srgbClr val="000000"/>
                </a:solidFill>
              </a:rPr>
              <a:t>. Zejména ti, kdož věří v degeneraci jednotlivých národů, hledají prostředky </a:t>
            </a:r>
            <a:r>
              <a:rPr lang="cs-CZ" sz="2400" u="sng">
                <a:solidFill>
                  <a:srgbClr val="000000"/>
                </a:solidFill>
              </a:rPr>
              <a:t>k nápravě</a:t>
            </a:r>
            <a:r>
              <a:rPr lang="cs-CZ" sz="2400">
                <a:solidFill>
                  <a:srgbClr val="000000"/>
                </a:solidFill>
              </a:rPr>
              <a:t>. Není divu, že se během doby vyrojila celá záplava návrhů, které chtějí odčinit existenci slabých a degenerovaných a plémě </a:t>
            </a:r>
            <a:r>
              <a:rPr lang="cs-CZ" sz="2400" u="sng">
                <a:solidFill>
                  <a:srgbClr val="000000"/>
                </a:solidFill>
              </a:rPr>
              <a:t>zdokonalit</a:t>
            </a:r>
            <a:r>
              <a:rPr lang="cs-CZ" sz="2400">
                <a:solidFill>
                  <a:srgbClr val="000000"/>
                </a:solidFill>
              </a:rPr>
              <a:t>... </a:t>
            </a:r>
          </a:p>
          <a:p>
            <a:pPr>
              <a:lnSpc>
                <a:spcPct val="80000"/>
              </a:lnSpc>
              <a:spcBef>
                <a:spcPts val="6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sz="2400">
              <a:solidFill>
                <a:srgbClr val="000000"/>
              </a:solidFill>
            </a:endParaRPr>
          </a:p>
          <a:p>
            <a:pPr>
              <a:lnSpc>
                <a:spcPct val="80000"/>
              </a:lnSpc>
              <a:spcBef>
                <a:spcPts val="6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400">
                <a:solidFill>
                  <a:srgbClr val="000000"/>
                </a:solidFill>
              </a:rPr>
              <a:t>					(str. 144, důrazy doplněny). </a:t>
            </a:r>
          </a:p>
          <a:p>
            <a:pPr>
              <a:lnSpc>
                <a:spcPct val="80000"/>
              </a:lnSpc>
              <a:spcBef>
                <a:spcPts val="6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endParaRPr lang="cs-CZ" sz="2400">
              <a:solidFill>
                <a:srgbClr val="000000"/>
              </a:solidFill>
            </a:endParaRP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400">
                <a:solidFill>
                  <a:srgbClr val="000000"/>
                </a:solidFill>
              </a:rPr>
              <a:t>								</a:t>
            </a:r>
            <a:r>
              <a:rPr lang="cs-CZ">
                <a:solidFill>
                  <a:srgbClr val="000000"/>
                </a:solidFill>
              </a:rPr>
              <a:t>					</a:t>
            </a:r>
            <a:r>
              <a:rPr lang="cs-CZ" sz="3200" b="1">
                <a:solidFill>
                  <a:srgbClr val="000000"/>
                </a:solidFill>
              </a:rPr>
              <a:t>?</a:t>
            </a:r>
            <a:r>
              <a:rPr lang="cs-CZ">
                <a:solidFill>
                  <a:srgbClr val="000000"/>
                </a:solidFill>
              </a:rPr>
              <a:t>	</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3200" dirty="0">
                <a:solidFill>
                  <a:srgbClr val="333399"/>
                </a:solidFill>
              </a:rPr>
              <a:t>				? </a:t>
            </a:r>
          </a:p>
        </p:txBody>
      </p:sp>
      <p:sp>
        <p:nvSpPr>
          <p:cNvPr id="59394"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marL="333375" indent="-333375">
              <a:lnSpc>
                <a:spcPct val="90000"/>
              </a:lnSpc>
              <a:spcBef>
                <a:spcPts val="7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800">
                <a:solidFill>
                  <a:srgbClr val="000000"/>
                </a:solidFill>
              </a:rPr>
              <a:t>Která skupina se mně osobně zdá být obtížná? </a:t>
            </a:r>
          </a:p>
          <a:p>
            <a:pPr marL="333375" indent="-333375">
              <a:lnSpc>
                <a:spcPct val="90000"/>
              </a:lnSpc>
              <a:spcBef>
                <a:spcPts val="4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a:solidFill>
                <a:srgbClr val="000000"/>
              </a:solidFill>
            </a:endParaRPr>
          </a:p>
          <a:p>
            <a:pPr marL="333375" indent="-333375">
              <a:lnSpc>
                <a:spcPct val="90000"/>
              </a:lnSpc>
              <a:spcBef>
                <a:spcPts val="4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a:solidFill>
                <a:srgbClr val="000000"/>
              </a:solidFill>
            </a:endParaRPr>
          </a:p>
          <a:p>
            <a:pPr marL="333375" indent="-333375">
              <a:lnSpc>
                <a:spcPct val="90000"/>
              </a:lnSpc>
              <a:spcBef>
                <a:spcPts val="45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a:solidFill>
                <a:srgbClr val="000000"/>
              </a:solidFill>
            </a:endParaRPr>
          </a:p>
          <a:p>
            <a:pPr marL="333375" indent="-333375">
              <a:lnSpc>
                <a:spcPct val="90000"/>
              </a:lnSpc>
              <a:spcBef>
                <a:spcPts val="7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800">
                <a:solidFill>
                  <a:srgbClr val="000000"/>
                </a:solidFill>
              </a:rPr>
              <a:t>	- mě znepokojuje?</a:t>
            </a:r>
          </a:p>
          <a:p>
            <a:pPr marL="333375" indent="-333375">
              <a:lnSpc>
                <a:spcPct val="90000"/>
              </a:lnSpc>
              <a:spcBef>
                <a:spcPts val="7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800">
                <a:solidFill>
                  <a:srgbClr val="000000"/>
                </a:solidFill>
              </a:rPr>
              <a:t>	- na koho nechci platit daně?</a:t>
            </a:r>
          </a:p>
          <a:p>
            <a:pPr marL="333375" indent="-333375">
              <a:lnSpc>
                <a:spcPct val="90000"/>
              </a:lnSpc>
              <a:spcBef>
                <a:spcPts val="7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800">
                <a:solidFill>
                  <a:srgbClr val="000000"/>
                </a:solidFill>
              </a:rPr>
              <a:t>	- jediné, co mají udělat, je změnit se?</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52" presetClass="entr" fill="hold" nodeType="withEffect">
                                  <p:stCondLst>
                                    <p:cond delay="0"/>
                                  </p:stCondLst>
                                  <p:childTnLst>
                                    <p:set>
                                      <p:cBhvr additive="repl">
                                        <p:cTn id="6" dur="1" fill="hold">
                                          <p:stCondLst>
                                            <p:cond delay="0"/>
                                          </p:stCondLst>
                                        </p:cTn>
                                        <p:tgtEl>
                                          <p:spTgt spid="59393"/>
                                        </p:tgtEl>
                                        <p:attrNameLst>
                                          <p:attrName>style.visibility</p:attrName>
                                        </p:attrNameLst>
                                      </p:cBhvr>
                                      <p:to>
                                        <p:strVal val="visible"/>
                                      </p:to>
                                    </p:set>
                                    <p:anim calcmode="lin" valueType="num">
                                      <p:cBhvr additive="repl">
                                        <p:cTn id="7" dur="2000" fill="hold"/>
                                        <p:tgtEl>
                                          <p:spTgt spid="59393"/>
                                        </p:tgtEl>
                                        <p:attrNameLst>
                                          <p:attrName>ppt_w</p:attrName>
                                        </p:attrNameLst>
                                      </p:cBhvr>
                                      <p:tavLst>
                                        <p:tav>
                                          <p:val>
                                            <p:strVal val="#ppt_w*2.5"/>
                                          </p:val>
                                        </p:tav>
                                        <p:tav>
                                          <p:val>
                                            <p:strVal val="#ppt_w"/>
                                          </p:val>
                                        </p:tav>
                                      </p:tavLst>
                                    </p:anim>
                                    <p:anim calcmode="lin" valueType="num">
                                      <p:cBhvr additive="repl">
                                        <p:cTn id="8" dur="2000" fill="hold"/>
                                        <p:tgtEl>
                                          <p:spTgt spid="59393"/>
                                        </p:tgtEl>
                                        <p:attrNameLst>
                                          <p:attrName>ppt_h</p:attrName>
                                        </p:attrNameLst>
                                      </p:cBhvr>
                                      <p:tavLst>
                                        <p:tav>
                                          <p:val>
                                            <p:strVal val="#ppt_h"/>
                                          </p:val>
                                        </p:tav>
                                        <p:tav>
                                          <p:val>
                                            <p:strVal val="#ppt_h"/>
                                          </p:val>
                                        </p:tav>
                                      </p:tavLst>
                                    </p:anim>
                                    <p:anim calcmode="lin" valueType="num">
                                      <p:cBhvr additive="repl">
                                        <p:cTn id="9" dur="2000" fill="hold"/>
                                        <p:tgtEl>
                                          <p:spTgt spid="59393"/>
                                        </p:tgtEl>
                                        <p:attrNameLst>
                                          <p:attrName>ppt_x</p:attrName>
                                        </p:attrNameLst>
                                      </p:cBhvr>
                                      <p:tavLst>
                                        <p:tav tm="100000">
                                          <p:val>
                                            <p:strVal val="#ppt_x-.2"/>
                                          </p:val>
                                        </p:tav>
                                        <p:tav tm="100000">
                                          <p:val>
                                            <p:strVal val="#ppt_x+.1"/>
                                          </p:val>
                                        </p:tav>
                                        <p:tav tm="100000">
                                          <p:val>
                                            <p:strVal val="#ppt_x"/>
                                          </p:val>
                                        </p:tav>
                                      </p:tavLst>
                                    </p:anim>
                                    <p:anim calcmode="lin" valueType="num">
                                      <p:cBhvr additive="repl">
                                        <p:cTn id="10" dur="2000" fill="hold"/>
                                        <p:tgtEl>
                                          <p:spTgt spid="59393"/>
                                        </p:tgtEl>
                                        <p:attrNameLst>
                                          <p:attrName>ppt_y</p:attrName>
                                        </p:attrNameLst>
                                      </p:cBhvr>
                                      <p:tavLst>
                                        <p:tav tm="100000">
                                          <p:val>
                                            <p:strVal val="#ppt_y+1"/>
                                          </p:val>
                                        </p:tav>
                                        <p:tav tm="100000">
                                          <p:val>
                                            <p:strVal val="#ppt_y+.5"/>
                                          </p:val>
                                        </p:tav>
                                        <p:tav tm="100000">
                                          <p:val>
                                            <p:strVal val="#ppt_y"/>
                                          </p:val>
                                        </p:tav>
                                      </p:tavLst>
                                    </p:anim>
                                    <p:animEffect transition="in" filter="fade">
                                      <p:cBhvr additive="repl">
                                        <p:cTn id="11" dur="2000"/>
                                        <p:tgtEl>
                                          <p:spTgt spid="59393"/>
                                        </p:tgtEl>
                                      </p:cBhvr>
                                    </p:animEffect>
                                  </p:childTnLst>
                                </p:cTn>
                              </p:par>
                            </p:childTnLst>
                          </p:cTn>
                        </p:par>
                      </p:childTnLst>
                    </p:cTn>
                  </p:par>
                  <p:par>
                    <p:cTn id="12" fill="hold" nodeType="clickEffect">
                      <p:stCondLst>
                        <p:cond delay="indefinite"/>
                      </p:stCondLst>
                      <p:childTnLst>
                        <p:par>
                          <p:cTn id="13" fill="hold" nodeType="clickEffect">
                            <p:stCondLst>
                              <p:cond delay="0"/>
                            </p:stCondLst>
                            <p:childTnLst>
                              <p:par>
                                <p:cTn id="14" presetID="22" presetClass="entr" presetSubtype="8" fill="hold" nodeType="clickEffect">
                                  <p:stCondLst>
                                    <p:cond delay="0"/>
                                  </p:stCondLst>
                                  <p:childTnLst>
                                    <p:set>
                                      <p:cBhvr additive="repl">
                                        <p:cTn id="15" dur="1" fill="hold">
                                          <p:stCondLst>
                                            <p:cond delay="0"/>
                                          </p:stCondLst>
                                        </p:cTn>
                                        <p:tgtEl>
                                          <p:spTgt spid="59394">
                                            <p:txEl>
                                              <p:pRg st="0" end="0"/>
                                            </p:txEl>
                                          </p:spTgt>
                                        </p:tgtEl>
                                        <p:attrNameLst>
                                          <p:attrName>style.visibility</p:attrName>
                                        </p:attrNameLst>
                                      </p:cBhvr>
                                      <p:to>
                                        <p:strVal val="visible"/>
                                      </p:to>
                                    </p:set>
                                    <p:animEffect transition="in" filter="wipe(left)">
                                      <p:cBhvr additive="repl">
                                        <p:cTn id="16" dur="500"/>
                                        <p:tgtEl>
                                          <p:spTgt spid="59394">
                                            <p:txEl>
                                              <p:pRg st="0" end="0"/>
                                            </p:txEl>
                                          </p:spTgt>
                                        </p:tgtEl>
                                      </p:cBhvr>
                                    </p:animEffect>
                                  </p:childTnLst>
                                </p:cTn>
                              </p:par>
                            </p:childTnLst>
                          </p:cTn>
                        </p:par>
                      </p:childTnLst>
                    </p:cTn>
                  </p:par>
                  <p:par>
                    <p:cTn id="17" fill="hold" nodeType="clickEffect">
                      <p:stCondLst>
                        <p:cond delay="indefinite"/>
                      </p:stCondLst>
                      <p:childTnLst>
                        <p:par>
                          <p:cTn id="18" fill="hold" nodeType="clickEffect">
                            <p:stCondLst>
                              <p:cond delay="0"/>
                            </p:stCondLst>
                            <p:childTnLst>
                              <p:par>
                                <p:cTn id="19" presetID="22" presetClass="entr" presetSubtype="8" fill="hold" nodeType="clickEffect">
                                  <p:stCondLst>
                                    <p:cond delay="0"/>
                                  </p:stCondLst>
                                  <p:childTnLst>
                                    <p:set>
                                      <p:cBhvr additive="repl">
                                        <p:cTn id="20" dur="1" fill="hold">
                                          <p:stCondLst>
                                            <p:cond delay="0"/>
                                          </p:stCondLst>
                                        </p:cTn>
                                        <p:tgtEl>
                                          <p:spTgt spid="59394">
                                            <p:txEl>
                                              <p:pRg st="4" end="4"/>
                                            </p:txEl>
                                          </p:spTgt>
                                        </p:tgtEl>
                                        <p:attrNameLst>
                                          <p:attrName>style.visibility</p:attrName>
                                        </p:attrNameLst>
                                      </p:cBhvr>
                                      <p:to>
                                        <p:strVal val="visible"/>
                                      </p:to>
                                    </p:set>
                                    <p:animEffect transition="in" filter="wipe(left)">
                                      <p:cBhvr additive="repl">
                                        <p:cTn id="21" dur="500"/>
                                        <p:tgtEl>
                                          <p:spTgt spid="59394">
                                            <p:txEl>
                                              <p:pRg st="4" end="4"/>
                                            </p:txEl>
                                          </p:spTgt>
                                        </p:tgtEl>
                                      </p:cBhvr>
                                    </p:animEffect>
                                  </p:childTnLst>
                                </p:cTn>
                              </p:par>
                            </p:childTnLst>
                          </p:cTn>
                        </p:par>
                      </p:childTnLst>
                    </p:cTn>
                  </p:par>
                  <p:par>
                    <p:cTn id="22" fill="hold" nodeType="clickEffect">
                      <p:stCondLst>
                        <p:cond delay="indefinite"/>
                      </p:stCondLst>
                      <p:childTnLst>
                        <p:par>
                          <p:cTn id="23" fill="hold" nodeType="clickEffect">
                            <p:stCondLst>
                              <p:cond delay="0"/>
                            </p:stCondLst>
                            <p:childTnLst>
                              <p:par>
                                <p:cTn id="24" presetID="22" presetClass="entr" presetSubtype="8" fill="hold" nodeType="clickEffect">
                                  <p:stCondLst>
                                    <p:cond delay="0"/>
                                  </p:stCondLst>
                                  <p:childTnLst>
                                    <p:set>
                                      <p:cBhvr additive="repl">
                                        <p:cTn id="25" dur="1" fill="hold">
                                          <p:stCondLst>
                                            <p:cond delay="0"/>
                                          </p:stCondLst>
                                        </p:cTn>
                                        <p:tgtEl>
                                          <p:spTgt spid="59394">
                                            <p:txEl>
                                              <p:pRg st="5" end="5"/>
                                            </p:txEl>
                                          </p:spTgt>
                                        </p:tgtEl>
                                        <p:attrNameLst>
                                          <p:attrName>style.visibility</p:attrName>
                                        </p:attrNameLst>
                                      </p:cBhvr>
                                      <p:to>
                                        <p:strVal val="visible"/>
                                      </p:to>
                                    </p:set>
                                    <p:animEffect transition="in" filter="wipe(left)">
                                      <p:cBhvr additive="repl">
                                        <p:cTn id="26" dur="500"/>
                                        <p:tgtEl>
                                          <p:spTgt spid="59394">
                                            <p:txEl>
                                              <p:pRg st="5" end="5"/>
                                            </p:txEl>
                                          </p:spTgt>
                                        </p:tgtEl>
                                      </p:cBhvr>
                                    </p:animEffect>
                                  </p:childTnLst>
                                </p:cTn>
                              </p:par>
                            </p:childTnLst>
                          </p:cTn>
                        </p:par>
                      </p:childTnLst>
                    </p:cTn>
                  </p:par>
                  <p:par>
                    <p:cTn id="27" fill="hold" nodeType="clickEffect">
                      <p:stCondLst>
                        <p:cond delay="indefinite"/>
                      </p:stCondLst>
                      <p:childTnLst>
                        <p:par>
                          <p:cTn id="28" fill="hold" nodeType="clickEffect">
                            <p:stCondLst>
                              <p:cond delay="0"/>
                            </p:stCondLst>
                            <p:childTnLst>
                              <p:par>
                                <p:cTn id="29" presetID="22" presetClass="entr" presetSubtype="8" fill="hold" nodeType="clickEffect">
                                  <p:stCondLst>
                                    <p:cond delay="0"/>
                                  </p:stCondLst>
                                  <p:childTnLst>
                                    <p:set>
                                      <p:cBhvr additive="repl">
                                        <p:cTn id="30" dur="1" fill="hold">
                                          <p:stCondLst>
                                            <p:cond delay="0"/>
                                          </p:stCondLst>
                                        </p:cTn>
                                        <p:tgtEl>
                                          <p:spTgt spid="59394">
                                            <p:txEl>
                                              <p:pRg st="6" end="6"/>
                                            </p:txEl>
                                          </p:spTgt>
                                        </p:tgtEl>
                                        <p:attrNameLst>
                                          <p:attrName>style.visibility</p:attrName>
                                        </p:attrNameLst>
                                      </p:cBhvr>
                                      <p:to>
                                        <p:strVal val="visible"/>
                                      </p:to>
                                    </p:set>
                                    <p:animEffect transition="in" filter="wipe(left)">
                                      <p:cBhvr additive="repl">
                                        <p:cTn id="31" dur="500"/>
                                        <p:tgtEl>
                                          <p:spTgt spid="593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31800" y="188913"/>
            <a:ext cx="8712200" cy="1462087"/>
          </a:xfrm>
          <a:prstGeom prst="rect">
            <a:avLst/>
          </a:prstGeom>
          <a:noFill/>
          <a:ln w="9525">
            <a:noFill/>
            <a:round/>
            <a:headEnd/>
            <a:tailEnd/>
          </a:ln>
          <a:effectLst/>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a:solidFill>
                  <a:srgbClr val="333399"/>
                </a:solidFill>
                <a:cs typeface="Times New Roman" pitchFamily="16" charset="0"/>
              </a:rPr>
              <a:t>Re: </a:t>
            </a:r>
            <a:r>
              <a:rPr lang="en-US" sz="2800" b="1">
                <a:solidFill>
                  <a:srgbClr val="333399"/>
                </a:solidFill>
                <a:cs typeface="Times New Roman" pitchFamily="16" charset="0"/>
              </a:rPr>
              <a:t>Ka</a:t>
            </a:r>
            <a:r>
              <a:rPr lang="cs-CZ" sz="2800" b="1">
                <a:solidFill>
                  <a:srgbClr val="333399"/>
                </a:solidFill>
                <a:cs typeface="Times New Roman" pitchFamily="16" charset="0"/>
              </a:rPr>
              <a:t>tegorizace copingových strategií</a:t>
            </a:r>
            <a:br>
              <a:rPr lang="cs-CZ" sz="2800" b="1">
                <a:solidFill>
                  <a:srgbClr val="333399"/>
                </a:solidFill>
                <a:cs typeface="Times New Roman" pitchFamily="16" charset="0"/>
              </a:rPr>
            </a:br>
            <a:r>
              <a:rPr lang="cs-CZ" sz="1600">
                <a:solidFill>
                  <a:srgbClr val="000000"/>
                </a:solidFill>
                <a:cs typeface="Times New Roman" pitchFamily="16" charset="0"/>
              </a:rPr>
              <a:t>(Tobin, Halroyd, Reynolds, 1984, cit. dle Balaštíková, Blatný, 2003).</a:t>
            </a:r>
          </a:p>
        </p:txBody>
      </p:sp>
      <p:grpSp>
        <p:nvGrpSpPr>
          <p:cNvPr id="15362" name="Group 2"/>
          <p:cNvGrpSpPr>
            <a:grpSpLocks/>
          </p:cNvGrpSpPr>
          <p:nvPr/>
        </p:nvGrpSpPr>
        <p:grpSpPr bwMode="auto">
          <a:xfrm>
            <a:off x="1187450" y="2060575"/>
            <a:ext cx="7485063" cy="3379788"/>
            <a:chOff x="748" y="1298"/>
            <a:chExt cx="4715" cy="2129"/>
          </a:xfrm>
        </p:grpSpPr>
        <p:graphicFrame>
          <p:nvGraphicFramePr>
            <p:cNvPr id="15363" name="Object 3"/>
            <p:cNvGraphicFramePr>
              <a:graphicFrameLocks noChangeAspect="1"/>
            </p:cNvGraphicFramePr>
            <p:nvPr/>
          </p:nvGraphicFramePr>
          <p:xfrm>
            <a:off x="748" y="1298"/>
            <a:ext cx="4716" cy="2130"/>
          </p:xfrm>
          <a:graphic>
            <a:graphicData uri="http://schemas.openxmlformats.org/presentationml/2006/ole">
              <mc:AlternateContent xmlns:mc="http://schemas.openxmlformats.org/markup-compatibility/2006">
                <mc:Choice xmlns:v="urn:schemas-microsoft-com:vml" Requires="v">
                  <p:oleObj spid="_x0000_s15366" r:id="rId4" imgW="4477423" imgH="2023219" progId="Word.Document.8">
                    <p:embed/>
                  </p:oleObj>
                </mc:Choice>
                <mc:Fallback>
                  <p:oleObj r:id="rId4" imgW="4477423" imgH="2023219"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 y="1298"/>
                          <a:ext cx="4716" cy="213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5364" name="Text Box 4"/>
            <p:cNvSpPr txBox="1">
              <a:spLocks noChangeArrowheads="1"/>
            </p:cNvSpPr>
            <p:nvPr/>
          </p:nvSpPr>
          <p:spPr bwMode="auto">
            <a:xfrm>
              <a:off x="748" y="1298"/>
              <a:ext cx="4716" cy="2130"/>
            </a:xfrm>
            <a:prstGeom prst="rect">
              <a:avLst/>
            </a:prstGeom>
            <a:noFill/>
            <a:ln w="9525">
              <a:noFill/>
              <a:round/>
              <a:headEnd/>
              <a:tailEnd/>
            </a:ln>
            <a:effectLst/>
          </p:spPr>
          <p:txBody>
            <a:bodyPr wrap="none" anchor="ctr"/>
            <a:lstStyle/>
            <a:p>
              <a:endParaRPr lang="cs-CZ"/>
            </a:p>
          </p:txBody>
        </p:sp>
      </p:grpSp>
      <p:sp>
        <p:nvSpPr>
          <p:cNvPr id="15365" name="Rectangle 5"/>
          <p:cNvSpPr>
            <a:spLocks noChangeArrowheads="1"/>
          </p:cNvSpPr>
          <p:nvPr/>
        </p:nvSpPr>
        <p:spPr bwMode="auto">
          <a:xfrm>
            <a:off x="642910" y="5786454"/>
            <a:ext cx="7489825" cy="703263"/>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Copingem může stát jakákoli aktivita jednotlivce: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jeho emoce, myšlenky, jednání</a:t>
            </a:r>
            <a:r>
              <a:rPr lang="en-US">
                <a:solidFill>
                  <a:srgbClr val="000000"/>
                </a:solidFill>
              </a:rPr>
              <a:t>  (</a:t>
            </a:r>
            <a:r>
              <a:rPr lang="cs-CZ">
                <a:solidFill>
                  <a:srgbClr val="000000"/>
                </a:solidFill>
              </a:rPr>
              <a:t>Pargament</a:t>
            </a:r>
            <a:r>
              <a:rPr lang="en-US">
                <a:solidFill>
                  <a:srgbClr val="000000"/>
                </a:solidFill>
              </a:rPr>
              <a:t>, </a:t>
            </a:r>
            <a:r>
              <a:rPr lang="cs-CZ">
                <a:solidFill>
                  <a:srgbClr val="000000"/>
                </a:solidFill>
              </a:rPr>
              <a:t>1997).</a:t>
            </a:r>
          </a:p>
        </p:txBody>
      </p:sp>
      <p:pic>
        <p:nvPicPr>
          <p:cNvPr id="7" name="Picture 1"/>
          <p:cNvPicPr>
            <a:picLocks noChangeAspect="1" noChangeArrowheads="1"/>
          </p:cNvPicPr>
          <p:nvPr/>
        </p:nvPicPr>
        <p:blipFill>
          <a:blip r:embed="rId6"/>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600">
                <a:solidFill>
                  <a:srgbClr val="333399"/>
                </a:solidFill>
              </a:rPr>
              <a:t>„</a:t>
            </a:r>
            <a:r>
              <a:rPr lang="cs-CZ" sz="3600" i="1">
                <a:solidFill>
                  <a:srgbClr val="333399"/>
                </a:solidFill>
              </a:rPr>
              <a:t>Vidět z druhé strany</a:t>
            </a:r>
            <a:r>
              <a:rPr lang="cs-CZ" sz="3600">
                <a:solidFill>
                  <a:srgbClr val="333399"/>
                </a:solidFill>
              </a:rPr>
              <a:t>“</a:t>
            </a:r>
          </a:p>
        </p:txBody>
      </p:sp>
      <p:sp>
        <p:nvSpPr>
          <p:cNvPr id="60418" name="Text Box 2"/>
          <p:cNvSpPr txBox="1">
            <a:spLocks noChangeArrowheads="1"/>
          </p:cNvSpPr>
          <p:nvPr/>
        </p:nvSpPr>
        <p:spPr bwMode="auto">
          <a:xfrm>
            <a:off x="1182688" y="2017713"/>
            <a:ext cx="7772400" cy="4633912"/>
          </a:xfrm>
          <a:prstGeom prst="rect">
            <a:avLst/>
          </a:prstGeom>
          <a:noFill/>
          <a:ln w="9525">
            <a:noFill/>
            <a:round/>
            <a:headEnd/>
            <a:tailEnd/>
          </a:ln>
          <a:effectLst/>
        </p:spPr>
        <p:txBody>
          <a:bodyPr lIns="90000" tIns="46800" rIns="90000" bIns="46800"/>
          <a:lstStyle/>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Obětování jednotlivce skupině.</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Kompetence rozhodování: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kdo – komu - co diktuje.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Porozumění na úrovni motivu nebo touhy (Satirová)</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Každé jednání má na této úrovni rozumný, „dobrý“ základ,</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jde o to hledat nedestruktivní cesty naplňování potřeb.</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Chce někdo „vidět z druhé strany“?</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p:txBody>
      </p:sp>
      <p:pic>
        <p:nvPicPr>
          <p:cNvPr id="60419" name="Picture 3"/>
          <p:cNvPicPr>
            <a:picLocks noChangeAspect="1" noChangeArrowheads="1"/>
          </p:cNvPicPr>
          <p:nvPr/>
        </p:nvPicPr>
        <p:blipFill>
          <a:blip r:embed="rId3"/>
          <a:srcRect/>
          <a:stretch>
            <a:fillRect/>
          </a:stretch>
        </p:blipFill>
        <p:spPr bwMode="auto">
          <a:xfrm>
            <a:off x="5508625" y="1989138"/>
            <a:ext cx="3168650" cy="2089150"/>
          </a:xfrm>
          <a:prstGeom prst="rect">
            <a:avLst/>
          </a:prstGeom>
          <a:noFill/>
          <a:ln w="9525">
            <a:noFill/>
            <a:round/>
            <a:headEnd/>
            <a:tailEnd/>
          </a:ln>
          <a:effectLst/>
        </p:spPr>
      </p:pic>
      <p:pic>
        <p:nvPicPr>
          <p:cNvPr id="5"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3600" b="1">
                <a:solidFill>
                  <a:srgbClr val="333399"/>
                </a:solidFill>
                <a:cs typeface="Times New Roman" pitchFamily="16" charset="0"/>
              </a:rPr>
              <a:t>Virginia Satirová</a:t>
            </a:r>
            <a:br>
              <a:rPr lang="cs-CZ" sz="3600" b="1">
                <a:solidFill>
                  <a:srgbClr val="333399"/>
                </a:solidFill>
                <a:cs typeface="Times New Roman" pitchFamily="16" charset="0"/>
              </a:rPr>
            </a:br>
            <a:r>
              <a:rPr lang="cs-CZ" sz="3600" b="1">
                <a:solidFill>
                  <a:srgbClr val="333399"/>
                </a:solidFill>
                <a:cs typeface="Times New Roman" pitchFamily="16" charset="0"/>
              </a:rPr>
              <a:t>	</a:t>
            </a:r>
            <a:r>
              <a:rPr lang="cs-CZ" sz="3600" b="1">
                <a:solidFill>
                  <a:srgbClr val="000000"/>
                </a:solidFill>
                <a:cs typeface="Times New Roman" pitchFamily="16" charset="0"/>
              </a:rPr>
              <a:t>„Hledání zrnek zlata“</a:t>
            </a:r>
          </a:p>
        </p:txBody>
      </p:sp>
      <p:sp>
        <p:nvSpPr>
          <p:cNvPr id="61442" name="Text Box 2"/>
          <p:cNvSpPr txBox="1">
            <a:spLocks noChangeArrowheads="1"/>
          </p:cNvSpPr>
          <p:nvPr/>
        </p:nvSpPr>
        <p:spPr bwMode="auto">
          <a:xfrm>
            <a:off x="1182688" y="2017713"/>
            <a:ext cx="7772400" cy="4264025"/>
          </a:xfrm>
          <a:prstGeom prst="rect">
            <a:avLst/>
          </a:prstGeom>
          <a:noFill/>
          <a:ln w="9525">
            <a:noFill/>
            <a:round/>
            <a:headEnd/>
            <a:tailEnd/>
          </a:ln>
          <a:effectLst/>
        </p:spPr>
        <p:txBody>
          <a:bodyPr lIns="90000" tIns="46800" rIns="90000" bIns="46800"/>
          <a:lstStyle/>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latin typeface="Arial Unicode MS" charset="0"/>
                <a:cs typeface="Times New Roman" pitchFamily="16" charset="0"/>
              </a:rPr>
              <a:t>V </a:t>
            </a:r>
            <a:r>
              <a:rPr lang="cs-CZ" sz="2000" u="sng">
                <a:solidFill>
                  <a:srgbClr val="000000"/>
                </a:solidFill>
                <a:latin typeface="Arial Unicode MS" charset="0"/>
                <a:cs typeface="Times New Roman" pitchFamily="16" charset="0"/>
              </a:rPr>
              <a:t>každém</a:t>
            </a:r>
            <a:r>
              <a:rPr lang="cs-CZ" sz="2000">
                <a:solidFill>
                  <a:srgbClr val="000000"/>
                </a:solidFill>
                <a:latin typeface="Arial Unicode MS" charset="0"/>
                <a:cs typeface="Times New Roman" pitchFamily="16" charset="0"/>
              </a:rPr>
              <a:t> chování lze nalézt </a:t>
            </a:r>
            <a:r>
              <a:rPr lang="cs-CZ" sz="2000" u="sng">
                <a:solidFill>
                  <a:srgbClr val="000000"/>
                </a:solidFill>
                <a:latin typeface="Arial Unicode MS" charset="0"/>
                <a:cs typeface="Times New Roman" pitchFamily="16" charset="0"/>
              </a:rPr>
              <a:t>hodnotný motiv</a:t>
            </a:r>
            <a:r>
              <a:rPr lang="cs-CZ" sz="2000">
                <a:solidFill>
                  <a:srgbClr val="000000"/>
                </a:solidFill>
                <a:latin typeface="Arial Unicode MS" charset="0"/>
                <a:cs typeface="Times New Roman" pitchFamily="16" charset="0"/>
              </a:rPr>
              <a:t>.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latin typeface="Arial Unicode MS" charset="0"/>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latin typeface="Arial Unicode MS" charset="0"/>
                <a:cs typeface="Times New Roman" pitchFamily="16" charset="0"/>
              </a:rPr>
              <a:t>Za každou závislostí je potřeba</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latin typeface="Arial Unicode MS" charset="0"/>
                <a:cs typeface="Times New Roman" pitchFamily="16" charset="0"/>
              </a:rPr>
              <a:t> - která je</a:t>
            </a:r>
            <a:r>
              <a:rPr lang="cs-CZ" sz="2000">
                <a:solidFill>
                  <a:srgbClr val="000000"/>
                </a:solidFill>
                <a:cs typeface="Times New Roman" pitchFamily="16" charset="0"/>
              </a:rPr>
              <a:t> </a:t>
            </a:r>
            <a:r>
              <a:rPr lang="cs-CZ" sz="2000">
                <a:solidFill>
                  <a:srgbClr val="000000"/>
                </a:solidFill>
                <a:latin typeface="Arial Unicode MS" charset="0"/>
                <a:cs typeface="Times New Roman" pitchFamily="16" charset="0"/>
              </a:rPr>
              <a:t>ale naplňována destruktivním způsobem.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latin typeface="Arial Unicode MS" charset="0"/>
              <a:cs typeface="Times New Roman" pitchFamily="16" charset="0"/>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latin typeface="Arial Unicode MS" charset="0"/>
                <a:cs typeface="Times New Roman" pitchFamily="16" charset="0"/>
              </a:rPr>
              <a:t>Pokud člověk rozumí motivu jednání, může hledat nedestruktivní cesty jejich naplnění</a:t>
            </a:r>
            <a:r>
              <a:rPr lang="cs-CZ" sz="2000">
                <a:solidFill>
                  <a:srgbClr val="000000"/>
                </a:solidFill>
              </a:rPr>
              <a:t>.</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i="1">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i="1">
                <a:solidFill>
                  <a:srgbClr val="000000"/>
                </a:solidFill>
                <a:latin typeface="Arial Unicode MS" charset="0"/>
              </a:rPr>
              <a:t>Příklady </a:t>
            </a:r>
            <a:r>
              <a:rPr lang="cs-CZ" sz="2000" i="1">
                <a:solidFill>
                  <a:srgbClr val="000000"/>
                </a:solidFill>
                <a:latin typeface="Arial" charset="0"/>
              </a:rPr>
              <a:t>ze cvičení: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i="1">
                <a:solidFill>
                  <a:srgbClr val="000000"/>
                </a:solidFill>
              </a:rPr>
              <a:t>Nedestruktivní varianta naplnění daných potřeb?</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latin typeface="Arial Unicode MS" charset="0"/>
              </a:rPr>
              <a:t>Rozumět chování na úrovni touhy.</a:t>
            </a:r>
            <a:r>
              <a:rPr lang="cs-CZ" sz="2000">
                <a:solidFill>
                  <a:srgbClr val="000000"/>
                </a:solidFill>
                <a:latin typeface="Arial" charset="0"/>
              </a:rPr>
              <a:t>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latin typeface="Arial Unicode MS" charset="0"/>
              </a:rPr>
              <a:t>C</a:t>
            </a:r>
            <a:r>
              <a:rPr lang="cs-CZ" sz="2000">
                <a:solidFill>
                  <a:srgbClr val="000000"/>
                </a:solidFill>
                <a:latin typeface="Arial Unicode MS" charset="0"/>
                <a:cs typeface="Times New Roman" pitchFamily="16" charset="0"/>
              </a:rPr>
              <a:t>hce někdo </a:t>
            </a:r>
            <a:r>
              <a:rPr lang="cs-CZ" sz="2000">
                <a:solidFill>
                  <a:srgbClr val="000000"/>
                </a:solidFill>
                <a:latin typeface="Arial Unicode MS" charset="0"/>
              </a:rPr>
              <a:t>„</a:t>
            </a:r>
            <a:r>
              <a:rPr lang="cs-CZ" sz="2000">
                <a:solidFill>
                  <a:srgbClr val="000000"/>
                </a:solidFill>
                <a:latin typeface="Arial Unicode MS" charset="0"/>
                <a:cs typeface="Times New Roman" pitchFamily="16" charset="0"/>
              </a:rPr>
              <a:t>vidět z druhé strany</a:t>
            </a:r>
            <a:r>
              <a:rPr lang="cs-CZ" sz="2000">
                <a:solidFill>
                  <a:srgbClr val="000000"/>
                </a:solidFill>
                <a:cs typeface="Times New Roman" pitchFamily="16" charset="0"/>
              </a:rPr>
              <a:t>“</a:t>
            </a:r>
            <a:r>
              <a:rPr lang="cs-CZ" sz="2000">
                <a:solidFill>
                  <a:srgbClr val="000000"/>
                </a:solidFill>
                <a:latin typeface="Arial Unicode MS" charset="0"/>
                <a:cs typeface="Times New Roman" pitchFamily="16" charset="0"/>
              </a:rPr>
              <a:t>?</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latin typeface="Arial Unicode MS" charset="0"/>
              <a:cs typeface="Times New Roman" pitchFamily="16" charset="0"/>
            </a:endParaRP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684213" y="188913"/>
            <a:ext cx="7793037" cy="1462087"/>
          </a:xfrm>
          <a:prstGeom prst="rect">
            <a:avLst/>
          </a:prstGeom>
          <a:noFill/>
          <a:ln w="9525">
            <a:noFill/>
            <a:round/>
            <a:headEnd/>
            <a:tailEnd/>
          </a:ln>
          <a:effectLst/>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600">
                <a:solidFill>
                  <a:srgbClr val="333399"/>
                </a:solidFill>
              </a:rPr>
              <a:t> „</a:t>
            </a:r>
            <a:r>
              <a:rPr lang="cs-CZ" sz="3600" i="1">
                <a:solidFill>
                  <a:srgbClr val="333399"/>
                </a:solidFill>
              </a:rPr>
              <a:t>Vidět z druhé strany</a:t>
            </a:r>
            <a:r>
              <a:rPr lang="cs-CZ" sz="3600">
                <a:solidFill>
                  <a:srgbClr val="333399"/>
                </a:solidFill>
              </a:rPr>
              <a:t>“</a:t>
            </a:r>
          </a:p>
        </p:txBody>
      </p:sp>
      <p:graphicFrame>
        <p:nvGraphicFramePr>
          <p:cNvPr id="62466" name="Group 2"/>
          <p:cNvGraphicFramePr>
            <a:graphicFrameLocks noGrp="1"/>
          </p:cNvGraphicFramePr>
          <p:nvPr/>
        </p:nvGraphicFramePr>
        <p:xfrm>
          <a:off x="250825" y="1916113"/>
          <a:ext cx="8572500" cy="3728623"/>
        </p:xfrm>
        <a:graphic>
          <a:graphicData uri="http://schemas.openxmlformats.org/drawingml/2006/table">
            <a:tbl>
              <a:tblPr/>
              <a:tblGrid>
                <a:gridCol w="1739900"/>
                <a:gridCol w="1382713"/>
                <a:gridCol w="1246187"/>
                <a:gridCol w="1827213"/>
                <a:gridCol w="2376487"/>
              </a:tblGrid>
              <a:tr h="709613">
                <a:tc>
                  <a:txBody>
                    <a:bodyPr/>
                    <a:lstStyle/>
                    <a:p>
                      <a:pPr marL="0" marR="0" lvl="0" indent="0" algn="l" defTabSz="449263" rtl="0" eaLnBrk="1" fontAlgn="base" latinLnBrk="0" hangingPunct="1">
                        <a:lnSpc>
                          <a:spcPct val="82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Pojmenovaný problém</a:t>
                      </a:r>
                    </a:p>
                  </a:txBody>
                  <a:tcPr marL="90000" marR="90000" marT="148824"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66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1" i="0" u="none" strike="noStrike" cap="none" normalizeH="0" baseline="0" smtClean="0">
                          <a:ln>
                            <a:noFill/>
                          </a:ln>
                          <a:solidFill>
                            <a:srgbClr val="000000"/>
                          </a:solidFill>
                          <a:effectLst/>
                          <a:latin typeface="Arial" charset="0"/>
                          <a:ea typeface="MS Gothic" charset="-128"/>
                        </a:rPr>
                        <a:t>Potřeby</a:t>
                      </a:r>
                    </a:p>
                    <a:p>
                      <a:pPr marL="0" marR="0" lvl="0" indent="0" algn="l" defTabSz="449263" rtl="0" eaLnBrk="1" fontAlgn="base" latinLnBrk="0" hangingPunct="1">
                        <a:lnSpc>
                          <a:spcPct val="66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1" i="0" u="none" strike="noStrike" cap="none" normalizeH="0" baseline="0" smtClean="0">
                          <a:ln>
                            <a:noFill/>
                          </a:ln>
                          <a:solidFill>
                            <a:srgbClr val="000000"/>
                          </a:solidFill>
                          <a:effectLst/>
                          <a:latin typeface="Arial" charset="0"/>
                          <a:ea typeface="MS Gothic" charset="-128"/>
                        </a:rPr>
                        <a:t>společnosti  </a:t>
                      </a:r>
                    </a:p>
                  </a:txBody>
                  <a:tcPr marL="90000" marR="90000" marT="299304"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Způsoby</a:t>
                      </a:r>
                    </a:p>
                    <a:p>
                      <a:pPr marL="0" marR="0" lvl="0" indent="0" algn="l" defTabSz="449263" rtl="0" eaLnBrk="1" fontAlgn="base" latinLnBrk="0" hangingPunct="1">
                        <a:lnSpc>
                          <a:spcPct val="83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 řešení</a:t>
                      </a:r>
                    </a:p>
                  </a:txBody>
                  <a:tcPr marL="90000" marR="90000" marT="148824" marB="46800" horzOverflow="overflow">
                    <a:lnL w="12600" cap="flat" cmpd="sng" algn="ctr">
                      <a:solidFill>
                        <a:srgbClr val="000000"/>
                      </a:solidFill>
                      <a:prstDash val="solid"/>
                      <a:round/>
                      <a:headEnd type="none" w="med" len="med"/>
                      <a:tailEnd type="none" w="med" len="med"/>
                    </a:lnL>
                    <a:lnR w="3816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Potřeby jednotlivce</a:t>
                      </a:r>
                    </a:p>
                  </a:txBody>
                  <a:tcPr marL="90000" marR="90000" marT="148824" marB="46800" horzOverflow="overflow">
                    <a:lnL w="3816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Nedestruktivní zp. naplnění potřeb</a:t>
                      </a:r>
                    </a:p>
                  </a:txBody>
                  <a:tcPr marL="90000" marR="90000" marT="148824"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r h="677863">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Agresivní jednání</a:t>
                      </a:r>
                    </a:p>
                  </a:txBody>
                  <a:tcPr marL="90000" marR="90000" marT="137448" marB="46800"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66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Arial" charset="0"/>
                          <a:ea typeface="MS Gothic" charset="-128"/>
                        </a:rPr>
                        <a:t>Bezpečí</a:t>
                      </a:r>
                    </a:p>
                  </a:txBody>
                  <a:tcPr marL="90000" marR="90000" marT="299304"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Medikace</a:t>
                      </a:r>
                    </a:p>
                  </a:txBody>
                  <a:tcPr marL="90000" marR="90000" marT="137448" marB="46800" horzOverflow="overflow">
                    <a:lnL w="12600" cap="flat" cmpd="sng" algn="ctr">
                      <a:solidFill>
                        <a:srgbClr val="000000"/>
                      </a:solidFill>
                      <a:prstDash val="solid"/>
                      <a:round/>
                      <a:headEnd type="none" w="med" len="med"/>
                      <a:tailEnd type="none" w="med" len="med"/>
                    </a:lnL>
                    <a:lnR w="3816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Vyjádření frustrace </a:t>
                      </a:r>
                    </a:p>
                  </a:txBody>
                  <a:tcPr marL="90000" marR="90000" marT="137448" marB="46800" horzOverflow="overflow">
                    <a:lnL w="3816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a:t>
                      </a:r>
                    </a:p>
                  </a:txBody>
                  <a:tcPr marL="90000" marR="90000" marT="148824"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p>
                      <a:endParaRPr lang="cs-CZ"/>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cs-CZ"/>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Vyloučení (výběr v instituci)</a:t>
                      </a:r>
                    </a:p>
                  </a:txBody>
                  <a:tcPr marL="90000" marR="90000" marT="137448" marB="46800" horzOverflow="overflow">
                    <a:lnL w="12600" cap="flat" cmpd="sng" algn="ctr">
                      <a:solidFill>
                        <a:srgbClr val="000000"/>
                      </a:solidFill>
                      <a:prstDash val="solid"/>
                      <a:round/>
                      <a:headEnd type="none" w="med" len="med"/>
                      <a:tailEnd type="none" w="med" len="med"/>
                    </a:lnL>
                    <a:lnR w="3816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Zábava ze silné reakce</a:t>
                      </a:r>
                    </a:p>
                  </a:txBody>
                  <a:tcPr marL="90000" marR="90000" marT="137448" marB="46800" horzOverflow="overflow">
                    <a:lnL w="3816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a:t>
                      </a:r>
                    </a:p>
                  </a:txBody>
                  <a:tcPr marL="90000" marR="90000" marT="148824"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endParaRPr lang="cs-CZ"/>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cs-CZ"/>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„Silové“ zvládnutí </a:t>
                      </a:r>
                    </a:p>
                  </a:txBody>
                  <a:tcPr marL="90000" marR="90000" marT="137448" marB="46800" horzOverflow="overflow">
                    <a:lnL w="12600" cap="flat" cmpd="sng" algn="ctr">
                      <a:solidFill>
                        <a:srgbClr val="000000"/>
                      </a:solidFill>
                      <a:prstDash val="solid"/>
                      <a:round/>
                      <a:headEnd type="none" w="med" len="med"/>
                      <a:tailEnd type="none" w="med" len="med"/>
                    </a:lnL>
                    <a:lnR w="3816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Reakce na přehlížení</a:t>
                      </a:r>
                    </a:p>
                  </a:txBody>
                  <a:tcPr marL="90000" marR="90000" marT="137448" marB="46800" horzOverflow="overflow">
                    <a:lnL w="3816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a:t>
                      </a:r>
                    </a:p>
                  </a:txBody>
                  <a:tcPr marL="90000" marR="90000" marT="148824"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r>
              <a:tr h="711200">
                <a:tc>
                  <a:txBody>
                    <a:bodyPr/>
                    <a:lstStyle/>
                    <a:p>
                      <a:endParaRPr lang="cs-CZ"/>
                    </a:p>
                  </a:txBody>
                  <a:tcPr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cs-CZ"/>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Psych. péče</a:t>
                      </a:r>
                    </a:p>
                  </a:txBody>
                  <a:tcPr marL="90000" marR="90000" marT="137448" marB="46800" horzOverflow="overflow">
                    <a:lnL w="12600" cap="flat" cmpd="sng" algn="ctr">
                      <a:solidFill>
                        <a:srgbClr val="000000"/>
                      </a:solidFill>
                      <a:prstDash val="solid"/>
                      <a:round/>
                      <a:headEnd type="none" w="med" len="med"/>
                      <a:tailEnd type="none" w="med" len="med"/>
                    </a:lnL>
                    <a:lnR w="3816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0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600" b="0" i="0" u="none" strike="noStrike" cap="none" normalizeH="0" baseline="0" smtClean="0">
                          <a:ln>
                            <a:noFill/>
                          </a:ln>
                          <a:solidFill>
                            <a:srgbClr val="000000"/>
                          </a:solidFill>
                          <a:effectLst/>
                          <a:latin typeface="Times New Roman" pitchFamily="16" charset="0"/>
                          <a:ea typeface="MS Gothic" charset="-128"/>
                        </a:rPr>
                        <a:t>Reakce na nespravedlnost</a:t>
                      </a:r>
                    </a:p>
                  </a:txBody>
                  <a:tcPr marL="90000" marR="90000" marT="137448" marB="46800" horzOverflow="overflow">
                    <a:lnL w="3816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82000"/>
                        </a:lnSpc>
                        <a:spcBef>
                          <a:spcPts val="450"/>
                        </a:spcBef>
                        <a:spcAft>
                          <a:spcPct val="0"/>
                        </a:spcAft>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smtClean="0">
                          <a:ln>
                            <a:noFill/>
                          </a:ln>
                          <a:solidFill>
                            <a:srgbClr val="000000"/>
                          </a:solidFill>
                          <a:effectLst/>
                          <a:latin typeface="Times New Roman" pitchFamily="16" charset="0"/>
                          <a:ea typeface="MS Gothic" charset="-128"/>
                        </a:rPr>
                        <a:t>?</a:t>
                      </a:r>
                    </a:p>
                  </a:txBody>
                  <a:tcPr marL="90000" marR="90000" marT="148824" marB="46800"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75913" y="3244334"/>
            <a:ext cx="4192173" cy="369332"/>
          </a:xfrm>
          <a:prstGeom prst="rect">
            <a:avLst/>
          </a:prstGeom>
        </p:spPr>
        <p:txBody>
          <a:bodyPr wrap="none">
            <a:spAutoFit/>
          </a:bodyPr>
          <a:lstStyle/>
          <a:p>
            <a:r>
              <a:rPr lang="cs-CZ" b="1" dirty="0" err="1" smtClean="0"/>
              <a:t>Brene</a:t>
            </a:r>
            <a:r>
              <a:rPr lang="cs-CZ" b="1" dirty="0" smtClean="0"/>
              <a:t> </a:t>
            </a:r>
            <a:r>
              <a:rPr lang="cs-CZ" b="1" dirty="0" err="1" smtClean="0"/>
              <a:t>Brownová</a:t>
            </a:r>
            <a:r>
              <a:rPr lang="cs-CZ" b="1" dirty="0" smtClean="0"/>
              <a:t>: Síla zranitelnosti</a:t>
            </a:r>
            <a:endParaRPr lang="cs-CZ" b="1" dirty="0"/>
          </a:p>
        </p:txBody>
      </p:sp>
      <p:sp>
        <p:nvSpPr>
          <p:cNvPr id="3" name="Nadpis 2"/>
          <p:cNvSpPr>
            <a:spLocks noGrp="1"/>
          </p:cNvSpPr>
          <p:nvPr>
            <p:ph type="title"/>
          </p:nvPr>
        </p:nvSpPr>
        <p:spPr>
          <a:xfrm>
            <a:off x="1357290" y="857232"/>
            <a:ext cx="6564334" cy="858821"/>
          </a:xfrm>
        </p:spPr>
        <p:txBody>
          <a:bodyPr/>
          <a:lstStyle/>
          <a:p>
            <a:r>
              <a:rPr lang="cs-CZ" dirty="0" smtClean="0"/>
              <a:t>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b="1" dirty="0" err="1" smtClean="0"/>
              <a:t>Brene</a:t>
            </a:r>
            <a:r>
              <a:rPr lang="cs-CZ" b="1" dirty="0" smtClean="0"/>
              <a:t> </a:t>
            </a:r>
            <a:r>
              <a:rPr lang="cs-CZ" b="1" dirty="0" err="1" smtClean="0"/>
              <a:t>Brownová</a:t>
            </a:r>
            <a:r>
              <a:rPr lang="cs-CZ" b="1" dirty="0" smtClean="0"/>
              <a:t>: </a:t>
            </a:r>
            <a:br>
              <a:rPr lang="cs-CZ" b="1" dirty="0" smtClean="0"/>
            </a:br>
            <a:r>
              <a:rPr lang="cs-CZ" b="1" dirty="0" smtClean="0"/>
              <a:t>			Síla zranitelnosti</a:t>
            </a:r>
            <a:endParaRPr lang="cs-CZ" dirty="0"/>
          </a:p>
        </p:txBody>
      </p:sp>
      <p:sp>
        <p:nvSpPr>
          <p:cNvPr id="4" name="Zástupný symbol pro obsah 3"/>
          <p:cNvSpPr>
            <a:spLocks noGrp="1"/>
          </p:cNvSpPr>
          <p:nvPr>
            <p:ph idx="1"/>
          </p:nvPr>
        </p:nvSpPr>
        <p:spPr>
          <a:xfrm>
            <a:off x="928662" y="1785926"/>
            <a:ext cx="7762875" cy="4591052"/>
          </a:xfrm>
          <a:noFill/>
        </p:spPr>
        <p:txBody>
          <a:bodyPr/>
          <a:lstStyle/>
          <a:p>
            <a:r>
              <a:rPr lang="cs-CZ" sz="2000" dirty="0" smtClean="0"/>
              <a:t>http://www.</a:t>
            </a:r>
            <a:r>
              <a:rPr lang="cs-CZ" sz="2000" dirty="0" err="1" smtClean="0"/>
              <a:t>ted</a:t>
            </a:r>
            <a:r>
              <a:rPr lang="cs-CZ" sz="2000" dirty="0" smtClean="0"/>
              <a:t>.</a:t>
            </a:r>
            <a:r>
              <a:rPr lang="cs-CZ" sz="2000" dirty="0" err="1" smtClean="0"/>
              <a:t>com</a:t>
            </a:r>
            <a:r>
              <a:rPr lang="cs-CZ" sz="2000" dirty="0" smtClean="0"/>
              <a:t>/</a:t>
            </a:r>
            <a:r>
              <a:rPr lang="cs-CZ" sz="2000" dirty="0" err="1" smtClean="0"/>
              <a:t>talks</a:t>
            </a:r>
            <a:r>
              <a:rPr lang="cs-CZ" sz="2000" dirty="0" smtClean="0"/>
              <a:t>/</a:t>
            </a:r>
            <a:r>
              <a:rPr lang="cs-CZ" sz="2000" dirty="0" err="1" smtClean="0"/>
              <a:t>brene</a:t>
            </a:r>
            <a:r>
              <a:rPr lang="cs-CZ" sz="2000" dirty="0" smtClean="0"/>
              <a:t>_</a:t>
            </a:r>
            <a:r>
              <a:rPr lang="cs-CZ" sz="2000" dirty="0" err="1" smtClean="0"/>
              <a:t>brown</a:t>
            </a:r>
            <a:r>
              <a:rPr lang="cs-CZ" sz="2000" dirty="0" smtClean="0"/>
              <a:t>_on_</a:t>
            </a:r>
            <a:r>
              <a:rPr lang="cs-CZ" sz="2000" dirty="0" err="1" smtClean="0"/>
              <a:t>vulnerability</a:t>
            </a:r>
            <a:r>
              <a:rPr lang="cs-CZ" sz="2000" dirty="0" smtClean="0"/>
              <a:t>.</a:t>
            </a:r>
            <a:r>
              <a:rPr lang="cs-CZ" sz="2000" dirty="0" err="1" smtClean="0"/>
              <a:t>html</a:t>
            </a:r>
            <a:endParaRPr lang="cs-CZ" sz="2000" dirty="0" smtClean="0"/>
          </a:p>
          <a:p>
            <a:endParaRPr lang="cs-CZ" sz="2000" dirty="0" smtClean="0"/>
          </a:p>
          <a:p>
            <a:endParaRPr lang="cs-CZ" sz="2000" dirty="0" smtClean="0"/>
          </a:p>
          <a:p>
            <a:endParaRPr lang="cs-CZ" sz="2000" dirty="0" smtClean="0"/>
          </a:p>
          <a:p>
            <a:endParaRPr lang="cs-CZ" sz="2000" dirty="0" smtClean="0"/>
          </a:p>
          <a:p>
            <a:endParaRPr lang="cs-CZ" sz="2000" dirty="0" smtClean="0"/>
          </a:p>
          <a:p>
            <a:endParaRPr lang="cs-CZ" sz="2000" i="1" dirty="0" smtClean="0"/>
          </a:p>
          <a:p>
            <a:r>
              <a:rPr lang="cs-CZ" sz="2800" i="1" dirty="0" err="1" smtClean="0"/>
              <a:t>Vulnerability</a:t>
            </a:r>
            <a:r>
              <a:rPr lang="cs-CZ" sz="2800" i="1" dirty="0" smtClean="0"/>
              <a:t> </a:t>
            </a:r>
            <a:r>
              <a:rPr lang="cs-CZ" sz="2800" i="1" dirty="0" err="1" smtClean="0"/>
              <a:t>sounds</a:t>
            </a:r>
            <a:r>
              <a:rPr lang="cs-CZ" sz="2800" i="1" dirty="0" smtClean="0"/>
              <a:t> </a:t>
            </a:r>
            <a:r>
              <a:rPr lang="cs-CZ" sz="2800" i="1" dirty="0" err="1" smtClean="0"/>
              <a:t>like</a:t>
            </a:r>
            <a:r>
              <a:rPr lang="cs-CZ" sz="2800" i="1" dirty="0" smtClean="0"/>
              <a:t> </a:t>
            </a:r>
            <a:r>
              <a:rPr lang="cs-CZ" sz="2800" i="1" dirty="0" err="1" smtClean="0"/>
              <a:t>truth</a:t>
            </a:r>
            <a:r>
              <a:rPr lang="cs-CZ" sz="2800" i="1" dirty="0" smtClean="0"/>
              <a:t> </a:t>
            </a:r>
            <a:r>
              <a:rPr lang="cs-CZ" sz="2800" i="1" dirty="0" err="1" smtClean="0"/>
              <a:t>and</a:t>
            </a:r>
            <a:r>
              <a:rPr lang="cs-CZ" sz="2800" i="1" dirty="0" smtClean="0"/>
              <a:t> </a:t>
            </a:r>
            <a:r>
              <a:rPr lang="cs-CZ" sz="2800" i="1" dirty="0" err="1" smtClean="0"/>
              <a:t>feels</a:t>
            </a:r>
            <a:r>
              <a:rPr lang="cs-CZ" sz="2800" i="1" dirty="0" smtClean="0"/>
              <a:t> </a:t>
            </a:r>
            <a:r>
              <a:rPr lang="cs-CZ" sz="2800" i="1" dirty="0" err="1" smtClean="0"/>
              <a:t>like</a:t>
            </a:r>
            <a:r>
              <a:rPr lang="cs-CZ" sz="2800" i="1" dirty="0" smtClean="0"/>
              <a:t> </a:t>
            </a:r>
            <a:r>
              <a:rPr lang="cs-CZ" sz="2800" i="1" dirty="0" err="1" smtClean="0"/>
              <a:t>courage</a:t>
            </a:r>
            <a:r>
              <a:rPr lang="cs-CZ" sz="2800" i="1" dirty="0" smtClean="0"/>
              <a:t>. </a:t>
            </a:r>
            <a:r>
              <a:rPr lang="cs-CZ" sz="2800" i="1" dirty="0" err="1" smtClean="0"/>
              <a:t>Truth</a:t>
            </a:r>
            <a:r>
              <a:rPr lang="cs-CZ" sz="2800" i="1" dirty="0" smtClean="0"/>
              <a:t> </a:t>
            </a:r>
            <a:r>
              <a:rPr lang="cs-CZ" sz="2800" i="1" dirty="0" err="1" smtClean="0"/>
              <a:t>and</a:t>
            </a:r>
            <a:r>
              <a:rPr lang="cs-CZ" sz="2800" i="1" dirty="0" smtClean="0"/>
              <a:t> </a:t>
            </a:r>
            <a:r>
              <a:rPr lang="cs-CZ" sz="2800" i="1" dirty="0" err="1" smtClean="0"/>
              <a:t>courage</a:t>
            </a:r>
            <a:r>
              <a:rPr lang="cs-CZ" sz="2800" i="1" dirty="0" smtClean="0"/>
              <a:t> </a:t>
            </a:r>
            <a:r>
              <a:rPr lang="cs-CZ" sz="2800" i="1" dirty="0" err="1" smtClean="0"/>
              <a:t>aren’t</a:t>
            </a:r>
            <a:r>
              <a:rPr lang="cs-CZ" sz="2800" i="1" dirty="0" smtClean="0"/>
              <a:t> </a:t>
            </a:r>
            <a:r>
              <a:rPr lang="cs-CZ" sz="2800" i="1" dirty="0" err="1" smtClean="0"/>
              <a:t>always</a:t>
            </a:r>
            <a:r>
              <a:rPr lang="cs-CZ" sz="2800" i="1" dirty="0" smtClean="0"/>
              <a:t> </a:t>
            </a:r>
            <a:r>
              <a:rPr lang="cs-CZ" sz="2800" i="1" dirty="0" err="1" smtClean="0"/>
              <a:t>comfortable</a:t>
            </a:r>
            <a:r>
              <a:rPr lang="cs-CZ" sz="2800" i="1" dirty="0" smtClean="0"/>
              <a:t>, </a:t>
            </a:r>
            <a:r>
              <a:rPr lang="cs-CZ" sz="2800" i="1" dirty="0" err="1" smtClean="0"/>
              <a:t>but</a:t>
            </a:r>
            <a:r>
              <a:rPr lang="cs-CZ" sz="2800" i="1" dirty="0" smtClean="0"/>
              <a:t> </a:t>
            </a:r>
            <a:r>
              <a:rPr lang="cs-CZ" sz="2800" i="1" dirty="0" err="1" smtClean="0"/>
              <a:t>they’re</a:t>
            </a:r>
            <a:r>
              <a:rPr lang="cs-CZ" sz="2800" i="1" dirty="0" smtClean="0"/>
              <a:t> </a:t>
            </a:r>
            <a:r>
              <a:rPr lang="cs-CZ" sz="2800" i="1" dirty="0" err="1" smtClean="0"/>
              <a:t>never</a:t>
            </a:r>
            <a:r>
              <a:rPr lang="cs-CZ" sz="2800" i="1" dirty="0" smtClean="0"/>
              <a:t> </a:t>
            </a:r>
            <a:r>
              <a:rPr lang="cs-CZ" sz="2800" i="1" dirty="0" err="1" smtClean="0"/>
              <a:t>weakness</a:t>
            </a:r>
            <a:r>
              <a:rPr lang="cs-CZ" sz="2800" i="1" dirty="0" smtClean="0"/>
              <a:t>.</a:t>
            </a:r>
          </a:p>
          <a:p>
            <a:endParaRPr lang="cs-CZ" sz="2000" dirty="0" smtClean="0"/>
          </a:p>
          <a:p>
            <a:endParaRPr lang="cs-CZ" sz="2000" dirty="0" smtClean="0"/>
          </a:p>
          <a:p>
            <a:r>
              <a:rPr lang="cs-CZ" sz="2000" dirty="0" smtClean="0"/>
              <a:t> </a:t>
            </a:r>
          </a:p>
          <a:p>
            <a:endParaRPr lang="cs-CZ" sz="2400" dirty="0"/>
          </a:p>
        </p:txBody>
      </p:sp>
      <p:pic>
        <p:nvPicPr>
          <p:cNvPr id="196614" name="Picture 6" descr="brene"/>
          <p:cNvPicPr>
            <a:picLocks noChangeAspect="1" noChangeArrowheads="1"/>
          </p:cNvPicPr>
          <p:nvPr/>
        </p:nvPicPr>
        <p:blipFill>
          <a:blip r:embed="rId2"/>
          <a:srcRect/>
          <a:stretch>
            <a:fillRect/>
          </a:stretch>
        </p:blipFill>
        <p:spPr bwMode="auto">
          <a:xfrm>
            <a:off x="3071802" y="2285992"/>
            <a:ext cx="3071834" cy="2039356"/>
          </a:xfrm>
          <a:prstGeom prst="rect">
            <a:avLst/>
          </a:prstGeom>
          <a:noFill/>
          <a:ln w="9525">
            <a:noFill/>
            <a:miter lim="800000"/>
            <a:headEnd/>
            <a:tailEnd/>
          </a:ln>
        </p:spPr>
      </p:pic>
      <p:pic>
        <p:nvPicPr>
          <p:cNvPr id="196615" name="Picture 7"/>
          <p:cNvPicPr>
            <a:picLocks noChangeAspect="1" noChangeArrowheads="1"/>
          </p:cNvPicPr>
          <p:nvPr/>
        </p:nvPicPr>
        <p:blipFill>
          <a:blip r:embed="rId3"/>
          <a:srcRect/>
          <a:stretch>
            <a:fillRect/>
          </a:stretch>
        </p:blipFill>
        <p:spPr bwMode="auto">
          <a:xfrm>
            <a:off x="7643834" y="6000750"/>
            <a:ext cx="1181100" cy="857250"/>
          </a:xfrm>
          <a:prstGeom prst="rect">
            <a:avLst/>
          </a:prstGeom>
          <a:noFill/>
          <a:ln w="9525">
            <a:noFill/>
            <a:miter lim="800000"/>
            <a:headEnd/>
            <a:tailEnd/>
          </a:ln>
        </p:spPr>
      </p:pic>
      <p:pic>
        <p:nvPicPr>
          <p:cNvPr id="7" name="Picture 1"/>
          <p:cNvPicPr>
            <a:picLocks noChangeAspect="1" noChangeArrowheads="1"/>
          </p:cNvPicPr>
          <p:nvPr/>
        </p:nvPicPr>
        <p:blipFill>
          <a:blip r:embed="rId4"/>
          <a:srcRect/>
          <a:stretch>
            <a:fillRect/>
          </a:stretch>
        </p:blipFill>
        <p:spPr bwMode="auto">
          <a:xfrm>
            <a:off x="0" y="6538248"/>
            <a:ext cx="1681161" cy="319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990600" y="1676400"/>
            <a:ext cx="7772400" cy="1462088"/>
          </a:xfrm>
          <a:prstGeom prst="rect">
            <a:avLst/>
          </a:prstGeom>
          <a:noFill/>
          <a:ln w="9525">
            <a:noFill/>
            <a:round/>
            <a:headEnd/>
            <a:tailEnd/>
          </a:ln>
          <a:effectLst/>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Člověk s postižením </a:t>
            </a:r>
            <a:br>
              <a:rPr lang="cs-CZ" sz="4400">
                <a:solidFill>
                  <a:srgbClr val="333399"/>
                </a:solidFill>
              </a:rPr>
            </a:br>
            <a:r>
              <a:rPr lang="cs-CZ" sz="4400">
                <a:solidFill>
                  <a:srgbClr val="333399"/>
                </a:solidFill>
              </a:rPr>
              <a:t>a společnost  II</a:t>
            </a:r>
          </a:p>
        </p:txBody>
      </p:sp>
      <p:sp>
        <p:nvSpPr>
          <p:cNvPr id="63490" name="Text Box 2"/>
          <p:cNvSpPr txBox="1">
            <a:spLocks noChangeArrowheads="1"/>
          </p:cNvSpPr>
          <p:nvPr/>
        </p:nvSpPr>
        <p:spPr bwMode="auto">
          <a:xfrm>
            <a:off x="1371600" y="3886200"/>
            <a:ext cx="6400800" cy="1752600"/>
          </a:xfrm>
          <a:prstGeom prst="rect">
            <a:avLst/>
          </a:prstGeom>
          <a:noFill/>
          <a:ln w="9525">
            <a:noFill/>
            <a:round/>
            <a:headEnd/>
            <a:tailEnd/>
          </a:ln>
          <a:effectLst/>
        </p:spPr>
        <p:txBody>
          <a:bodyPr lIns="90000" tIns="46800" rIns="90000" bIns="46800"/>
          <a:lstStyle/>
          <a:p>
            <a:pPr algn="ct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Běžné postoje vůči lidem s postižením </a:t>
            </a:r>
          </a:p>
          <a:p>
            <a:pPr algn="ct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Důsledky segregace pro osoby s postižením</a:t>
            </a:r>
            <a:r>
              <a:rPr lang="cs-CZ" sz="2800">
                <a:solidFill>
                  <a:srgbClr val="000000"/>
                </a:solidFill>
              </a:rPr>
              <a:t>  </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600">
                <a:solidFill>
                  <a:srgbClr val="333399"/>
                </a:solidFill>
              </a:rPr>
              <a:t>Re: „</a:t>
            </a:r>
            <a:r>
              <a:rPr lang="cs-CZ" sz="3600" i="1">
                <a:solidFill>
                  <a:srgbClr val="333399"/>
                </a:solidFill>
              </a:rPr>
              <a:t>Vidět z druhé strany</a:t>
            </a:r>
            <a:r>
              <a:rPr lang="cs-CZ" sz="3600">
                <a:solidFill>
                  <a:srgbClr val="333399"/>
                </a:solidFill>
              </a:rPr>
              <a:t>“</a:t>
            </a:r>
          </a:p>
        </p:txBody>
      </p:sp>
      <p:sp>
        <p:nvSpPr>
          <p:cNvPr id="64514"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Vzájemnost soc. statutu. </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Dynamika vztahů v pyramidovém modelu. </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Důsledky vlastní pozice (např. sebepojetí).</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Extrém: </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obětování jednotlivce skupině, </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nebo přehlížení zájmů určité podskupiny </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Kompetence rozhodovat a kriteria rozhodování: </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kdo – komu – co diktuje.</a:t>
            </a: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9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Zjevné vs. elegantní</a:t>
            </a:r>
          </a:p>
        </p:txBody>
      </p:sp>
      <p:pic>
        <p:nvPicPr>
          <p:cNvPr id="64515" name="Picture 3"/>
          <p:cNvPicPr>
            <a:picLocks noChangeAspect="1" noChangeArrowheads="1"/>
          </p:cNvPicPr>
          <p:nvPr/>
        </p:nvPicPr>
        <p:blipFill>
          <a:blip r:embed="rId3"/>
          <a:srcRect/>
          <a:stretch>
            <a:fillRect/>
          </a:stretch>
        </p:blipFill>
        <p:spPr bwMode="auto">
          <a:xfrm>
            <a:off x="5940425" y="1987550"/>
            <a:ext cx="3168650" cy="208915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a:solidFill>
                  <a:srgbClr val="333399"/>
                </a:solidFill>
              </a:rPr>
              <a:t>Šijí ševci špatné boty? </a:t>
            </a:r>
            <a:r>
              <a:rPr lang="cs-CZ" sz="3600">
                <a:solidFill>
                  <a:srgbClr val="333399"/>
                </a:solidFill>
              </a:rPr>
              <a:t/>
            </a:r>
            <a:br>
              <a:rPr lang="cs-CZ" sz="3600">
                <a:solidFill>
                  <a:srgbClr val="333399"/>
                </a:solidFill>
              </a:rPr>
            </a:br>
            <a:r>
              <a:rPr lang="en-US" sz="3600">
                <a:solidFill>
                  <a:srgbClr val="333399"/>
                </a:solidFill>
              </a:rPr>
              <a:t>Uřežme si nohy!</a:t>
            </a:r>
          </a:p>
        </p:txBody>
      </p:sp>
      <p:sp>
        <p:nvSpPr>
          <p:cNvPr id="65538"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marL="333375" indent="-333375">
              <a:lnSpc>
                <a:spcPct val="90000"/>
              </a:lnSpc>
              <a:spcBef>
                <a:spcPts val="6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en-US" sz="2400">
                <a:solidFill>
                  <a:srgbClr val="CCCCFF"/>
                </a:solidFill>
                <a:hlinkClick r:id="rId3"/>
              </a:rPr>
              <a:t>http://blog.aktualne.centrum.cz/blogy/martina-spinkova.php?itemid=7728</a:t>
            </a:r>
          </a:p>
          <a:p>
            <a:pPr marL="333375" indent="-333375">
              <a:lnSpc>
                <a:spcPct val="90000"/>
              </a:lnSpc>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2400">
              <a:solidFill>
                <a:srgbClr val="000000"/>
              </a:solidFill>
            </a:endParaRPr>
          </a:p>
          <a:p>
            <a:pPr marL="333375" indent="-333375">
              <a:lnSpc>
                <a:spcPct val="90000"/>
              </a:lnSpc>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0000"/>
                </a:solidFill>
              </a:rPr>
              <a:t>	Zaujal mne průzračně nešikovný […] výrok jedné paní poslankyně v jedné prázdninové MF Dnes. Má zkušenost s umíráním svých blízkých a ví, že péče o umírající u nás není dobrá. Proto je pro euthanasii. Zkouším domyslet ad absurdum: vydávají se špatné knihy, vydloubeme si oči? Šijí ševci špatné boty, uřežeme si nohy? A co uděláme, když naše děti učí špatní učitelé?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a:solidFill>
                  <a:srgbClr val="333399"/>
                </a:solidFill>
                <a:cs typeface="Times New Roman" pitchFamily="16" charset="0"/>
              </a:rPr>
              <a:t/>
            </a:r>
            <a:br>
              <a:rPr lang="cs-CZ" sz="2800" b="1">
                <a:solidFill>
                  <a:srgbClr val="333399"/>
                </a:solidFill>
                <a:cs typeface="Times New Roman" pitchFamily="16" charset="0"/>
              </a:rPr>
            </a:br>
            <a:r>
              <a:rPr lang="cs-CZ" sz="2000">
                <a:solidFill>
                  <a:srgbClr val="333399"/>
                </a:solidFill>
                <a:cs typeface="Times New Roman" pitchFamily="16" charset="0"/>
              </a:rPr>
              <a:t>Blažek a Olmrová:</a:t>
            </a:r>
            <a:r>
              <a:rPr lang="cs-CZ" sz="2800">
                <a:solidFill>
                  <a:srgbClr val="333399"/>
                </a:solidFill>
                <a:cs typeface="Times New Roman" pitchFamily="16" charset="0"/>
              </a:rPr>
              <a:t> </a:t>
            </a:r>
            <a:br>
              <a:rPr lang="cs-CZ" sz="2800">
                <a:solidFill>
                  <a:srgbClr val="333399"/>
                </a:solidFill>
                <a:cs typeface="Times New Roman" pitchFamily="16" charset="0"/>
              </a:rPr>
            </a:br>
            <a:r>
              <a:rPr lang="cs-CZ" sz="2800">
                <a:solidFill>
                  <a:srgbClr val="333399"/>
                </a:solidFill>
                <a:cs typeface="Times New Roman" pitchFamily="16" charset="0"/>
              </a:rPr>
              <a:t> Nejrozšířenější postoj - Ambivalence</a:t>
            </a:r>
          </a:p>
        </p:txBody>
      </p:sp>
      <p:sp>
        <p:nvSpPr>
          <p:cNvPr id="66562" name="Text Box 2"/>
          <p:cNvSpPr txBox="1">
            <a:spLocks noChangeArrowheads="1"/>
          </p:cNvSpPr>
          <p:nvPr/>
        </p:nvSpPr>
        <p:spPr bwMode="auto">
          <a:xfrm>
            <a:off x="395288" y="1700213"/>
            <a:ext cx="8229600" cy="4302125"/>
          </a:xfrm>
          <a:prstGeom prst="rect">
            <a:avLst/>
          </a:prstGeom>
          <a:noFill/>
          <a:ln w="9525">
            <a:noFill/>
            <a:round/>
            <a:headEnd/>
            <a:tailEnd/>
          </a:ln>
          <a:effectLst/>
        </p:spPr>
        <p:txBody>
          <a:bodyPr lIns="90000" tIns="46800" rIns="90000" bIns="46800"/>
          <a:lstStyle/>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800">
              <a:solidFill>
                <a:srgbClr val="000000"/>
              </a:solidFill>
              <a:cs typeface="Times New Roman" pitchFamily="16" charset="0"/>
            </a:endParaRP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cs typeface="Times New Roman" pitchFamily="16" charset="0"/>
              </a:rPr>
              <a:t>	Typická dvojznačnost. Směs soucitu, hrůzy a odporu:</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b="1">
              <a:solidFill>
                <a:srgbClr val="000000"/>
              </a:solidFill>
              <a:cs typeface="Times New Roman" pitchFamily="16" charset="0"/>
            </a:endParaRP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a:solidFill>
                  <a:srgbClr val="000000"/>
                </a:solidFill>
                <a:cs typeface="Times New Roman" pitchFamily="16" charset="0"/>
              </a:rPr>
              <a:t>	</a:t>
            </a:r>
            <a:r>
              <a:rPr lang="cs-CZ" sz="2400" b="1">
                <a:solidFill>
                  <a:srgbClr val="000000"/>
                </a:solidFill>
                <a:cs typeface="Times New Roman" pitchFamily="16" charset="0"/>
              </a:rPr>
              <a:t>„Je to chudák, ale já se na něj nemůžu koukat“.</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solidFill>
                  <a:srgbClr val="333399"/>
                </a:solidFill>
                <a:cs typeface="Times New Roman" pitchFamily="16" charset="0"/>
              </a:rPr>
              <a:t>Lítost, soucit</a:t>
            </a:r>
          </a:p>
        </p:txBody>
      </p:sp>
      <p:sp>
        <p:nvSpPr>
          <p:cNvPr id="67586"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marL="333375" indent="-333375">
              <a:spcBef>
                <a:spcPts val="6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0000"/>
                </a:solidFill>
                <a:cs typeface="Times New Roman" pitchFamily="16" charset="0"/>
              </a:rPr>
              <a:t>Účast druhých jako pomoc nebo … ?</a:t>
            </a:r>
          </a:p>
          <a:p>
            <a:pPr marL="333375" indent="-333375">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0000"/>
                </a:solidFill>
                <a:cs typeface="Times New Roman" pitchFamily="16" charset="0"/>
              </a:rPr>
              <a:t>	(Pomoc, soucit, účast, které nepomáhají). </a:t>
            </a:r>
          </a:p>
          <a:p>
            <a:pPr marL="333375" indent="-333375">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2400">
              <a:solidFill>
                <a:srgbClr val="000000"/>
              </a:solidFill>
              <a:cs typeface="Times New Roman" pitchFamily="16" charset="0"/>
            </a:endParaRPr>
          </a:p>
          <a:p>
            <a:pPr marL="333375" indent="-333375">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0000"/>
                </a:solidFill>
                <a:cs typeface="Times New Roman" pitchFamily="16" charset="0"/>
              </a:rPr>
              <a:t>	Zkušenost člověka s fyzickým handicapem: </a:t>
            </a:r>
          </a:p>
          <a:p>
            <a:pPr marL="333375" indent="-333375">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b="1">
                <a:solidFill>
                  <a:srgbClr val="000000"/>
                </a:solidFill>
                <a:cs typeface="Times New Roman" pitchFamily="16" charset="0"/>
              </a:rPr>
              <a:t>		</a:t>
            </a:r>
            <a:r>
              <a:rPr lang="cs-CZ" sz="2400" b="1">
                <a:solidFill>
                  <a:srgbClr val="0033CC"/>
                </a:solidFill>
                <a:cs typeface="Times New Roman" pitchFamily="16" charset="0"/>
              </a:rPr>
              <a:t>	</a:t>
            </a:r>
            <a:r>
              <a:rPr lang="cs-CZ" sz="2400" b="1">
                <a:solidFill>
                  <a:srgbClr val="000000"/>
                </a:solidFill>
                <a:cs typeface="Times New Roman" pitchFamily="16" charset="0"/>
              </a:rPr>
              <a:t>„Hlavně ne lítost.“ </a:t>
            </a:r>
          </a:p>
          <a:p>
            <a:pPr marL="333375" indent="-333375">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0000"/>
                </a:solidFill>
                <a:cs typeface="Times New Roman" pitchFamily="16" charset="0"/>
              </a:rPr>
              <a:t>	 Může se stát překážkou v nalezení sebedůvěry. </a:t>
            </a:r>
          </a:p>
          <a:p>
            <a:pPr marL="333375" indent="-333375">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2400">
              <a:solidFill>
                <a:srgbClr val="000000"/>
              </a:solidFill>
              <a:cs typeface="Times New Roman" pitchFamily="16" charset="0"/>
            </a:endParaRPr>
          </a:p>
          <a:p>
            <a:pPr marL="333375" indent="-333375">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66CC"/>
                </a:solidFill>
              </a:rPr>
              <a:t>„</a:t>
            </a:r>
            <a:r>
              <a:rPr lang="cs-CZ" sz="2400">
                <a:solidFill>
                  <a:srgbClr val="0066CC"/>
                </a:solidFill>
                <a:cs typeface="Times New Roman" pitchFamily="16" charset="0"/>
              </a:rPr>
              <a:t>V každé situaci</a:t>
            </a:r>
            <a:r>
              <a:rPr lang="cs-CZ" sz="2400">
                <a:solidFill>
                  <a:srgbClr val="0066CC"/>
                </a:solidFill>
              </a:rPr>
              <a:t> (</a:t>
            </a:r>
            <a:r>
              <a:rPr lang="cs-CZ" sz="2400">
                <a:solidFill>
                  <a:srgbClr val="0066CC"/>
                </a:solidFill>
                <a:cs typeface="Times New Roman" pitchFamily="16" charset="0"/>
              </a:rPr>
              <a:t>i v extrémní, mezní situaci</a:t>
            </a:r>
            <a:r>
              <a:rPr lang="cs-CZ" sz="2400">
                <a:solidFill>
                  <a:srgbClr val="0066CC"/>
                </a:solidFill>
              </a:rPr>
              <a:t>)</a:t>
            </a:r>
            <a:r>
              <a:rPr lang="cs-CZ" sz="2400">
                <a:solidFill>
                  <a:srgbClr val="0066CC"/>
                </a:solidFill>
                <a:cs typeface="Times New Roman" pitchFamily="16" charset="0"/>
              </a:rPr>
              <a:t> je možný výrazný pokrok, pokud člověk NEPŘIJME roli oběti</a:t>
            </a:r>
            <a:r>
              <a:rPr lang="cs-CZ" sz="2400">
                <a:solidFill>
                  <a:srgbClr val="0066CC"/>
                </a:solidFill>
              </a:rPr>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Satirová: „Pozice přežití“</a:t>
            </a:r>
          </a:p>
        </p:txBody>
      </p:sp>
      <p:sp>
        <p:nvSpPr>
          <p:cNvPr id="68610"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a:solidFill>
                  <a:srgbClr val="000000"/>
                </a:solidFill>
              </a:rPr>
              <a:t>Já                                          </a:t>
            </a: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a:solidFill>
                  <a:srgbClr val="000000"/>
                </a:solidFill>
              </a:rPr>
              <a:t>Druzí (ty)</a:t>
            </a: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b="1">
                <a:solidFill>
                  <a:srgbClr val="000000"/>
                </a:solidFill>
              </a:rPr>
              <a:t>Kontext (prostředí, okolní svět)</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3200" b="1">
              <a:solidFill>
                <a:srgbClr val="000000"/>
              </a:solidFill>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Prouty (1990): Vysvětlení patologie jako zanedbání některé z výše uvedených komponent.</a:t>
            </a:r>
          </a:p>
          <a:p>
            <a:pP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Satirová (1994): Reakce na stres. Způsob obrany, dočasné zvládání.</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Lukasová (   ): ulejvání v rozhovoru.</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150938" y="554038"/>
            <a:ext cx="7793037" cy="1219200"/>
          </a:xfrm>
          <a:prstGeom prst="rect">
            <a:avLst/>
          </a:prstGeom>
          <a:noFill/>
          <a:ln w="9525">
            <a:noFill/>
            <a:round/>
            <a:headEnd/>
            <a:tailEnd/>
          </a:ln>
          <a:effectLst/>
        </p:spPr>
        <p:txBody>
          <a:bodyPr lIns="90000" tIns="46800" rIns="90000" bIns="4680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600" b="1" i="1">
                <a:solidFill>
                  <a:srgbClr val="333399"/>
                </a:solidFill>
              </a:rPr>
              <a:t>			Člověk s postižením	 					vs.  Postižený</a:t>
            </a:r>
          </a:p>
        </p:txBody>
      </p:sp>
      <p:sp>
        <p:nvSpPr>
          <p:cNvPr id="16386" name="Text Box 2"/>
          <p:cNvSpPr txBox="1">
            <a:spLocks noChangeArrowheads="1"/>
          </p:cNvSpPr>
          <p:nvPr/>
        </p:nvSpPr>
        <p:spPr bwMode="auto">
          <a:xfrm>
            <a:off x="3908425" y="1916113"/>
            <a:ext cx="4624388" cy="2211387"/>
          </a:xfrm>
          <a:prstGeom prst="rect">
            <a:avLst/>
          </a:prstGeom>
          <a:noFill/>
          <a:ln w="9525">
            <a:noFill/>
            <a:round/>
            <a:headEnd/>
            <a:tailEnd/>
          </a:ln>
          <a:effectLst/>
        </p:spPr>
        <p:txBody>
          <a:bodyPr lIns="90000" tIns="46800" rIns="90000" bIns="46800"/>
          <a:lstStyle/>
          <a:p>
            <a:pPr>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i="1">
                <a:solidFill>
                  <a:srgbClr val="000000"/>
                </a:solidFill>
              </a:rPr>
              <a:t>    </a:t>
            </a:r>
            <a:r>
              <a:rPr lang="en-US" sz="1600" i="1">
                <a:solidFill>
                  <a:srgbClr val="000000"/>
                </a:solidFill>
              </a:rPr>
              <a:t>We can provide a most detailed phenomenal description of catatonia without making any reference to the feelings and motives of the patient (as Ble</a:t>
            </a:r>
            <a:r>
              <a:rPr lang="cs-CZ" sz="1600" i="1">
                <a:solidFill>
                  <a:srgbClr val="000000"/>
                </a:solidFill>
              </a:rPr>
              <a:t>uler</a:t>
            </a:r>
            <a:r>
              <a:rPr lang="en-US" sz="1600" i="1">
                <a:solidFill>
                  <a:srgbClr val="000000"/>
                </a:solidFill>
              </a:rPr>
              <a:t> did), but we cannot provide an existential description of the state without detailed analysis of the feelings and motives of the patient. </a:t>
            </a:r>
          </a:p>
          <a:p>
            <a:pPr>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i="1">
                <a:solidFill>
                  <a:srgbClr val="000000"/>
                </a:solidFill>
              </a:rPr>
              <a:t>				</a:t>
            </a:r>
            <a:r>
              <a:rPr lang="en-US" sz="1600" i="1">
                <a:solidFill>
                  <a:srgbClr val="000000"/>
                </a:solidFill>
              </a:rPr>
              <a:t>Oli</a:t>
            </a:r>
            <a:r>
              <a:rPr lang="cs-CZ" sz="1600" i="1">
                <a:solidFill>
                  <a:srgbClr val="000000"/>
                </a:solidFill>
              </a:rPr>
              <a:t>v</a:t>
            </a:r>
            <a:r>
              <a:rPr lang="en-US" sz="1600" i="1">
                <a:solidFill>
                  <a:srgbClr val="000000"/>
                </a:solidFill>
              </a:rPr>
              <a:t>er Sacks</a:t>
            </a:r>
          </a:p>
        </p:txBody>
      </p:sp>
      <p:grpSp>
        <p:nvGrpSpPr>
          <p:cNvPr id="16387" name="Group 3"/>
          <p:cNvGrpSpPr>
            <a:grpSpLocks/>
          </p:cNvGrpSpPr>
          <p:nvPr/>
        </p:nvGrpSpPr>
        <p:grpSpPr bwMode="auto">
          <a:xfrm>
            <a:off x="1074738" y="908050"/>
            <a:ext cx="2198687" cy="3021013"/>
            <a:chOff x="677" y="572"/>
            <a:chExt cx="1385" cy="1903"/>
          </a:xfrm>
        </p:grpSpPr>
        <p:pic>
          <p:nvPicPr>
            <p:cNvPr id="16388" name="Picture 4"/>
            <p:cNvPicPr>
              <a:picLocks noChangeAspect="1" noChangeArrowheads="1"/>
            </p:cNvPicPr>
            <p:nvPr/>
          </p:nvPicPr>
          <p:blipFill>
            <a:blip r:embed="rId3"/>
            <a:srcRect/>
            <a:stretch>
              <a:fillRect/>
            </a:stretch>
          </p:blipFill>
          <p:spPr bwMode="auto">
            <a:xfrm>
              <a:off x="677" y="572"/>
              <a:ext cx="1386" cy="1904"/>
            </a:xfrm>
            <a:prstGeom prst="rect">
              <a:avLst/>
            </a:prstGeom>
            <a:noFill/>
            <a:ln w="9525">
              <a:noFill/>
              <a:round/>
              <a:headEnd/>
              <a:tailEnd/>
            </a:ln>
            <a:effectLst/>
          </p:spPr>
        </p:pic>
        <p:sp>
          <p:nvSpPr>
            <p:cNvPr id="16389" name="Text Box 5"/>
            <p:cNvSpPr txBox="1">
              <a:spLocks noChangeArrowheads="1"/>
            </p:cNvSpPr>
            <p:nvPr/>
          </p:nvSpPr>
          <p:spPr bwMode="auto">
            <a:xfrm>
              <a:off x="677" y="572"/>
              <a:ext cx="1386" cy="1904"/>
            </a:xfrm>
            <a:prstGeom prst="rect">
              <a:avLst/>
            </a:prstGeom>
            <a:noFill/>
            <a:ln w="9525">
              <a:noFill/>
              <a:round/>
              <a:headEnd/>
              <a:tailEnd/>
            </a:ln>
            <a:effectLst/>
          </p:spPr>
          <p:txBody>
            <a:bodyPr wrap="none" anchor="ctr"/>
            <a:lstStyle/>
            <a:p>
              <a:endParaRPr lang="cs-CZ"/>
            </a:p>
          </p:txBody>
        </p:sp>
      </p:grpSp>
      <p:sp>
        <p:nvSpPr>
          <p:cNvPr id="16390" name="Text Box 6"/>
          <p:cNvSpPr txBox="1">
            <a:spLocks noChangeArrowheads="1"/>
          </p:cNvSpPr>
          <p:nvPr/>
        </p:nvSpPr>
        <p:spPr bwMode="auto">
          <a:xfrm>
            <a:off x="612775" y="4365625"/>
            <a:ext cx="7920038" cy="2222500"/>
          </a:xfrm>
          <a:prstGeom prst="rect">
            <a:avLst/>
          </a:prstGeom>
          <a:noFill/>
          <a:ln w="9525">
            <a:noFill/>
            <a:round/>
            <a:headEnd/>
            <a:tailEnd/>
          </a:ln>
          <a:effectLst/>
        </p:spPr>
        <p:txBody>
          <a:bodyPr lIns="90000" tIns="46800" rIns="90000" bIns="46800"/>
          <a:lstStyle/>
          <a:p>
            <a:pPr>
              <a:spcBef>
                <a:spcPts val="60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sz="2400">
                <a:solidFill>
                  <a:srgbClr val="000000"/>
                </a:solidFill>
              </a:rPr>
              <a:t>	Můžeme podat fenomenální, naprosto podrobný popis katatonie bez jediné zmínky o pocitech a motivech katatonika (jako to udělal Bleuler). Ale nemůžeme podat existenční popis jeho stavu bez detailní analýzy jeho emocí a motivů.</a:t>
            </a:r>
          </a:p>
        </p:txBody>
      </p:sp>
      <p:pic>
        <p:nvPicPr>
          <p:cNvPr id="8"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4400">
                <a:solidFill>
                  <a:srgbClr val="333399"/>
                </a:solidFill>
              </a:rPr>
              <a:t>Usmiřující 			   </a:t>
            </a:r>
            <a:r>
              <a:rPr lang="cs-CZ" i="1">
                <a:solidFill>
                  <a:srgbClr val="333399"/>
                </a:solidFill>
              </a:rPr>
              <a:t>(lítost …a pozice oběti)</a:t>
            </a:r>
          </a:p>
        </p:txBody>
      </p:sp>
      <p:grpSp>
        <p:nvGrpSpPr>
          <p:cNvPr id="69634" name="Group 2"/>
          <p:cNvGrpSpPr>
            <a:grpSpLocks/>
          </p:cNvGrpSpPr>
          <p:nvPr/>
        </p:nvGrpSpPr>
        <p:grpSpPr bwMode="auto">
          <a:xfrm>
            <a:off x="3276600" y="1916113"/>
            <a:ext cx="3382963" cy="3525837"/>
            <a:chOff x="2064" y="1207"/>
            <a:chExt cx="2131" cy="2221"/>
          </a:xfrm>
        </p:grpSpPr>
        <p:pic>
          <p:nvPicPr>
            <p:cNvPr id="69635" name="Picture 3"/>
            <p:cNvPicPr>
              <a:picLocks noChangeAspect="1" noChangeArrowheads="1"/>
            </p:cNvPicPr>
            <p:nvPr/>
          </p:nvPicPr>
          <p:blipFill>
            <a:blip r:embed="rId3" cstate="print"/>
            <a:srcRect/>
            <a:stretch>
              <a:fillRect/>
            </a:stretch>
          </p:blipFill>
          <p:spPr bwMode="auto">
            <a:xfrm>
              <a:off x="2064" y="1207"/>
              <a:ext cx="2132" cy="2222"/>
            </a:xfrm>
            <a:prstGeom prst="rect">
              <a:avLst/>
            </a:prstGeom>
            <a:noFill/>
            <a:ln w="9525">
              <a:noFill/>
              <a:round/>
              <a:headEnd/>
              <a:tailEnd/>
            </a:ln>
            <a:effectLst/>
          </p:spPr>
        </p:pic>
        <p:sp>
          <p:nvSpPr>
            <p:cNvPr id="69636" name="Text Box 4"/>
            <p:cNvSpPr txBox="1">
              <a:spLocks noChangeArrowheads="1"/>
            </p:cNvSpPr>
            <p:nvPr/>
          </p:nvSpPr>
          <p:spPr bwMode="auto">
            <a:xfrm>
              <a:off x="2064" y="1207"/>
              <a:ext cx="2132" cy="2222"/>
            </a:xfrm>
            <a:prstGeom prst="rect">
              <a:avLst/>
            </a:prstGeom>
            <a:noFill/>
            <a:ln w="9525">
              <a:noFill/>
              <a:round/>
              <a:headEnd/>
              <a:tailEnd/>
            </a:ln>
            <a:effectLst/>
          </p:spPr>
          <p:txBody>
            <a:bodyPr wrap="none" anchor="ctr"/>
            <a:lstStyle/>
            <a:p>
              <a:endParaRPr lang="cs-CZ"/>
            </a:p>
          </p:txBody>
        </p:sp>
      </p:grpSp>
      <p:sp>
        <p:nvSpPr>
          <p:cNvPr id="69637" name="Rectangle 5"/>
          <p:cNvSpPr>
            <a:spLocks noChangeArrowheads="1"/>
          </p:cNvSpPr>
          <p:nvPr/>
        </p:nvSpPr>
        <p:spPr bwMode="auto">
          <a:xfrm>
            <a:off x="1420813" y="5734050"/>
            <a:ext cx="4756150" cy="588963"/>
          </a:xfrm>
          <a:prstGeom prst="rect">
            <a:avLst/>
          </a:prstGeom>
          <a:noFill/>
          <a:ln w="9525">
            <a:noFill/>
            <a:round/>
            <a:headEnd/>
            <a:tailEnd/>
          </a:ln>
          <a:effectLst/>
        </p:spPr>
        <p:txBody>
          <a:bodyPr wrap="none" lIns="90000" tIns="46800" rIns="90000" bIns="46800">
            <a:spAutoFit/>
          </a:bodyPr>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charset="0"/>
              </a:rPr>
              <a:t>Pozice přežití (Satirová) Usmiřovač jako oběť</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charset="0"/>
              </a:rPr>
              <a:t>Dramatický trojúhelník (Karpman) </a:t>
            </a:r>
          </a:p>
        </p:txBody>
      </p:sp>
      <p:pic>
        <p:nvPicPr>
          <p:cNvPr id="7"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800">
                <a:solidFill>
                  <a:srgbClr val="333399"/>
                </a:solidFill>
              </a:rPr>
              <a:t>		Usmiřující 	Obviňující</a:t>
            </a:r>
            <a:br>
              <a:rPr lang="cs-CZ" sz="2800">
                <a:solidFill>
                  <a:srgbClr val="333399"/>
                </a:solidFill>
              </a:rPr>
            </a:br>
            <a:r>
              <a:rPr lang="cs-CZ" sz="2800">
                <a:solidFill>
                  <a:srgbClr val="333399"/>
                </a:solidFill>
              </a:rPr>
              <a:t>		Poučující	Rušící</a:t>
            </a:r>
          </a:p>
        </p:txBody>
      </p:sp>
      <p:grpSp>
        <p:nvGrpSpPr>
          <p:cNvPr id="70658" name="Group 2"/>
          <p:cNvGrpSpPr>
            <a:grpSpLocks/>
          </p:cNvGrpSpPr>
          <p:nvPr/>
        </p:nvGrpSpPr>
        <p:grpSpPr bwMode="auto">
          <a:xfrm>
            <a:off x="2432050" y="1844675"/>
            <a:ext cx="2081213" cy="2320925"/>
            <a:chOff x="1532" y="1162"/>
            <a:chExt cx="1311" cy="1462"/>
          </a:xfrm>
        </p:grpSpPr>
        <p:pic>
          <p:nvPicPr>
            <p:cNvPr id="70659" name="Picture 3"/>
            <p:cNvPicPr>
              <a:picLocks noChangeAspect="1" noChangeArrowheads="1"/>
            </p:cNvPicPr>
            <p:nvPr/>
          </p:nvPicPr>
          <p:blipFill>
            <a:blip r:embed="rId3"/>
            <a:srcRect/>
            <a:stretch>
              <a:fillRect/>
            </a:stretch>
          </p:blipFill>
          <p:spPr bwMode="auto">
            <a:xfrm>
              <a:off x="1532" y="1162"/>
              <a:ext cx="1312" cy="1463"/>
            </a:xfrm>
            <a:prstGeom prst="rect">
              <a:avLst/>
            </a:prstGeom>
            <a:noFill/>
            <a:ln w="9525">
              <a:noFill/>
              <a:round/>
              <a:headEnd/>
              <a:tailEnd/>
            </a:ln>
            <a:effectLst/>
          </p:spPr>
        </p:pic>
        <p:sp>
          <p:nvSpPr>
            <p:cNvPr id="70660" name="Text Box 4"/>
            <p:cNvSpPr txBox="1">
              <a:spLocks noChangeArrowheads="1"/>
            </p:cNvSpPr>
            <p:nvPr/>
          </p:nvSpPr>
          <p:spPr bwMode="auto">
            <a:xfrm>
              <a:off x="1532" y="1162"/>
              <a:ext cx="1312" cy="1463"/>
            </a:xfrm>
            <a:prstGeom prst="rect">
              <a:avLst/>
            </a:prstGeom>
            <a:noFill/>
            <a:ln w="9525">
              <a:noFill/>
              <a:round/>
              <a:headEnd/>
              <a:tailEnd/>
            </a:ln>
            <a:effectLst/>
          </p:spPr>
          <p:txBody>
            <a:bodyPr wrap="none" anchor="ctr"/>
            <a:lstStyle/>
            <a:p>
              <a:endParaRPr lang="cs-CZ"/>
            </a:p>
          </p:txBody>
        </p:sp>
      </p:grpSp>
      <p:pic>
        <p:nvPicPr>
          <p:cNvPr id="70661" name="Picture 5"/>
          <p:cNvPicPr>
            <a:picLocks noChangeAspect="1" noChangeArrowheads="1"/>
          </p:cNvPicPr>
          <p:nvPr/>
        </p:nvPicPr>
        <p:blipFill>
          <a:blip r:embed="rId4"/>
          <a:srcRect/>
          <a:stretch>
            <a:fillRect/>
          </a:stretch>
        </p:blipFill>
        <p:spPr bwMode="auto">
          <a:xfrm>
            <a:off x="4781550" y="1844675"/>
            <a:ext cx="2055813" cy="2305050"/>
          </a:xfrm>
          <a:prstGeom prst="rect">
            <a:avLst/>
          </a:prstGeom>
          <a:noFill/>
          <a:ln w="9525">
            <a:noFill/>
            <a:round/>
            <a:headEnd/>
            <a:tailEnd/>
          </a:ln>
          <a:effectLst/>
        </p:spPr>
      </p:pic>
      <p:pic>
        <p:nvPicPr>
          <p:cNvPr id="70662" name="Picture 6"/>
          <p:cNvPicPr>
            <a:picLocks noChangeAspect="1" noChangeArrowheads="1"/>
          </p:cNvPicPr>
          <p:nvPr/>
        </p:nvPicPr>
        <p:blipFill>
          <a:blip r:embed="rId5"/>
          <a:srcRect/>
          <a:stretch>
            <a:fillRect/>
          </a:stretch>
        </p:blipFill>
        <p:spPr bwMode="auto">
          <a:xfrm>
            <a:off x="2416175" y="4365625"/>
            <a:ext cx="2011363" cy="2160588"/>
          </a:xfrm>
          <a:prstGeom prst="rect">
            <a:avLst/>
          </a:prstGeom>
          <a:noFill/>
          <a:ln w="9525">
            <a:noFill/>
            <a:round/>
            <a:headEnd/>
            <a:tailEnd/>
          </a:ln>
          <a:effectLst/>
        </p:spPr>
      </p:pic>
      <p:pic>
        <p:nvPicPr>
          <p:cNvPr id="70663" name="Picture 7"/>
          <p:cNvPicPr>
            <a:picLocks noChangeAspect="1" noChangeArrowheads="1"/>
          </p:cNvPicPr>
          <p:nvPr/>
        </p:nvPicPr>
        <p:blipFill>
          <a:blip r:embed="rId6"/>
          <a:srcRect/>
          <a:stretch>
            <a:fillRect/>
          </a:stretch>
        </p:blipFill>
        <p:spPr bwMode="auto">
          <a:xfrm>
            <a:off x="4787900" y="4365625"/>
            <a:ext cx="1981200" cy="2232025"/>
          </a:xfrm>
          <a:prstGeom prst="rect">
            <a:avLst/>
          </a:prstGeom>
          <a:noFill/>
          <a:ln w="9525">
            <a:noFill/>
            <a:round/>
            <a:headEnd/>
            <a:tailEnd/>
          </a:ln>
          <a:effectLst/>
        </p:spPr>
      </p:pic>
      <p:pic>
        <p:nvPicPr>
          <p:cNvPr id="9" name="Picture 1"/>
          <p:cNvPicPr>
            <a:picLocks noChangeAspect="1" noChangeArrowheads="1"/>
          </p:cNvPicPr>
          <p:nvPr/>
        </p:nvPicPr>
        <p:blipFill>
          <a:blip r:embed="rId7"/>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Ideál kongruence</a:t>
            </a:r>
          </a:p>
        </p:txBody>
      </p:sp>
      <p:sp>
        <p:nvSpPr>
          <p:cNvPr id="71682" name="Text Box 2"/>
          <p:cNvSpPr txBox="1">
            <a:spLocks noChangeArrowheads="1"/>
          </p:cNvSpPr>
          <p:nvPr/>
        </p:nvSpPr>
        <p:spPr bwMode="auto">
          <a:xfrm>
            <a:off x="1182688" y="2017713"/>
            <a:ext cx="7772400" cy="4799012"/>
          </a:xfrm>
          <a:prstGeom prst="rect">
            <a:avLst/>
          </a:prstGeom>
          <a:noFill/>
          <a:ln w="9525">
            <a:noFill/>
            <a:round/>
            <a:headEnd/>
            <a:tailEnd/>
          </a:ln>
          <a:effectLst/>
        </p:spPr>
        <p:txBody>
          <a:bodyPr lIns="90000" tIns="46800" rIns="90000" bIns="46800"/>
          <a:lstStyle/>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Sebeúcta, sebehodnocení, …</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endParaRP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Vliv prostředí - bezpečný prostor</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	Můžu být sám sebou a nepotřebuji obviňovat druhé, </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	i pokud se zrovna něco nedaří…</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endParaRP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endParaRP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Aplikace </a:t>
            </a:r>
            <a:r>
              <a:rPr lang="cs-CZ" sz="2400" i="1">
                <a:solidFill>
                  <a:srgbClr val="000000"/>
                </a:solidFill>
              </a:rPr>
              <a:t>pozic přežití</a:t>
            </a:r>
            <a:r>
              <a:rPr lang="cs-CZ" sz="2400">
                <a:solidFill>
                  <a:srgbClr val="000000"/>
                </a:solidFill>
              </a:rPr>
              <a:t> v kontextu znevýhodnění:</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0000"/>
                </a:solidFill>
              </a:rPr>
              <a:t>	např. sebepojetí, prožívání distribuované viny („vyvažování lodi“; neúprosnost „logiky vztahů“ … )</a:t>
            </a:r>
          </a:p>
          <a:p>
            <a:pPr>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solidFill>
                  <a:srgbClr val="333399"/>
                </a:solidFill>
                <a:cs typeface="Times New Roman" pitchFamily="16" charset="0"/>
              </a:rPr>
              <a:t>Strach</a:t>
            </a:r>
          </a:p>
        </p:txBody>
      </p:sp>
      <p:sp>
        <p:nvSpPr>
          <p:cNvPr id="72706" name="Text Box 2"/>
          <p:cNvSpPr txBox="1">
            <a:spLocks noChangeArrowheads="1"/>
          </p:cNvSpPr>
          <p:nvPr/>
        </p:nvSpPr>
        <p:spPr bwMode="auto">
          <a:xfrm>
            <a:off x="323850" y="1916113"/>
            <a:ext cx="7772400" cy="4537075"/>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cs typeface="Times New Roman" pitchFamily="16" charset="0"/>
              </a:rPr>
              <a:t>Nedostatek informac</a:t>
            </a:r>
            <a:r>
              <a:rPr lang="cs-CZ">
                <a:solidFill>
                  <a:srgbClr val="000000"/>
                </a:solidFill>
                <a:latin typeface="Arial" charset="0"/>
                <a:cs typeface="Times New Roman" pitchFamily="16" charset="0"/>
              </a:rPr>
              <a:t>í</a:t>
            </a:r>
            <a:r>
              <a:rPr lang="cs-CZ">
                <a:solidFill>
                  <a:srgbClr val="000000"/>
                </a:solidFill>
                <a:cs typeface="Times New Roman" pitchFamily="16" charset="0"/>
              </a:rPr>
              <a:t>  →  emotivn</a:t>
            </a:r>
            <a:r>
              <a:rPr lang="cs-CZ">
                <a:solidFill>
                  <a:srgbClr val="000000"/>
                </a:solidFill>
                <a:latin typeface="Arial" charset="0"/>
                <a:cs typeface="Times New Roman" pitchFamily="16" charset="0"/>
              </a:rPr>
              <a:t>í</a:t>
            </a:r>
            <a:r>
              <a:rPr lang="cs-CZ">
                <a:solidFill>
                  <a:srgbClr val="000000"/>
                </a:solidFill>
                <a:cs typeface="Times New Roman" pitchFamily="16" charset="0"/>
              </a:rPr>
              <a:t> složka postoje</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cs typeface="Times New Roman" pitchFamily="16" charset="0"/>
              </a:rPr>
              <a:t>Obava z</a:t>
            </a:r>
            <a:r>
              <a:rPr lang="cs-CZ">
                <a:solidFill>
                  <a:srgbClr val="000000"/>
                </a:solidFill>
                <a:latin typeface="Arial" charset="0"/>
                <a:cs typeface="Times New Roman" pitchFamily="16" charset="0"/>
              </a:rPr>
              <a:t> </a:t>
            </a:r>
            <a:r>
              <a:rPr lang="cs-CZ">
                <a:solidFill>
                  <a:srgbClr val="000000"/>
                </a:solidFill>
                <a:cs typeface="Times New Roman" pitchFamily="16" charset="0"/>
              </a:rPr>
              <a:t>vlastn</a:t>
            </a:r>
            <a:r>
              <a:rPr lang="cs-CZ">
                <a:solidFill>
                  <a:srgbClr val="000000"/>
                </a:solidFill>
                <a:latin typeface="Arial" charset="0"/>
                <a:cs typeface="Times New Roman" pitchFamily="16" charset="0"/>
              </a:rPr>
              <a:t>í</a:t>
            </a:r>
            <a:r>
              <a:rPr lang="cs-CZ">
                <a:solidFill>
                  <a:srgbClr val="000000"/>
                </a:solidFill>
                <a:cs typeface="Times New Roman" pitchFamily="16" charset="0"/>
              </a:rPr>
              <a:t> nekompetence (nebudu rozumět, apod.)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cs typeface="Times New Roman" pitchFamily="16" charset="0"/>
              </a:rPr>
              <a:t>Strach z</a:t>
            </a:r>
            <a:r>
              <a:rPr lang="cs-CZ">
                <a:solidFill>
                  <a:srgbClr val="000000"/>
                </a:solidFill>
                <a:latin typeface="Arial" charset="0"/>
                <a:cs typeface="Times New Roman" pitchFamily="16" charset="0"/>
              </a:rPr>
              <a:t> </a:t>
            </a:r>
            <a:r>
              <a:rPr lang="cs-CZ">
                <a:solidFill>
                  <a:srgbClr val="000000"/>
                </a:solidFill>
                <a:cs typeface="Times New Roman" pitchFamily="16" charset="0"/>
              </a:rPr>
              <a:t>(extr</a:t>
            </a:r>
            <a:r>
              <a:rPr lang="cs-CZ">
                <a:solidFill>
                  <a:srgbClr val="000000"/>
                </a:solidFill>
                <a:latin typeface="Arial" charset="0"/>
                <a:cs typeface="Times New Roman" pitchFamily="16" charset="0"/>
              </a:rPr>
              <a:t>é</a:t>
            </a:r>
            <a:r>
              <a:rPr lang="cs-CZ">
                <a:solidFill>
                  <a:srgbClr val="000000"/>
                </a:solidFill>
                <a:cs typeface="Times New Roman" pitchFamily="16" charset="0"/>
              </a:rPr>
              <a:t>mn</a:t>
            </a:r>
            <a:r>
              <a:rPr lang="cs-CZ">
                <a:solidFill>
                  <a:srgbClr val="000000"/>
                </a:solidFill>
                <a:latin typeface="Arial" charset="0"/>
                <a:cs typeface="Times New Roman" pitchFamily="16" charset="0"/>
              </a:rPr>
              <a:t>í</a:t>
            </a:r>
            <a:r>
              <a:rPr lang="cs-CZ">
                <a:solidFill>
                  <a:srgbClr val="000000"/>
                </a:solidFill>
                <a:cs typeface="Times New Roman" pitchFamily="16" charset="0"/>
              </a:rPr>
              <a:t>ch) n</a:t>
            </a:r>
            <a:r>
              <a:rPr lang="cs-CZ">
                <a:solidFill>
                  <a:srgbClr val="000000"/>
                </a:solidFill>
                <a:latin typeface="Arial" charset="0"/>
                <a:cs typeface="Times New Roman" pitchFamily="16" charset="0"/>
              </a:rPr>
              <a:t>á</a:t>
            </a:r>
            <a:r>
              <a:rPr lang="cs-CZ">
                <a:solidFill>
                  <a:srgbClr val="000000"/>
                </a:solidFill>
                <a:cs typeface="Times New Roman" pitchFamily="16" charset="0"/>
              </a:rPr>
              <a:t>roků, hl</a:t>
            </a:r>
            <a:r>
              <a:rPr lang="cs-CZ">
                <a:solidFill>
                  <a:srgbClr val="000000"/>
                </a:solidFill>
                <a:latin typeface="Arial" charset="0"/>
                <a:cs typeface="Times New Roman" pitchFamily="16" charset="0"/>
              </a:rPr>
              <a:t>í</a:t>
            </a:r>
            <a:r>
              <a:rPr lang="cs-CZ">
                <a:solidFill>
                  <a:srgbClr val="000000"/>
                </a:solidFill>
                <a:cs typeface="Times New Roman" pitchFamily="16" charset="0"/>
              </a:rPr>
              <a:t>d</a:t>
            </a:r>
            <a:r>
              <a:rPr lang="cs-CZ">
                <a:solidFill>
                  <a:srgbClr val="000000"/>
                </a:solidFill>
                <a:latin typeface="Arial" charset="0"/>
                <a:cs typeface="Times New Roman" pitchFamily="16" charset="0"/>
              </a:rPr>
              <a:t>á</a:t>
            </a:r>
            <a:r>
              <a:rPr lang="cs-CZ">
                <a:solidFill>
                  <a:srgbClr val="000000"/>
                </a:solidFill>
                <a:cs typeface="Times New Roman" pitchFamily="16" charset="0"/>
              </a:rPr>
              <a:t>n</a:t>
            </a:r>
            <a:r>
              <a:rPr lang="cs-CZ">
                <a:solidFill>
                  <a:srgbClr val="000000"/>
                </a:solidFill>
                <a:latin typeface="Arial" charset="0"/>
                <a:cs typeface="Times New Roman" pitchFamily="16" charset="0"/>
              </a:rPr>
              <a:t>í</a:t>
            </a:r>
            <a:r>
              <a:rPr lang="cs-CZ">
                <a:solidFill>
                  <a:srgbClr val="000000"/>
                </a:solidFill>
                <a:cs typeface="Times New Roman" pitchFamily="16" charset="0"/>
              </a:rPr>
              <a:t> vlastn</a:t>
            </a:r>
            <a:r>
              <a:rPr lang="cs-CZ">
                <a:solidFill>
                  <a:srgbClr val="000000"/>
                </a:solidFill>
                <a:latin typeface="Arial" charset="0"/>
                <a:cs typeface="Times New Roman" pitchFamily="16" charset="0"/>
              </a:rPr>
              <a:t>í</a:t>
            </a:r>
            <a:r>
              <a:rPr lang="cs-CZ">
                <a:solidFill>
                  <a:srgbClr val="000000"/>
                </a:solidFill>
                <a:cs typeface="Times New Roman" pitchFamily="16" charset="0"/>
              </a:rPr>
              <a:t>ch hranic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cs typeface="Times New Roman" pitchFamily="16" charset="0"/>
              </a:rPr>
              <a:t>Z</a:t>
            </a:r>
            <a:r>
              <a:rPr lang="cs-CZ">
                <a:solidFill>
                  <a:srgbClr val="000000"/>
                </a:solidFill>
                <a:latin typeface="Arial" charset="0"/>
                <a:cs typeface="Times New Roman" pitchFamily="16" charset="0"/>
              </a:rPr>
              <a:t> </a:t>
            </a:r>
            <a:r>
              <a:rPr lang="cs-CZ">
                <a:solidFill>
                  <a:srgbClr val="000000"/>
                </a:solidFill>
                <a:cs typeface="Times New Roman" pitchFamily="16" charset="0"/>
              </a:rPr>
              <a:t>vlastn</a:t>
            </a:r>
            <a:r>
              <a:rPr lang="cs-CZ">
                <a:solidFill>
                  <a:srgbClr val="000000"/>
                </a:solidFill>
                <a:latin typeface="Arial" charset="0"/>
                <a:cs typeface="Times New Roman" pitchFamily="16" charset="0"/>
              </a:rPr>
              <a:t>í</a:t>
            </a:r>
            <a:r>
              <a:rPr lang="cs-CZ">
                <a:solidFill>
                  <a:srgbClr val="000000"/>
                </a:solidFill>
                <a:cs typeface="Times New Roman" pitchFamily="16" charset="0"/>
              </a:rPr>
              <a:t> „neperfektnosti“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cs typeface="Times New Roman" pitchFamily="16" charset="0"/>
              </a:rPr>
              <a:t>(odmítnutí pohledu na naši lidskou realitu)</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000000"/>
                </a:solidFill>
                <a:cs typeface="Times New Roman" pitchFamily="16" charset="0"/>
              </a:rPr>
              <a:t>Hirschberger, Florian, Mikulincer (2005): Potřeba zvládat strach ze smrti formuje emocionální reakci na  kontakt s lidmi s fyzickým postižením: </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000000"/>
                </a:solidFill>
                <a:cs typeface="Times New Roman" pitchFamily="16" charset="0"/>
              </a:rPr>
              <a:t>				</a:t>
            </a:r>
            <a:r>
              <a:rPr lang="cs-CZ" sz="1600">
                <a:solidFill>
                  <a:srgbClr val="000000"/>
                </a:solidFill>
              </a:rPr>
              <a:t>Vyšší míra soucitu u osob vyrovnaných s vlastní smrtí</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000000"/>
                </a:solidFill>
                <a:cs typeface="Times New Roman" pitchFamily="16" charset="0"/>
              </a:rPr>
              <a:t>				Ženy – vyšší míra soucitu a méně únikových reakcí</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66CC"/>
                </a:solidFill>
              </a:rPr>
              <a:t>vs. Skácelovo „utrpením projít jako dveřmi“.</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66CC"/>
                </a:solidFill>
              </a:rPr>
              <a:t>	      Akceptace limitu jako předpoklad pro úspěšnou adaptaci.</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66CC"/>
              </a:solidFill>
            </a:endParaRPr>
          </a:p>
        </p:txBody>
      </p:sp>
      <p:pic>
        <p:nvPicPr>
          <p:cNvPr id="72707" name="Picture 3"/>
          <p:cNvPicPr>
            <a:picLocks noChangeAspect="1" noChangeArrowheads="1"/>
          </p:cNvPicPr>
          <p:nvPr/>
        </p:nvPicPr>
        <p:blipFill>
          <a:blip r:embed="rId3"/>
          <a:srcRect/>
          <a:stretch>
            <a:fillRect/>
          </a:stretch>
        </p:blipFill>
        <p:spPr bwMode="auto">
          <a:xfrm>
            <a:off x="7019925" y="1762125"/>
            <a:ext cx="1485900" cy="1666875"/>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3600">
                <a:solidFill>
                  <a:srgbClr val="333399"/>
                </a:solidFill>
              </a:rPr>
              <a:t>Důsledky odmítnutí</a:t>
            </a:r>
            <a:br>
              <a:rPr lang="cs-CZ" sz="3600">
                <a:solidFill>
                  <a:srgbClr val="333399"/>
                </a:solidFill>
              </a:rPr>
            </a:br>
            <a:r>
              <a:rPr lang="cs-CZ" sz="3600">
                <a:solidFill>
                  <a:srgbClr val="333399"/>
                </a:solidFill>
              </a:rPr>
              <a:t>	pro osoby s postižením</a:t>
            </a:r>
          </a:p>
        </p:txBody>
      </p:sp>
      <p:sp>
        <p:nvSpPr>
          <p:cNvPr id="73730"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b="1">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rPr>
              <a:t>Základní zkušenost</a:t>
            </a:r>
            <a:r>
              <a:rPr lang="cs-CZ" b="1">
                <a:solidFill>
                  <a:srgbClr val="FF0000"/>
                </a:solidFill>
              </a:rPr>
              <a:t> </a:t>
            </a:r>
            <a:r>
              <a:rPr lang="cs-CZ" b="1" u="sng">
                <a:solidFill>
                  <a:srgbClr val="000000"/>
                </a:solidFill>
              </a:rPr>
              <a:t>z rodiny</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000000"/>
                </a:solidFill>
              </a:rPr>
              <a:t>	</a:t>
            </a:r>
            <a:r>
              <a:rPr lang="cs-CZ">
                <a:solidFill>
                  <a:srgbClr val="000000"/>
                </a:solidFill>
              </a:rPr>
              <a:t>- přijetí vs. odmítnutí na mnoha úrovních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 utváření attachmentu (vztah k lidem, ke světu):</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zkušenost kontaktu s dospělým = model pro budoucí vztahy, vývoj</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 sebeobraz (poselství o vlastní hodnotě, neúprosná „logika vztahů“ a přisvojení si viny)</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a:solidFill>
                <a:srgbClr val="000000"/>
              </a:solidFill>
            </a:endParaRP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Zkušenost ze širší rodiny, opakovaná zkušenost se širším okolím…</a:t>
            </a: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cs typeface="Arial" charset="0"/>
              </a:rPr>
              <a:t>		</a:t>
            </a:r>
            <a:r>
              <a:rPr lang="cs-CZ" sz="1200" i="1">
                <a:solidFill>
                  <a:srgbClr val="000000"/>
                </a:solidFill>
                <a:cs typeface="Arial" charset="0"/>
              </a:rPr>
              <a:t>(</a:t>
            </a:r>
            <a:r>
              <a:rPr lang="cs-CZ" sz="1400" i="1">
                <a:solidFill>
                  <a:srgbClr val="000000"/>
                </a:solidFill>
                <a:cs typeface="Arial" charset="0"/>
              </a:rPr>
              <a:t>→ „e</a:t>
            </a:r>
            <a:r>
              <a:rPr lang="cs-CZ" sz="1400" i="1">
                <a:solidFill>
                  <a:srgbClr val="000000"/>
                </a:solidFill>
              </a:rPr>
              <a:t>mocionální realita“: cokoli se sodou </a:t>
            </a:r>
            <a:r>
              <a:rPr lang="cs-CZ" sz="1400" i="1">
                <a:solidFill>
                  <a:srgbClr val="000000"/>
                </a:solidFill>
                <a:latin typeface="Arial" charset="0"/>
                <a:cs typeface="Arial" charset="0"/>
              </a:rPr>
              <a:t>→ </a:t>
            </a:r>
            <a:r>
              <a:rPr lang="cs-CZ" sz="1400" i="1">
                <a:solidFill>
                  <a:srgbClr val="000000"/>
                </a:solidFill>
                <a:cs typeface="Arial" charset="0"/>
              </a:rPr>
              <a:t>soda způsobuje opilost)</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Utváření sebepojetí</a:t>
            </a:r>
          </a:p>
        </p:txBody>
      </p:sp>
      <p:sp>
        <p:nvSpPr>
          <p:cNvPr id="74754"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Sebepojetí = Zrcadlové já (Cooley, 1902):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jak nás hodnotí druzí představuje základ smýšlení o sobě</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Sebepojetí a „významný druhý“ (vliv interakce a vnímání reakcí druhých lidí pro vlastní sebepojetí; Mead 1934)</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Každodenní zkušenost </a:t>
            </a:r>
            <a:r>
              <a:rPr lang="cs-CZ" sz="2000">
                <a:solidFill>
                  <a:srgbClr val="000000"/>
                </a:solidFill>
                <a:latin typeface="Arial" charset="0"/>
                <a:cs typeface="Arial" charset="0"/>
              </a:rPr>
              <a:t>→</a:t>
            </a:r>
            <a:r>
              <a:rPr lang="cs-CZ" sz="2000">
                <a:solidFill>
                  <a:srgbClr val="000000"/>
                </a:solidFill>
              </a:rPr>
              <a:t> Zvnitřnění přesvědčení o sobě.</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„Negativní sebepojetí“</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(např. děti, které nemají zkušenost trvalého vztahu s dospělým člověkem)</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Nejde o „jen pocit“, ale „způsob bytí ve světě“ (uzavírání se, …). </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a:solidFill>
                  <a:srgbClr val="333399"/>
                </a:solidFill>
              </a:rPr>
              <a:t>Stigma</a:t>
            </a:r>
          </a:p>
        </p:txBody>
      </p:sp>
      <p:sp>
        <p:nvSpPr>
          <p:cNvPr id="75778"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(ř) znamení vypálené na těle otroka</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Označení … důsledky pro začlenění do společnosti (odmítnutí, pocit méněcennosti)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E. Goffman: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 negativně vnímaná diskrepance mezi aktuálními charakteristikami jednotlivce a očekáváními, kladenými na typického „normálního“ jednotlivce v daném kontextu</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 sociální označení nebo vyloučení, může někdy způsobit více škody než charakteristika, kvůli kterému byl jednotlivec takto označen</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Primární a sekundární handicap (Langer, Blažek a Olmrová, Požár … ) </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3200">
                <a:solidFill>
                  <a:srgbClr val="333399"/>
                </a:solidFill>
              </a:rPr>
              <a:t>Dimenze stigmatu</a:t>
            </a:r>
            <a:br>
              <a:rPr lang="cs-CZ" sz="3200">
                <a:solidFill>
                  <a:srgbClr val="333399"/>
                </a:solidFill>
              </a:rPr>
            </a:br>
            <a:r>
              <a:rPr lang="cs-CZ" sz="3200">
                <a:solidFill>
                  <a:srgbClr val="333399"/>
                </a:solidFill>
              </a:rPr>
              <a:t>	McLaughlin, Bell a Stringer (2004)</a:t>
            </a:r>
          </a:p>
        </p:txBody>
      </p:sp>
      <p:sp>
        <p:nvSpPr>
          <p:cNvPr id="76802"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marL="333375" indent="-333375">
              <a:lnSpc>
                <a:spcPct val="80000"/>
              </a:lnSpc>
              <a:spcBef>
                <a:spcPts val="6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rPr>
              <a:t>Podílí se na vzniku stigmatu a určují jeho účinnost</a:t>
            </a:r>
          </a:p>
          <a:p>
            <a:pPr marL="333375" indent="-333375">
              <a:lnSpc>
                <a:spcPct val="80000"/>
              </a:lnSpc>
              <a:spcBef>
                <a:spcPts val="6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400">
              <a:solidFill>
                <a:srgbClr val="000000"/>
              </a:solidFill>
            </a:endParaRPr>
          </a:p>
          <a:p>
            <a:pPr marL="333375" indent="-333375">
              <a:lnSpc>
                <a:spcPct val="80000"/>
              </a:lnSpc>
              <a:spcBef>
                <a:spcPts val="45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rPr>
              <a:t>	</a:t>
            </a:r>
            <a:r>
              <a:rPr lang="cs-CZ" b="1">
                <a:solidFill>
                  <a:srgbClr val="000000"/>
                </a:solidFill>
              </a:rPr>
              <a:t>vyrušování („destruktivita“, ničení)</a:t>
            </a:r>
          </a:p>
          <a:p>
            <a:pPr marL="333375" indent="-333375">
              <a:lnSpc>
                <a:spcPct val="80000"/>
              </a:lnSpc>
              <a:spcBef>
                <a:spcPts val="5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	míra zavinění</a:t>
            </a:r>
          </a:p>
          <a:p>
            <a:pPr marL="333375" indent="-333375">
              <a:lnSpc>
                <a:spcPct val="80000"/>
              </a:lnSpc>
              <a:spcBef>
                <a:spcPts val="5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	estetické hledisko</a:t>
            </a:r>
          </a:p>
          <a:p>
            <a:pPr marL="333375" indent="-333375">
              <a:lnSpc>
                <a:spcPct val="80000"/>
              </a:lnSpc>
              <a:spcBef>
                <a:spcPts val="5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	trvalost postižení</a:t>
            </a:r>
          </a:p>
          <a:p>
            <a:pPr marL="333375" indent="-333375">
              <a:lnSpc>
                <a:spcPct val="80000"/>
              </a:lnSpc>
              <a:spcBef>
                <a:spcPts val="5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	zjevnost (viditelnost) postižení </a:t>
            </a:r>
          </a:p>
          <a:p>
            <a:pPr marL="333375" indent="-333375">
              <a:lnSpc>
                <a:spcPct val="80000"/>
              </a:lnSpc>
              <a:spcBef>
                <a:spcPts val="5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	míra ohrožení  pro druhé </a:t>
            </a:r>
          </a:p>
          <a:p>
            <a:pPr marL="333375" indent="-333375">
              <a:lnSpc>
                <a:spcPct val="80000"/>
              </a:lnSpc>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400">
              <a:solidFill>
                <a:srgbClr val="000000"/>
              </a:solidFill>
            </a:endParaRPr>
          </a:p>
          <a:p>
            <a:pPr marL="333375" indent="-333375">
              <a:lnSpc>
                <a:spcPct val="80000"/>
              </a:lnSpc>
              <a:spcBef>
                <a:spcPts val="600"/>
              </a:spcBef>
              <a:buClrTx/>
              <a:buSzTx/>
              <a:buFontTx/>
              <a:buNone/>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400">
                <a:solidFill>
                  <a:srgbClr val="000000"/>
                </a:solidFill>
              </a:rPr>
              <a:t>Míra akceptace člověka s postižením je téměř výhradně moderována připisovaným stigmatem</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sz="2800">
                <a:solidFill>
                  <a:srgbClr val="333399"/>
                </a:solidFill>
              </a:rPr>
              <a:t>Stigma spojené s kategorií „duševní nemoc“</a:t>
            </a:r>
            <a:br>
              <a:rPr lang="cs-CZ" sz="2800">
                <a:solidFill>
                  <a:srgbClr val="333399"/>
                </a:solidFill>
              </a:rPr>
            </a:br>
            <a:r>
              <a:rPr lang="cs-CZ" sz="2400">
                <a:solidFill>
                  <a:srgbClr val="333399"/>
                </a:solidFill>
              </a:rPr>
              <a:t>				</a:t>
            </a:r>
            <a:r>
              <a:rPr lang="cs-CZ" sz="2000">
                <a:solidFill>
                  <a:srgbClr val="000000"/>
                </a:solidFill>
              </a:rPr>
              <a:t>(Wright, Gronfein, Owens, 2000)</a:t>
            </a:r>
            <a:r>
              <a:rPr lang="cs-CZ" sz="2400">
                <a:solidFill>
                  <a:srgbClr val="333399"/>
                </a:solidFill>
              </a:rPr>
              <a:t> </a:t>
            </a:r>
          </a:p>
        </p:txBody>
      </p:sp>
      <p:sp>
        <p:nvSpPr>
          <p:cNvPr id="77826" name="Text Box 2"/>
          <p:cNvSpPr txBox="1">
            <a:spLocks noChangeArrowheads="1"/>
          </p:cNvSpPr>
          <p:nvPr/>
        </p:nvSpPr>
        <p:spPr bwMode="auto">
          <a:xfrm>
            <a:off x="1182688" y="2017713"/>
            <a:ext cx="7772400" cy="4191000"/>
          </a:xfrm>
          <a:prstGeom prst="rect">
            <a:avLst/>
          </a:prstGeom>
          <a:noFill/>
          <a:ln w="9525">
            <a:noFill/>
            <a:round/>
            <a:headEnd/>
            <a:tailEnd/>
          </a:ln>
          <a:effectLst/>
        </p:spPr>
        <p:txBody>
          <a:bodyPr lIns="90000" tIns="46800" rIns="90000" bIns="46800"/>
          <a:lstStyle/>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Výpovědi osob, které před dvěmi lety ukončily léčbu v psychiatrické léčebně</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Výsledky: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sociální odmítnutí vycházející z identity „duševně nemocných“ představuje stálý zdroj stresu i po dvou letech od opuštění instituce.</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Stigmatizující zkušenost těchto osob stále ovlivňuje jejich život, má přímý vliv na jejich sebehodnocení a negativní sebepojetí. Jedním z důsledků této zkušenosti je také </a:t>
            </a:r>
            <a:r>
              <a:rPr lang="cs-CZ" sz="2000" b="1">
                <a:solidFill>
                  <a:srgbClr val="000000"/>
                </a:solidFill>
              </a:rPr>
              <a:t>sebeodsuzování</a:t>
            </a:r>
            <a:r>
              <a:rPr lang="cs-CZ" sz="2000">
                <a:solidFill>
                  <a:srgbClr val="000000"/>
                </a:solidFill>
              </a:rPr>
              <a:t>, které</a:t>
            </a:r>
            <a:r>
              <a:rPr lang="cs-CZ" sz="2000" b="1">
                <a:solidFill>
                  <a:srgbClr val="000000"/>
                </a:solidFill>
              </a:rPr>
              <a:t> </a:t>
            </a:r>
            <a:r>
              <a:rPr lang="cs-CZ" sz="2000">
                <a:solidFill>
                  <a:srgbClr val="000000"/>
                </a:solidFill>
              </a:rPr>
              <a:t>dále ovlivňuje schopnost čelit životním obtížím.</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Autoři uzavírají, že následná terapie má ve srovnání se sociálním kontextem jen malý vliv na sebeúctu dřívějších klientů.</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150938" y="214313"/>
            <a:ext cx="7793037" cy="1216025"/>
          </a:xfrm>
          <a:prstGeom prst="rect">
            <a:avLst/>
          </a:prstGeom>
          <a:noFill/>
          <a:ln w="9525">
            <a:noFill/>
            <a:round/>
            <a:headEnd/>
            <a:tailEnd/>
          </a:ln>
          <a:effectLst/>
        </p:spPr>
        <p:txBody>
          <a:bodyPr lIns="90000" tIns="46800" rIns="90000" bIns="4680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a:solidFill>
                  <a:srgbClr val="333399"/>
                </a:solidFill>
              </a:rPr>
              <a:t>Účinek stigmatu u lidí s mentálním postižením</a:t>
            </a:r>
          </a:p>
        </p:txBody>
      </p:sp>
      <p:sp>
        <p:nvSpPr>
          <p:cNvPr id="78850" name="Text Box 2"/>
          <p:cNvSpPr txBox="1">
            <a:spLocks noChangeArrowheads="1"/>
          </p:cNvSpPr>
          <p:nvPr/>
        </p:nvSpPr>
        <p:spPr bwMode="auto">
          <a:xfrm>
            <a:off x="539750" y="1916113"/>
            <a:ext cx="8174038" cy="4941887"/>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Lidé s intelektovým postižením mají často problémy v adaptaci, v mnoha ohledech lze říci, že selhávají. Vedle těchto těžkostí plynoucích se snížených schopností se potýkají ještě s diskriminací plynoucí ze stigmatu…</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Lidé s MP se dopracovávají nestigmatizované identity </a:t>
            </a:r>
            <a:r>
              <a:rPr lang="cs-CZ" b="1">
                <a:solidFill>
                  <a:srgbClr val="000000"/>
                </a:solidFill>
              </a:rPr>
              <a:t>zdůrazněním </a:t>
            </a:r>
            <a:r>
              <a:rPr lang="cs-CZ">
                <a:solidFill>
                  <a:srgbClr val="000000"/>
                </a:solidFill>
              </a:rPr>
              <a:t>nestigmatizovaných osobních charakteristik (Jahoda, Markova 2004). </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333399"/>
                </a:solidFill>
              </a:rPr>
              <a:t>„Zdravá část“.</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333399"/>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Dangan a Sandhu (1999) zmiňují, že </a:t>
            </a:r>
            <a:r>
              <a:rPr lang="cs-CZ" b="1">
                <a:solidFill>
                  <a:srgbClr val="000000"/>
                </a:solidFill>
              </a:rPr>
              <a:t>počet pozitivních společenských rolí</a:t>
            </a:r>
            <a:r>
              <a:rPr lang="cs-CZ">
                <a:solidFill>
                  <a:srgbClr val="000000"/>
                </a:solidFill>
              </a:rPr>
              <a:t>, které člověk s intelektový postižením má, </a:t>
            </a:r>
            <a:r>
              <a:rPr lang="cs-CZ" b="1">
                <a:solidFill>
                  <a:srgbClr val="000000"/>
                </a:solidFill>
              </a:rPr>
              <a:t>působí jako nárazník vůči</a:t>
            </a:r>
            <a:r>
              <a:rPr lang="cs-CZ">
                <a:solidFill>
                  <a:srgbClr val="000000"/>
                </a:solidFill>
              </a:rPr>
              <a:t> negativním emocionálním </a:t>
            </a:r>
            <a:r>
              <a:rPr lang="cs-CZ" b="1">
                <a:solidFill>
                  <a:srgbClr val="000000"/>
                </a:solidFill>
              </a:rPr>
              <a:t>důsledkům stigmatu</a:t>
            </a:r>
            <a:r>
              <a:rPr lang="cs-CZ">
                <a:solidFill>
                  <a:srgbClr val="000000"/>
                </a:solidFill>
              </a:rPr>
              <a:t>.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Stigma jako souhrn sociálních percepcí - které mohou být změněny. </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000000"/>
                </a:solidFill>
              </a:rPr>
              <a:t>Např. M. Cháb v odvolání proti posudku psychiatra: </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600">
                <a:solidFill>
                  <a:srgbClr val="000000"/>
                </a:solidFill>
              </a:rPr>
              <a:t>	mentální retardace není problém psychiatrický, ale společenský.</a:t>
            </a: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600">
              <a:solidFill>
                <a:srgbClr val="000000"/>
              </a:solidFill>
            </a:endParaRP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a:solidFill>
                  <a:srgbClr val="333399"/>
                </a:solidFill>
                <a:latin typeface="Arial Unicode MS" charset="0"/>
              </a:rPr>
              <a:t>Yuan (2003):</a:t>
            </a:r>
            <a:br>
              <a:rPr lang="en-US" sz="3200">
                <a:solidFill>
                  <a:srgbClr val="333399"/>
                </a:solidFill>
                <a:latin typeface="Arial Unicode MS" charset="0"/>
              </a:rPr>
            </a:br>
            <a:r>
              <a:rPr lang="en-US" sz="4400">
                <a:solidFill>
                  <a:srgbClr val="333399"/>
                </a:solidFill>
                <a:latin typeface="Arial Unicode MS" charset="0"/>
              </a:rPr>
              <a:t> Seeing with new Eyes</a:t>
            </a:r>
          </a:p>
        </p:txBody>
      </p:sp>
      <p:sp>
        <p:nvSpPr>
          <p:cNvPr id="17410" name="Text Box 2"/>
          <p:cNvSpPr txBox="1">
            <a:spLocks noChangeArrowheads="1"/>
          </p:cNvSpPr>
          <p:nvPr/>
        </p:nvSpPr>
        <p:spPr bwMode="auto">
          <a:xfrm>
            <a:off x="1182688" y="2017713"/>
            <a:ext cx="7772400" cy="4132262"/>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Práce se skupinami rodičů – reflexe vlastní zkušenosti a následně zadání:</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„vizuální metafora zkušenosti rodiny, která vychovává dítě s postižením“.</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Zkušenost výchovy dítěte s postižením</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	 jako cesta</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	 jako síť kontaktů</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	 jako opakující se cykly + různá atypická zobrazení (chemický vzorec)</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latin typeface="Arial Unicode MS"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latin typeface="Arial Unicode MS"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Behr: „Kde je v těch obrazech postižení?“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i="1">
              <a:solidFill>
                <a:srgbClr val="000000"/>
              </a:solidFill>
              <a:latin typeface="Arial Unicode MS"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Perspektiva odborníků vs.</a:t>
            </a:r>
            <a:r>
              <a:rPr lang="cs-CZ" sz="1400">
                <a:solidFill>
                  <a:srgbClr val="000000"/>
                </a:solidFill>
                <a:latin typeface="Arial Unicode MS" charset="0"/>
              </a:rPr>
              <a:t> </a:t>
            </a:r>
            <a:r>
              <a:rPr lang="cs-CZ">
                <a:solidFill>
                  <a:srgbClr val="000000"/>
                </a:solidFill>
                <a:latin typeface="Arial Unicode MS" charset="0"/>
              </a:rPr>
              <a:t>rodičů</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Unicode MS" charset="0"/>
              </a:rPr>
              <a:t>			         - (také) jako zdroj neporozumění</a:t>
            </a:r>
          </a:p>
          <a:p>
            <a:pPr>
              <a:lnSpc>
                <a:spcPct val="80000"/>
              </a:lnSpc>
              <a:spcBef>
                <a:spcPts val="2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800" i="1">
              <a:solidFill>
                <a:srgbClr val="000000"/>
              </a:solidFill>
              <a:latin typeface="Arial Unicode MS" charset="0"/>
            </a:endParaRPr>
          </a:p>
          <a:p>
            <a:pPr>
              <a:lnSpc>
                <a:spcPct val="80000"/>
              </a:lnSpc>
              <a:spcBef>
                <a:spcPts val="3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i="1">
                <a:solidFill>
                  <a:srgbClr val="000000"/>
                </a:solidFill>
                <a:latin typeface="Arial Unicode MS" charset="0"/>
              </a:rPr>
              <a:t>Yuan, S. (2003). Seeing With New Eyes: Metaphors of Family Experience. Mental Retardation, 3, 207-211.</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827088" y="2051050"/>
            <a:ext cx="2376487" cy="4114800"/>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charset="0"/>
              </a:rPr>
              <a:t>Evičky stav odpovídá DMO.</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charset="0"/>
              </a:rPr>
              <a:t>V současné době přibírá kilogramy navíc, snažíme se aby nejedla, ale nedaří se nám to.</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charset="0"/>
              </a:rPr>
              <a:t>Musí mít klid - a to na vše.</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latin typeface="Arial" charset="0"/>
              </a:rPr>
              <a:t>Výborně řešíme situace kdy je rozladěná pochvalou. Ta pochvala na ni funguje velmi dobře.</a:t>
            </a:r>
          </a:p>
        </p:txBody>
      </p:sp>
      <p:sp>
        <p:nvSpPr>
          <p:cNvPr id="79874" name="Text Box 2"/>
          <p:cNvSpPr txBox="1">
            <a:spLocks noChangeArrowheads="1"/>
          </p:cNvSpPr>
          <p:nvPr/>
        </p:nvSpPr>
        <p:spPr bwMode="auto">
          <a:xfrm>
            <a:off x="3708400" y="2044700"/>
            <a:ext cx="5219700" cy="4840288"/>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vytahuje hodně hraček najednou, ale s ničím si nehraje (často mění hračky); pozornost 2-5 minut	</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velice vybíravá v jídle i pití, dokáže jíst příborem</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inkontinentní, velmi často se počůrává - vyžaduje pleny</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vynucuje si zvracení, aby upoutala pozornost dospělého. </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je velice negativně laděná, usmívá se velmi zřídka</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při oblékání je nesamostatná - musí se oblékat, přičemž není schopna pomáhat.	</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snaží se mluvit, ale je velmi špatně rozumět, používá gesta	</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udrží tužku, ráda maluje - kolečka, vodorovné a svislé čáry, "prší“</a:t>
            </a:r>
          </a:p>
          <a:p>
            <a:pPr>
              <a:lnSpc>
                <a:spcPct val="80000"/>
              </a:lnSpc>
              <a:spcBef>
                <a:spcPts val="450"/>
              </a:spcBef>
              <a:tabLst>
                <a:tab pos="0" algn="l"/>
                <a:tab pos="334963"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9125" algn="l"/>
                <a:tab pos="10779125" algn="l"/>
                <a:tab pos="10780713" algn="l"/>
              </a:tabLst>
            </a:pPr>
            <a:r>
              <a:rPr lang="cs-CZ">
                <a:solidFill>
                  <a:srgbClr val="000000"/>
                </a:solidFill>
                <a:latin typeface="Arial" charset="0"/>
              </a:rPr>
              <a:t>nechodí, vozíčkářka - dokáže lézt po čtyřech - ale odmítá, chce sedět pouze na vozíku</a:t>
            </a:r>
          </a:p>
        </p:txBody>
      </p:sp>
      <p:sp>
        <p:nvSpPr>
          <p:cNvPr id="79875" name="Rectangle 3"/>
          <p:cNvSpPr>
            <a:spLocks noChangeArrowheads="1"/>
          </p:cNvSpPr>
          <p:nvPr/>
        </p:nvSpPr>
        <p:spPr bwMode="auto">
          <a:xfrm>
            <a:off x="1042988" y="333375"/>
            <a:ext cx="7777162" cy="1190625"/>
          </a:xfrm>
          <a:prstGeom prst="rect">
            <a:avLst/>
          </a:prstGeom>
          <a:noFill/>
          <a:ln w="9525">
            <a:noFill/>
            <a:round/>
            <a:headEnd/>
            <a:tailEnd/>
          </a:ln>
          <a:effectLst/>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333399"/>
                </a:solidFill>
              </a:rPr>
              <a:t>Zadání pro rodiče i vychovatele:</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333399"/>
                </a:solidFill>
              </a:rPr>
              <a:t>„Uveďte stručnou charakteristiku dítěte“</a:t>
            </a: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333399"/>
              </a:solidFill>
            </a:endParaRPr>
          </a:p>
        </p:txBody>
      </p:sp>
      <p:sp>
        <p:nvSpPr>
          <p:cNvPr id="79876" name="Rectangle 4"/>
          <p:cNvSpPr>
            <a:spLocks noChangeArrowheads="1"/>
          </p:cNvSpPr>
          <p:nvPr/>
        </p:nvSpPr>
        <p:spPr bwMode="auto">
          <a:xfrm>
            <a:off x="1116013" y="1341438"/>
            <a:ext cx="6408737" cy="368300"/>
          </a:xfrm>
          <a:prstGeom prst="rect">
            <a:avLst/>
          </a:prstGeom>
          <a:noFill/>
          <a:ln w="9525">
            <a:noFill/>
            <a:round/>
            <a:headEnd/>
            <a:tailEnd/>
          </a:ln>
          <a:effectLst/>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79125" algn="l"/>
                <a:tab pos="10780713" algn="l"/>
              </a:tabLst>
            </a:pPr>
            <a:r>
              <a:rPr lang="cs-CZ">
                <a:solidFill>
                  <a:srgbClr val="333399"/>
                </a:solidFill>
              </a:rPr>
              <a:t>Výpovědi rodiče 		Výpovědi vychovatele</a:t>
            </a:r>
          </a:p>
        </p:txBody>
      </p:sp>
      <p:pic>
        <p:nvPicPr>
          <p:cNvPr id="6" name="Picture 1"/>
          <p:cNvPicPr>
            <a:picLocks noChangeAspect="1" noChangeArrowheads="1"/>
          </p:cNvPicPr>
          <p:nvPr/>
        </p:nvPicPr>
        <p:blipFill>
          <a:blip r:embed="rId3"/>
          <a:srcRect/>
          <a:stretch>
            <a:fillRect/>
          </a:stretch>
        </p:blipFill>
        <p:spPr bwMode="auto">
          <a:xfrm>
            <a:off x="357158" y="6143644"/>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
            </a:r>
            <a:br>
              <a:rPr lang="cs-CZ" sz="4400">
                <a:solidFill>
                  <a:srgbClr val="333399"/>
                </a:solidFill>
              </a:rPr>
            </a:br>
            <a:r>
              <a:rPr lang="cs-CZ" sz="4400">
                <a:solidFill>
                  <a:srgbClr val="333399"/>
                </a:solidFill>
              </a:rPr>
              <a:t>Hledání „zdravé části“</a:t>
            </a:r>
          </a:p>
        </p:txBody>
      </p:sp>
      <p:sp>
        <p:nvSpPr>
          <p:cNvPr id="80898"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cs-CZ" sz="2000">
              <a:solidFill>
                <a:srgbClr val="000000"/>
              </a:solidFill>
            </a:endParaRPr>
          </a:p>
          <a:p>
            <a:pPr marL="333375" indent="-333375">
              <a:lnSpc>
                <a:spcPct val="80000"/>
              </a:lnSpc>
              <a:spcBef>
                <a:spcPts val="5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Toho, co je možné, potenciál… </a:t>
            </a:r>
          </a:p>
          <a:p>
            <a:pPr marL="333375" indent="-333375">
              <a:lnSpc>
                <a:spcPct val="80000"/>
              </a:lnSpc>
              <a:spcBef>
                <a:spcPts val="5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Selektivní pozornost (aniticipace před vlastním setkáním)</a:t>
            </a:r>
          </a:p>
          <a:p>
            <a:pPr marL="333375" indent="-333375">
              <a:lnSpc>
                <a:spcPct val="80000"/>
              </a:lnSpc>
              <a:spcBef>
                <a:spcPts val="500"/>
              </a:spcBef>
              <a:buClr>
                <a:srgbClr val="3333CC"/>
              </a:buClr>
              <a:buFont typeface="Wingdings"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sz="2000">
                <a:solidFill>
                  <a:srgbClr val="000000"/>
                </a:solidFill>
              </a:rPr>
              <a:t>Vlastní hodnotový systém (podmíněný zkušeností, kulturou…)</a:t>
            </a:r>
          </a:p>
        </p:txBody>
      </p:sp>
      <p:pic>
        <p:nvPicPr>
          <p:cNvPr id="80899" name="Picture 3"/>
          <p:cNvPicPr>
            <a:picLocks noChangeAspect="1" noChangeArrowheads="1"/>
          </p:cNvPicPr>
          <p:nvPr/>
        </p:nvPicPr>
        <p:blipFill>
          <a:blip r:embed="rId3"/>
          <a:srcRect/>
          <a:stretch>
            <a:fillRect/>
          </a:stretch>
        </p:blipFill>
        <p:spPr bwMode="auto">
          <a:xfrm>
            <a:off x="2843213" y="1989138"/>
            <a:ext cx="2857500" cy="2667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333399"/>
                </a:solidFill>
              </a:rPr>
              <a:t>Edwin J. Thomas:</a:t>
            </a:r>
            <a:r>
              <a:rPr lang="cs-CZ" sz="2400" b="1">
                <a:solidFill>
                  <a:srgbClr val="333399"/>
                </a:solidFill>
              </a:rPr>
              <a:t/>
            </a:r>
            <a:br>
              <a:rPr lang="cs-CZ" sz="2400" b="1">
                <a:solidFill>
                  <a:srgbClr val="333399"/>
                </a:solidFill>
              </a:rPr>
            </a:br>
            <a:r>
              <a:rPr lang="cs-CZ" sz="2400" b="1">
                <a:solidFill>
                  <a:srgbClr val="333399"/>
                </a:solidFill>
              </a:rPr>
              <a:t>P</a:t>
            </a:r>
            <a:r>
              <a:rPr lang="de-DE" sz="2400" b="1">
                <a:solidFill>
                  <a:srgbClr val="333399"/>
                </a:solidFill>
              </a:rPr>
              <a:t>roblematika postižení z perspektivy teorie rolí</a:t>
            </a:r>
            <a:r>
              <a:rPr lang="cs-CZ" sz="2400" b="1">
                <a:solidFill>
                  <a:srgbClr val="333399"/>
                </a:solidFill>
              </a:rPr>
              <a:t> </a:t>
            </a:r>
          </a:p>
        </p:txBody>
      </p:sp>
      <p:sp>
        <p:nvSpPr>
          <p:cNvPr id="81922"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a:lnSpc>
                <a:spcPct val="8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dirty="0">
              <a:solidFill>
                <a:srgbClr val="000000"/>
              </a:solidFill>
            </a:endParaRPr>
          </a:p>
          <a:p>
            <a:pPr>
              <a:lnSpc>
                <a:spcPct val="8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dirty="0">
                <a:solidFill>
                  <a:srgbClr val="000000"/>
                </a:solidFill>
              </a:rPr>
              <a:t>(Kdo - komu - co diktuje?)</a:t>
            </a:r>
          </a:p>
          <a:p>
            <a:pPr>
              <a:lnSpc>
                <a:spcPct val="8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dirty="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dirty="0">
                <a:solidFill>
                  <a:srgbClr val="000000"/>
                </a:solidFill>
              </a:rPr>
              <a:t>P</a:t>
            </a:r>
            <a:r>
              <a:rPr lang="cs-CZ" sz="2000" dirty="0">
                <a:solidFill>
                  <a:srgbClr val="000000"/>
                </a:solidFill>
              </a:rPr>
              <a:t>ostižení vs. normalita ve třech dimenzích</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a:solidFill>
                  <a:srgbClr val="000000"/>
                </a:solidFill>
              </a:rPr>
              <a:t>	</a:t>
            </a:r>
            <a:r>
              <a:rPr lang="cs-CZ" sz="2000" smtClean="0">
                <a:solidFill>
                  <a:srgbClr val="000000"/>
                </a:solidFill>
              </a:rPr>
              <a:t>Vnímání </a:t>
            </a:r>
            <a:r>
              <a:rPr lang="cs-CZ" sz="2000">
                <a:solidFill>
                  <a:srgbClr val="000000"/>
                </a:solidFill>
              </a:rPr>
              <a:t>sebe sama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dirty="0">
                <a:solidFill>
                  <a:srgbClr val="000000"/>
                </a:solidFill>
              </a:rPr>
              <a:t>Vnímání druhými</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dirty="0">
                <a:solidFill>
                  <a:srgbClr val="000000"/>
                </a:solidFill>
              </a:rPr>
              <a:t>Oprávněnost jednání (handicap a normalita) </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dirty="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dirty="0">
              <a:solidFill>
                <a:srgbClr val="000000"/>
              </a:solidFill>
            </a:endParaRP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dirty="0">
              <a:solidFill>
                <a:srgbClr val="000000"/>
              </a:solidFill>
            </a:endParaRPr>
          </a:p>
          <a:p>
            <a:pPr>
              <a:lnSpc>
                <a:spcPct val="80000"/>
              </a:lnSpc>
              <a:spcBef>
                <a:spcPts val="4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1600" dirty="0">
                <a:solidFill>
                  <a:srgbClr val="000000"/>
                </a:solidFill>
              </a:rPr>
              <a:t>Edwin J. T</a:t>
            </a:r>
            <a:r>
              <a:rPr lang="cs-CZ" sz="1600" dirty="0">
                <a:solidFill>
                  <a:srgbClr val="000000"/>
                </a:solidFill>
              </a:rPr>
              <a:t>. (1966) </a:t>
            </a:r>
            <a:r>
              <a:rPr lang="en-IE" sz="1600" dirty="0">
                <a:solidFill>
                  <a:srgbClr val="000000"/>
                </a:solidFill>
              </a:rPr>
              <a:t>Problems of Disability from the Perspective of the role Theory</a:t>
            </a:r>
            <a:r>
              <a:rPr lang="cs-CZ" sz="1600" dirty="0">
                <a:solidFill>
                  <a:srgbClr val="000000"/>
                </a:solidFill>
              </a:rPr>
              <a:t>. </a:t>
            </a:r>
            <a:r>
              <a:rPr lang="en-IE" sz="1600" i="1" dirty="0">
                <a:solidFill>
                  <a:srgbClr val="000000"/>
                </a:solidFill>
              </a:rPr>
              <a:t>Journal of Health and Human </a:t>
            </a:r>
            <a:r>
              <a:rPr lang="en-IE" sz="1600" i="1" dirty="0" err="1">
                <a:solidFill>
                  <a:srgbClr val="000000"/>
                </a:solidFill>
              </a:rPr>
              <a:t>Behavior</a:t>
            </a:r>
            <a:r>
              <a:rPr lang="en-IE" sz="1600" i="1" dirty="0">
                <a:solidFill>
                  <a:srgbClr val="000000"/>
                </a:solidFill>
              </a:rPr>
              <a:t>,</a:t>
            </a:r>
            <a:r>
              <a:rPr lang="en-IE" sz="1600" dirty="0">
                <a:solidFill>
                  <a:srgbClr val="000000"/>
                </a:solidFill>
              </a:rPr>
              <a:t> </a:t>
            </a:r>
            <a:r>
              <a:rPr lang="cs-CZ" sz="1600" dirty="0">
                <a:solidFill>
                  <a:srgbClr val="000000"/>
                </a:solidFill>
              </a:rPr>
              <a:t>7</a:t>
            </a:r>
            <a:r>
              <a:rPr lang="en-IE" sz="1600" dirty="0">
                <a:solidFill>
                  <a:srgbClr val="000000"/>
                </a:solidFill>
              </a:rPr>
              <a:t>,</a:t>
            </a:r>
            <a:r>
              <a:rPr lang="cs-CZ" sz="1600" dirty="0">
                <a:solidFill>
                  <a:srgbClr val="000000"/>
                </a:solidFill>
              </a:rPr>
              <a:t> </a:t>
            </a:r>
            <a:r>
              <a:rPr lang="en-IE" sz="1600" dirty="0">
                <a:solidFill>
                  <a:srgbClr val="000000"/>
                </a:solidFill>
              </a:rPr>
              <a:t>2-14.</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000">
                <a:solidFill>
                  <a:srgbClr val="000000"/>
                </a:solidFill>
                <a:cs typeface="Times New Roman" pitchFamily="16" charset="0"/>
              </a:rPr>
              <a:t>Soulad rolí: </a:t>
            </a:r>
            <a:r>
              <a:rPr lang="cs-CZ" sz="2000">
                <a:solidFill>
                  <a:srgbClr val="000000"/>
                </a:solidFill>
                <a:cs typeface="Times New Roman" pitchFamily="16" charset="0"/>
              </a:rPr>
              <a:t/>
            </a:r>
            <a:br>
              <a:rPr lang="cs-CZ" sz="2000">
                <a:solidFill>
                  <a:srgbClr val="000000"/>
                </a:solidFill>
                <a:cs typeface="Times New Roman" pitchFamily="16" charset="0"/>
              </a:rPr>
            </a:br>
            <a:r>
              <a:rPr lang="en-AU" sz="2000">
                <a:solidFill>
                  <a:srgbClr val="000000"/>
                </a:solidFill>
                <a:cs typeface="Times New Roman" pitchFamily="16" charset="0"/>
              </a:rPr>
              <a:t>vnímání sebe sama, vnímání druhými a opráv</a:t>
            </a:r>
            <a:r>
              <a:rPr lang="cs-CZ" sz="2000">
                <a:solidFill>
                  <a:srgbClr val="000000"/>
                </a:solidFill>
                <a:cs typeface="Times New Roman" pitchFamily="16" charset="0"/>
              </a:rPr>
              <a:t>n</a:t>
            </a:r>
            <a:r>
              <a:rPr lang="en-AU" sz="2000">
                <a:solidFill>
                  <a:srgbClr val="000000"/>
                </a:solidFill>
                <a:cs typeface="Times New Roman" pitchFamily="16" charset="0"/>
              </a:rPr>
              <a:t>ěnost jednání</a:t>
            </a:r>
          </a:p>
        </p:txBody>
      </p:sp>
      <p:pic>
        <p:nvPicPr>
          <p:cNvPr id="82946" name="Picture 2"/>
          <p:cNvPicPr>
            <a:picLocks noChangeAspect="1" noChangeArrowheads="1"/>
          </p:cNvPicPr>
          <p:nvPr/>
        </p:nvPicPr>
        <p:blipFill>
          <a:blip r:embed="rId3"/>
          <a:srcRect/>
          <a:stretch>
            <a:fillRect/>
          </a:stretch>
        </p:blipFill>
        <p:spPr bwMode="auto">
          <a:xfrm>
            <a:off x="250825" y="2276475"/>
            <a:ext cx="8281988" cy="4176713"/>
          </a:xfrm>
          <a:prstGeom prst="rect">
            <a:avLst/>
          </a:prstGeom>
          <a:noFill/>
          <a:ln w="9525">
            <a:noFill/>
            <a:round/>
            <a:headEnd/>
            <a:tailEnd/>
          </a:ln>
          <a:effectLst/>
        </p:spPr>
      </p:pic>
      <p:pic>
        <p:nvPicPr>
          <p:cNvPr id="4" name="Picture 1"/>
          <p:cNvPicPr>
            <a:picLocks noChangeAspect="1" noChangeArrowheads="1"/>
          </p:cNvPicPr>
          <p:nvPr/>
        </p:nvPicPr>
        <p:blipFill>
          <a:blip r:embed="rId4"/>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528763" y="357188"/>
            <a:ext cx="6767512" cy="1289050"/>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a:solidFill>
                  <a:srgbClr val="333399"/>
                </a:solidFill>
              </a:rPr>
              <a:t>Témata seminárních prací</a:t>
            </a:r>
          </a:p>
        </p:txBody>
      </p:sp>
      <p:sp>
        <p:nvSpPr>
          <p:cNvPr id="83970" name="Text Box 2"/>
          <p:cNvSpPr txBox="1">
            <a:spLocks noChangeArrowheads="1"/>
          </p:cNvSpPr>
          <p:nvPr/>
        </p:nvSpPr>
        <p:spPr bwMode="auto">
          <a:xfrm>
            <a:off x="827088" y="1989138"/>
            <a:ext cx="8497887" cy="4724400"/>
          </a:xfrm>
          <a:prstGeom prst="rect">
            <a:avLst/>
          </a:prstGeom>
          <a:noFill/>
          <a:ln w="9525">
            <a:noFill/>
            <a:round/>
            <a:headEnd/>
            <a:tailEnd/>
          </a:ln>
          <a:effectLst/>
        </p:spPr>
        <p:txBody>
          <a:bodyPr lIns="90000" tIns="46800" rIns="90000" bIns="46800"/>
          <a:lstStyle/>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V návaznosti na témata uvedená v sylabu</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např. teorie postižení, např. sociální vs. medicínské pojetí postižení;</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problematika agresivity, sebepojetí atd.</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Vlastní téma</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Humor a handicap, Hudba a…  </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Augmentativní a alternativní komunikace; Savant syndrom</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Kazuisitika nebo životní příběh (osobnosti nebo události, např. 	Hieronymus Lorm, František Bakule, Richard Wawro, Hellen Keller atd.)</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cs typeface="Times New Roman" pitchFamily="16" charset="0"/>
              </a:rPr>
              <a:t>		Kontrétní typ postižení (co nejspecifičtěji)</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cs typeface="Times New Roman" pitchFamily="16" charset="0"/>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Recenze knihy</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Ne nutně odborné, ale tematicky blízké.</a:t>
            </a: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0000"/>
              </a:solidFill>
            </a:endParaRPr>
          </a:p>
          <a:p>
            <a:pPr>
              <a:lnSpc>
                <a:spcPct val="80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Reflexe vlastní zkušenosti</a:t>
            </a:r>
          </a:p>
          <a:p>
            <a:pPr>
              <a:lnSpc>
                <a:spcPct val="80000"/>
              </a:lnSpc>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0000"/>
                </a:solidFill>
              </a:rPr>
              <a:t>		např. exkurzí nebo jiných adekvátních zkušeností</a:t>
            </a:r>
            <a:r>
              <a:rPr lang="cs-CZ" sz="2000">
                <a:solidFill>
                  <a:srgbClr val="000000"/>
                </a:solidFill>
                <a:cs typeface="Times New Roman" pitchFamily="16" charset="0"/>
              </a:rPr>
              <a:t>	</a:t>
            </a:r>
          </a:p>
        </p:txBody>
      </p:sp>
      <p:pic>
        <p:nvPicPr>
          <p:cNvPr id="4" name="Picture 1"/>
          <p:cNvPicPr>
            <a:picLocks noChangeAspect="1" noChangeArrowheads="1"/>
          </p:cNvPicPr>
          <p:nvPr/>
        </p:nvPicPr>
        <p:blipFill>
          <a:blip r:embed="rId3"/>
          <a:srcRect/>
          <a:stretch>
            <a:fillRect/>
          </a:stretch>
        </p:blipFill>
        <p:spPr bwMode="auto">
          <a:xfrm>
            <a:off x="7072330" y="6215082"/>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a:solidFill>
                  <a:srgbClr val="333399"/>
                </a:solidFill>
              </a:rPr>
              <a:t>1. Exkurze  </a:t>
            </a:r>
            <a:r>
              <a:rPr lang="cs-CZ" sz="2800">
                <a:solidFill>
                  <a:srgbClr val="CCCCFF"/>
                </a:solidFill>
                <a:hlinkClick r:id="rId3"/>
              </a:rPr>
              <a:t>http://www.vruzovemsadu.cz</a:t>
            </a:r>
            <a:r>
              <a:rPr lang="cs-CZ" sz="2800">
                <a:solidFill>
                  <a:srgbClr val="FF0000"/>
                </a:solidFill>
              </a:rPr>
              <a:t/>
            </a:r>
            <a:br>
              <a:rPr lang="cs-CZ" sz="2800">
                <a:solidFill>
                  <a:srgbClr val="FF0000"/>
                </a:solidFill>
              </a:rPr>
            </a:br>
            <a:r>
              <a:rPr lang="cs-CZ" sz="4400">
                <a:solidFill>
                  <a:srgbClr val="333399"/>
                </a:solidFill>
              </a:rPr>
              <a:t>Procházka „V růžovém sadu“</a:t>
            </a:r>
          </a:p>
        </p:txBody>
      </p:sp>
      <p:grpSp>
        <p:nvGrpSpPr>
          <p:cNvPr id="84994" name="Group 2"/>
          <p:cNvGrpSpPr>
            <a:grpSpLocks/>
          </p:cNvGrpSpPr>
          <p:nvPr/>
        </p:nvGrpSpPr>
        <p:grpSpPr bwMode="auto">
          <a:xfrm>
            <a:off x="1692275" y="3860800"/>
            <a:ext cx="2228850" cy="1306513"/>
            <a:chOff x="1066" y="2432"/>
            <a:chExt cx="1404" cy="823"/>
          </a:xfrm>
        </p:grpSpPr>
        <p:pic>
          <p:nvPicPr>
            <p:cNvPr id="84995" name="Picture 3"/>
            <p:cNvPicPr>
              <a:picLocks noChangeAspect="1" noChangeArrowheads="1"/>
            </p:cNvPicPr>
            <p:nvPr/>
          </p:nvPicPr>
          <p:blipFill>
            <a:blip r:embed="rId4"/>
            <a:srcRect/>
            <a:stretch>
              <a:fillRect/>
            </a:stretch>
          </p:blipFill>
          <p:spPr bwMode="auto">
            <a:xfrm>
              <a:off x="1066" y="2432"/>
              <a:ext cx="1405" cy="824"/>
            </a:xfrm>
            <a:prstGeom prst="rect">
              <a:avLst/>
            </a:prstGeom>
            <a:noFill/>
            <a:ln w="9525">
              <a:noFill/>
              <a:round/>
              <a:headEnd/>
              <a:tailEnd/>
            </a:ln>
            <a:effectLst/>
          </p:spPr>
        </p:pic>
        <p:sp>
          <p:nvSpPr>
            <p:cNvPr id="84996" name="Text Box 4"/>
            <p:cNvSpPr txBox="1">
              <a:spLocks noChangeArrowheads="1"/>
            </p:cNvSpPr>
            <p:nvPr/>
          </p:nvSpPr>
          <p:spPr bwMode="auto">
            <a:xfrm>
              <a:off x="1066" y="2432"/>
              <a:ext cx="1405" cy="824"/>
            </a:xfrm>
            <a:prstGeom prst="rect">
              <a:avLst/>
            </a:prstGeom>
            <a:noFill/>
            <a:ln w="9525">
              <a:noFill/>
              <a:round/>
              <a:headEnd/>
              <a:tailEnd/>
            </a:ln>
            <a:effectLst/>
          </p:spPr>
          <p:txBody>
            <a:bodyPr wrap="none" anchor="ctr"/>
            <a:lstStyle/>
            <a:p>
              <a:endParaRPr lang="cs-CZ"/>
            </a:p>
          </p:txBody>
        </p:sp>
      </p:grpSp>
      <p:grpSp>
        <p:nvGrpSpPr>
          <p:cNvPr id="84997" name="Group 5"/>
          <p:cNvGrpSpPr>
            <a:grpSpLocks/>
          </p:cNvGrpSpPr>
          <p:nvPr/>
        </p:nvGrpSpPr>
        <p:grpSpPr bwMode="auto">
          <a:xfrm>
            <a:off x="4427538" y="1844675"/>
            <a:ext cx="1916112" cy="1455738"/>
            <a:chOff x="2789" y="1162"/>
            <a:chExt cx="1207" cy="917"/>
          </a:xfrm>
        </p:grpSpPr>
        <p:pic>
          <p:nvPicPr>
            <p:cNvPr id="84998" name="Picture 6"/>
            <p:cNvPicPr>
              <a:picLocks noChangeAspect="1" noChangeArrowheads="1"/>
            </p:cNvPicPr>
            <p:nvPr/>
          </p:nvPicPr>
          <p:blipFill>
            <a:blip r:embed="rId5"/>
            <a:srcRect/>
            <a:stretch>
              <a:fillRect/>
            </a:stretch>
          </p:blipFill>
          <p:spPr bwMode="auto">
            <a:xfrm>
              <a:off x="2789" y="1162"/>
              <a:ext cx="1208" cy="918"/>
            </a:xfrm>
            <a:prstGeom prst="rect">
              <a:avLst/>
            </a:prstGeom>
            <a:noFill/>
            <a:ln w="9525">
              <a:noFill/>
              <a:round/>
              <a:headEnd/>
              <a:tailEnd/>
            </a:ln>
            <a:effectLst/>
          </p:spPr>
        </p:pic>
        <p:sp>
          <p:nvSpPr>
            <p:cNvPr id="84999" name="Text Box 7"/>
            <p:cNvSpPr txBox="1">
              <a:spLocks noChangeArrowheads="1"/>
            </p:cNvSpPr>
            <p:nvPr/>
          </p:nvSpPr>
          <p:spPr bwMode="auto">
            <a:xfrm>
              <a:off x="2789" y="1162"/>
              <a:ext cx="1208" cy="918"/>
            </a:xfrm>
            <a:prstGeom prst="rect">
              <a:avLst/>
            </a:prstGeom>
            <a:noFill/>
            <a:ln w="9525">
              <a:noFill/>
              <a:round/>
              <a:headEnd/>
              <a:tailEnd/>
            </a:ln>
            <a:effectLst/>
          </p:spPr>
          <p:txBody>
            <a:bodyPr wrap="none" anchor="ctr"/>
            <a:lstStyle/>
            <a:p>
              <a:endParaRPr lang="cs-CZ"/>
            </a:p>
          </p:txBody>
        </p:sp>
      </p:grpSp>
      <p:pic>
        <p:nvPicPr>
          <p:cNvPr id="85000" name="Picture 8"/>
          <p:cNvPicPr>
            <a:picLocks noChangeAspect="1" noChangeArrowheads="1"/>
          </p:cNvPicPr>
          <p:nvPr/>
        </p:nvPicPr>
        <p:blipFill>
          <a:blip r:embed="rId6"/>
          <a:srcRect/>
          <a:stretch>
            <a:fillRect/>
          </a:stretch>
        </p:blipFill>
        <p:spPr bwMode="auto">
          <a:xfrm>
            <a:off x="1763713" y="5253038"/>
            <a:ext cx="2520950" cy="1473200"/>
          </a:xfrm>
          <a:prstGeom prst="rect">
            <a:avLst/>
          </a:prstGeom>
          <a:noFill/>
          <a:ln w="9525">
            <a:noFill/>
            <a:round/>
            <a:headEnd/>
            <a:tailEnd/>
          </a:ln>
          <a:effectLst/>
        </p:spPr>
      </p:pic>
      <p:pic>
        <p:nvPicPr>
          <p:cNvPr id="85001" name="Picture 9"/>
          <p:cNvPicPr>
            <a:picLocks noChangeAspect="1" noChangeArrowheads="1"/>
          </p:cNvPicPr>
          <p:nvPr/>
        </p:nvPicPr>
        <p:blipFill>
          <a:blip r:embed="rId7"/>
          <a:srcRect/>
          <a:stretch>
            <a:fillRect/>
          </a:stretch>
        </p:blipFill>
        <p:spPr bwMode="auto">
          <a:xfrm>
            <a:off x="6654800" y="3860800"/>
            <a:ext cx="2162175" cy="2881313"/>
          </a:xfrm>
          <a:prstGeom prst="rect">
            <a:avLst/>
          </a:prstGeom>
          <a:noFill/>
          <a:ln w="9525">
            <a:noFill/>
            <a:round/>
            <a:headEnd/>
            <a:tailEnd/>
          </a:ln>
          <a:effectLst/>
        </p:spPr>
      </p:pic>
      <p:pic>
        <p:nvPicPr>
          <p:cNvPr id="85002" name="Picture 10"/>
          <p:cNvPicPr>
            <a:picLocks noChangeAspect="1" noChangeArrowheads="1"/>
          </p:cNvPicPr>
          <p:nvPr/>
        </p:nvPicPr>
        <p:blipFill>
          <a:blip r:embed="rId8"/>
          <a:srcRect/>
          <a:stretch>
            <a:fillRect/>
          </a:stretch>
        </p:blipFill>
        <p:spPr bwMode="auto">
          <a:xfrm>
            <a:off x="1763713" y="2060575"/>
            <a:ext cx="1944687" cy="1458913"/>
          </a:xfrm>
          <a:prstGeom prst="rect">
            <a:avLst/>
          </a:prstGeom>
          <a:noFill/>
          <a:ln w="9525">
            <a:noFill/>
            <a:round/>
            <a:headEnd/>
            <a:tailEnd/>
          </a:ln>
          <a:effectLst/>
        </p:spPr>
      </p:pic>
      <p:pic>
        <p:nvPicPr>
          <p:cNvPr id="85003" name="Picture 11"/>
          <p:cNvPicPr>
            <a:picLocks noChangeAspect="1" noChangeArrowheads="1"/>
          </p:cNvPicPr>
          <p:nvPr/>
        </p:nvPicPr>
        <p:blipFill>
          <a:blip r:embed="rId9"/>
          <a:srcRect/>
          <a:stretch>
            <a:fillRect/>
          </a:stretch>
        </p:blipFill>
        <p:spPr bwMode="auto">
          <a:xfrm>
            <a:off x="6659563" y="2205038"/>
            <a:ext cx="1871662" cy="1404937"/>
          </a:xfrm>
          <a:prstGeom prst="rect">
            <a:avLst/>
          </a:prstGeom>
          <a:noFill/>
          <a:ln w="9525">
            <a:noFill/>
            <a:round/>
            <a:headEnd/>
            <a:tailEnd/>
          </a:ln>
          <a:effectLst/>
        </p:spPr>
      </p:pic>
      <p:pic>
        <p:nvPicPr>
          <p:cNvPr id="85004" name="Picture 12"/>
          <p:cNvPicPr>
            <a:picLocks noChangeAspect="1" noChangeArrowheads="1"/>
          </p:cNvPicPr>
          <p:nvPr/>
        </p:nvPicPr>
        <p:blipFill>
          <a:blip r:embed="rId10"/>
          <a:srcRect/>
          <a:stretch>
            <a:fillRect/>
          </a:stretch>
        </p:blipFill>
        <p:spPr bwMode="auto">
          <a:xfrm>
            <a:off x="4140200" y="3429000"/>
            <a:ext cx="2087563" cy="1727200"/>
          </a:xfrm>
          <a:prstGeom prst="rect">
            <a:avLst/>
          </a:prstGeom>
          <a:noFill/>
          <a:ln w="9525">
            <a:noFill/>
            <a:round/>
            <a:headEnd/>
            <a:tailEnd/>
          </a:ln>
          <a:effectLst/>
        </p:spPr>
      </p:pic>
      <p:sp>
        <p:nvSpPr>
          <p:cNvPr id="85005" name="Rectangle 13"/>
          <p:cNvSpPr>
            <a:spLocks noChangeArrowheads="1"/>
          </p:cNvSpPr>
          <p:nvPr/>
        </p:nvSpPr>
        <p:spPr bwMode="auto">
          <a:xfrm>
            <a:off x="2084388" y="3476625"/>
            <a:ext cx="1220787" cy="368300"/>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latin typeface="Times New Roman" pitchFamily="16" charset="0"/>
              </a:rPr>
              <a:t>Procházka</a:t>
            </a:r>
          </a:p>
        </p:txBody>
      </p:sp>
      <p:grpSp>
        <p:nvGrpSpPr>
          <p:cNvPr id="85006" name="Group 14"/>
          <p:cNvGrpSpPr>
            <a:grpSpLocks/>
          </p:cNvGrpSpPr>
          <p:nvPr/>
        </p:nvGrpSpPr>
        <p:grpSpPr bwMode="auto">
          <a:xfrm>
            <a:off x="4643438" y="5013325"/>
            <a:ext cx="1870075" cy="1531938"/>
            <a:chOff x="2925" y="3158"/>
            <a:chExt cx="1178" cy="965"/>
          </a:xfrm>
        </p:grpSpPr>
        <p:pic>
          <p:nvPicPr>
            <p:cNvPr id="85007" name="Picture 15"/>
            <p:cNvPicPr>
              <a:picLocks noChangeAspect="1" noChangeArrowheads="1"/>
            </p:cNvPicPr>
            <p:nvPr/>
          </p:nvPicPr>
          <p:blipFill>
            <a:blip r:embed="rId11"/>
            <a:srcRect/>
            <a:stretch>
              <a:fillRect/>
            </a:stretch>
          </p:blipFill>
          <p:spPr bwMode="auto">
            <a:xfrm>
              <a:off x="2925" y="3158"/>
              <a:ext cx="1179" cy="966"/>
            </a:xfrm>
            <a:prstGeom prst="rect">
              <a:avLst/>
            </a:prstGeom>
            <a:noFill/>
            <a:ln w="9525">
              <a:noFill/>
              <a:round/>
              <a:headEnd/>
              <a:tailEnd/>
            </a:ln>
            <a:effectLst/>
          </p:spPr>
        </p:pic>
        <p:sp>
          <p:nvSpPr>
            <p:cNvPr id="85008" name="Text Box 16"/>
            <p:cNvSpPr txBox="1">
              <a:spLocks noChangeArrowheads="1"/>
            </p:cNvSpPr>
            <p:nvPr/>
          </p:nvSpPr>
          <p:spPr bwMode="auto">
            <a:xfrm>
              <a:off x="2925" y="3158"/>
              <a:ext cx="1179" cy="966"/>
            </a:xfrm>
            <a:prstGeom prst="rect">
              <a:avLst/>
            </a:prstGeom>
            <a:noFill/>
            <a:ln w="9525">
              <a:noFill/>
              <a:round/>
              <a:headEnd/>
              <a:tailEnd/>
            </a:ln>
            <a:effectLst/>
          </p:spPr>
          <p:txBody>
            <a:bodyPr wrap="none" anchor="ctr"/>
            <a:lstStyle/>
            <a:p>
              <a:endParaRPr lang="cs-CZ"/>
            </a:p>
          </p:txBody>
        </p:sp>
      </p:grpSp>
      <p:pic>
        <p:nvPicPr>
          <p:cNvPr id="18" name="Picture 1"/>
          <p:cNvPicPr>
            <a:picLocks noChangeAspect="1" noChangeArrowheads="1"/>
          </p:cNvPicPr>
          <p:nvPr/>
        </p:nvPicPr>
        <p:blipFill>
          <a:blip r:embed="rId12"/>
          <a:srcRect/>
          <a:stretch>
            <a:fillRect/>
          </a:stretch>
        </p:blipFill>
        <p:spPr bwMode="auto">
          <a:xfrm>
            <a:off x="0" y="6538248"/>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3"/>
          <a:srcRect/>
          <a:stretch>
            <a:fillRect/>
          </a:stretch>
        </p:blipFill>
        <p:spPr bwMode="auto">
          <a:xfrm>
            <a:off x="323850" y="0"/>
            <a:ext cx="8135938" cy="6508750"/>
          </a:xfrm>
          <a:prstGeom prst="rect">
            <a:avLst/>
          </a:prstGeom>
          <a:noFill/>
          <a:ln w="9525">
            <a:noFill/>
            <a:round/>
            <a:headEnd/>
            <a:tailEnd/>
          </a:ln>
          <a:effectLst/>
        </p:spPr>
      </p:pic>
      <p:pic>
        <p:nvPicPr>
          <p:cNvPr id="3" name="Picture 1"/>
          <p:cNvPicPr>
            <a:picLocks noChangeAspect="1" noChangeArrowheads="1"/>
          </p:cNvPicPr>
          <p:nvPr/>
        </p:nvPicPr>
        <p:blipFill>
          <a:blip r:embed="rId4"/>
          <a:srcRect/>
          <a:stretch>
            <a:fillRect/>
          </a:stretch>
        </p:blipFill>
        <p:spPr bwMode="auto">
          <a:xfrm>
            <a:off x="7072330" y="6538248"/>
            <a:ext cx="1681161" cy="31975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971550" y="214313"/>
            <a:ext cx="7972425" cy="1255712"/>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500">
                <a:solidFill>
                  <a:srgbClr val="333399"/>
                </a:solidFill>
              </a:rPr>
              <a:t>Kearney, Griffin (2001)</a:t>
            </a:r>
            <a:r>
              <a:rPr lang="cs-CZ" sz="2500" b="1">
                <a:solidFill>
                  <a:srgbClr val="333399"/>
                </a:solidFill>
              </a:rPr>
              <a:t> „Mezi radostí a zármutkem“</a:t>
            </a:r>
            <a:r>
              <a:rPr lang="cs-CZ" sz="2800" b="1">
                <a:solidFill>
                  <a:srgbClr val="333399"/>
                </a:solidFill>
              </a:rPr>
              <a:t/>
            </a:r>
            <a:br>
              <a:rPr lang="cs-CZ" sz="2800" b="1">
                <a:solidFill>
                  <a:srgbClr val="333399"/>
                </a:solidFill>
              </a:rPr>
            </a:br>
            <a:r>
              <a:rPr lang="cs-CZ" sz="2000">
                <a:solidFill>
                  <a:srgbClr val="000000"/>
                </a:solidFill>
              </a:rPr>
              <a:t>Zkušenost rodičů, kteří pečují o dítě intelektovým postižením</a:t>
            </a:r>
          </a:p>
        </p:txBody>
      </p:sp>
      <p:grpSp>
        <p:nvGrpSpPr>
          <p:cNvPr id="18434" name="Group 2"/>
          <p:cNvGrpSpPr>
            <a:grpSpLocks/>
          </p:cNvGrpSpPr>
          <p:nvPr/>
        </p:nvGrpSpPr>
        <p:grpSpPr bwMode="auto">
          <a:xfrm>
            <a:off x="2195513" y="2084388"/>
            <a:ext cx="4894262" cy="4510087"/>
            <a:chOff x="1383" y="1313"/>
            <a:chExt cx="3083" cy="2841"/>
          </a:xfrm>
        </p:grpSpPr>
        <p:pic>
          <p:nvPicPr>
            <p:cNvPr id="18435" name="Picture 3"/>
            <p:cNvPicPr>
              <a:picLocks noChangeAspect="1" noChangeArrowheads="1"/>
            </p:cNvPicPr>
            <p:nvPr/>
          </p:nvPicPr>
          <p:blipFill>
            <a:blip r:embed="rId3"/>
            <a:srcRect/>
            <a:stretch>
              <a:fillRect/>
            </a:stretch>
          </p:blipFill>
          <p:spPr bwMode="auto">
            <a:xfrm>
              <a:off x="1383" y="1313"/>
              <a:ext cx="3084" cy="2842"/>
            </a:xfrm>
            <a:prstGeom prst="rect">
              <a:avLst/>
            </a:prstGeom>
            <a:noFill/>
            <a:ln w="9525">
              <a:noFill/>
              <a:round/>
              <a:headEnd/>
              <a:tailEnd/>
            </a:ln>
            <a:effectLst/>
          </p:spPr>
        </p:pic>
        <p:sp>
          <p:nvSpPr>
            <p:cNvPr id="18436" name="Text Box 4"/>
            <p:cNvSpPr txBox="1">
              <a:spLocks noChangeArrowheads="1"/>
            </p:cNvSpPr>
            <p:nvPr/>
          </p:nvSpPr>
          <p:spPr bwMode="auto">
            <a:xfrm>
              <a:off x="1383" y="1313"/>
              <a:ext cx="3084" cy="2842"/>
            </a:xfrm>
            <a:prstGeom prst="rect">
              <a:avLst/>
            </a:prstGeom>
            <a:noFill/>
            <a:ln w="9525">
              <a:noFill/>
              <a:round/>
              <a:headEnd/>
              <a:tailEnd/>
            </a:ln>
            <a:effectLst/>
          </p:spPr>
          <p:txBody>
            <a:bodyPr wrap="none" anchor="ctr"/>
            <a:lstStyle/>
            <a:p>
              <a:endParaRPr lang="cs-CZ"/>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150938" y="214313"/>
            <a:ext cx="7793037" cy="1462087"/>
          </a:xfrm>
          <a:prstGeom prst="rect">
            <a:avLst/>
          </a:prstGeom>
          <a:noFill/>
          <a:ln w="9525">
            <a:noFill/>
            <a:round/>
            <a:headEnd/>
            <a:tailEnd/>
          </a:ln>
          <a:effectLst/>
        </p:spPr>
        <p:txBody>
          <a:bodyPr lIns="90000" tIns="46800" rIns="90000" bIns="46800" anchor="b"/>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100">
                <a:solidFill>
                  <a:srgbClr val="333399"/>
                </a:solidFill>
              </a:rPr>
              <a:t>Možná zkreslení v pohledu odborníků:</a:t>
            </a:r>
            <a:r>
              <a:rPr lang="cs-CZ" sz="2500">
                <a:solidFill>
                  <a:srgbClr val="333399"/>
                </a:solidFill>
              </a:rPr>
              <a:t> </a:t>
            </a:r>
            <a:br>
              <a:rPr lang="cs-CZ" sz="2500">
                <a:solidFill>
                  <a:srgbClr val="333399"/>
                </a:solidFill>
              </a:rPr>
            </a:br>
            <a:r>
              <a:rPr lang="cs-CZ" sz="3000">
                <a:solidFill>
                  <a:srgbClr val="333399"/>
                </a:solidFill>
              </a:rPr>
              <a:t>Mentální retardace jako dominantní diagnóza</a:t>
            </a:r>
          </a:p>
        </p:txBody>
      </p:sp>
      <p:sp>
        <p:nvSpPr>
          <p:cNvPr id="19458" name="Text Box 2"/>
          <p:cNvSpPr txBox="1">
            <a:spLocks noChangeArrowheads="1"/>
          </p:cNvSpPr>
          <p:nvPr/>
        </p:nvSpPr>
        <p:spPr bwMode="auto">
          <a:xfrm>
            <a:off x="1182688" y="2017713"/>
            <a:ext cx="7772400" cy="4114800"/>
          </a:xfrm>
          <a:prstGeom prst="rect">
            <a:avLst/>
          </a:prstGeom>
          <a:noFill/>
          <a:ln w="9525">
            <a:noFill/>
            <a:round/>
            <a:headEnd/>
            <a:tailEnd/>
          </a:ln>
          <a:effectLst/>
        </p:spPr>
        <p:txBody>
          <a:bodyPr lIns="90000" tIns="46800" rIns="90000" bIns="46800"/>
          <a:lstStyle/>
          <a:p>
            <a:pPr marL="333375" indent="-333375">
              <a:lnSpc>
                <a:spcPct val="90000"/>
              </a:lnSpc>
              <a:spcBef>
                <a:spcPts val="6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0000"/>
                </a:solidFill>
              </a:rPr>
              <a:t>Reiss a Szysko (1983) „diagnostické překrývání“ (diagnostic overshadowing)</a:t>
            </a:r>
          </a:p>
          <a:p>
            <a:pPr marL="333375" indent="-333375">
              <a:lnSpc>
                <a:spcPct val="90000"/>
              </a:lnSpc>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2400">
              <a:solidFill>
                <a:srgbClr val="000000"/>
              </a:solidFill>
            </a:endParaRPr>
          </a:p>
          <a:p>
            <a:pPr marL="333375" indent="-333375">
              <a:lnSpc>
                <a:spcPct val="90000"/>
              </a:lnSpc>
              <a:spcBef>
                <a:spcPts val="6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0000"/>
                </a:solidFill>
              </a:rPr>
              <a:t>Walmsley a Downer (1997) profesionálové často selhávají v uznání skutečnosti, že lidé s intelektovým postižením mají svoji identitu, která je pro ně důležitá</a:t>
            </a:r>
          </a:p>
          <a:p>
            <a:pPr marL="333375" indent="-333375">
              <a:lnSpc>
                <a:spcPct val="90000"/>
              </a:lnSpc>
              <a:spcBef>
                <a:spcPts val="600"/>
              </a:spcBef>
              <a:buClrTx/>
              <a:buSzTx/>
              <a:buFontTx/>
              <a:buNone/>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endParaRPr lang="cs-CZ" sz="2400">
              <a:solidFill>
                <a:srgbClr val="000000"/>
              </a:solidFill>
            </a:endParaRPr>
          </a:p>
          <a:p>
            <a:pPr marL="333375" indent="-333375">
              <a:lnSpc>
                <a:spcPct val="90000"/>
              </a:lnSpc>
              <a:spcBef>
                <a:spcPts val="600"/>
              </a:spcBef>
              <a:buClr>
                <a:srgbClr val="3333CC"/>
              </a:buClr>
              <a:buFont typeface="Wingdings" charset="2"/>
              <a:buChar cha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pPr>
            <a:r>
              <a:rPr lang="cs-CZ" sz="2400">
                <a:solidFill>
                  <a:srgbClr val="000000"/>
                </a:solidFill>
              </a:rPr>
              <a:t>Beart, Hardy, Buchan (2005) intelektové postižení je významnější identita než pohlaví, etnický původ, sexuální orientace nebo náboženství</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ahoma"/>
        <a:ea typeface="MS Gothic"/>
        <a:cs typeface=""/>
      </a:majorFont>
      <a:minorFont>
        <a:latin typeface="Tahoma"/>
        <a:ea typeface="MS Gothic"/>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ahoma" pitchFamily="32"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ahoma" pitchFamily="32" charset="0"/>
            <a:ea typeface="MS Gothic" charset="-128"/>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Tahoma"/>
        <a:ea typeface="MS Gothic"/>
        <a:cs typeface=""/>
      </a:majorFont>
      <a:minorFont>
        <a:latin typeface="Tahoma"/>
        <a:ea typeface="MS Gothic"/>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ahoma" pitchFamily="32"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ahoma" pitchFamily="32" charset="0"/>
            <a:ea typeface="MS Gothic" charset="-128"/>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TotalTime>
  <Words>3730</Words>
  <Application>Microsoft Office PowerPoint</Application>
  <PresentationFormat>Předvádění na obrazovce (4:3)</PresentationFormat>
  <Paragraphs>949</Paragraphs>
  <Slides>76</Slides>
  <Notes>74</Notes>
  <HiddenSlides>0</HiddenSlides>
  <MMClips>0</MMClips>
  <ScaleCrop>false</ScaleCrop>
  <HeadingPairs>
    <vt:vector size="8" baseType="variant">
      <vt:variant>
        <vt:lpstr>Použitá písma</vt:lpstr>
      </vt:variant>
      <vt:variant>
        <vt:i4>7</vt:i4>
      </vt:variant>
      <vt:variant>
        <vt:lpstr>Motiv</vt:lpstr>
      </vt:variant>
      <vt:variant>
        <vt:i4>2</vt:i4>
      </vt:variant>
      <vt:variant>
        <vt:lpstr>Vložené servery OLE</vt:lpstr>
      </vt:variant>
      <vt:variant>
        <vt:i4>1</vt:i4>
      </vt:variant>
      <vt:variant>
        <vt:lpstr>Nadpisy snímků</vt:lpstr>
      </vt:variant>
      <vt:variant>
        <vt:i4>76</vt:i4>
      </vt:variant>
    </vt:vector>
  </HeadingPairs>
  <TitlesOfParts>
    <vt:vector size="86" baseType="lpstr">
      <vt:lpstr>Arial Unicode MS</vt:lpstr>
      <vt:lpstr>MS Gothic</vt:lpstr>
      <vt:lpstr>Arial</vt:lpstr>
      <vt:lpstr>Tahoma</vt:lpstr>
      <vt:lpstr>Times New Roman</vt:lpstr>
      <vt:lpstr>Verdana</vt:lpstr>
      <vt:lpstr>Wingdings</vt:lpstr>
      <vt:lpstr>Motiv sady Office</vt:lpstr>
      <vt:lpstr>Motiv sady Office</vt:lpstr>
      <vt:lpstr>Dokument aplikace Microsoft Word 97–2003</vt:lpstr>
      <vt:lpstr>Prezentace aplikace PowerPoint</vt:lpstr>
      <vt:lpstr>      Brene Brownová:     Síla zranitelnosti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Brene Brownová:     Síla zranitelnosti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Psychologie handicapu</dc:title>
  <dc:creator>Kapitán Pejsek</dc:creator>
  <cp:lastModifiedBy>Ucitel</cp:lastModifiedBy>
  <cp:revision>129</cp:revision>
  <cp:lastPrinted>1601-01-01T00:00:00Z</cp:lastPrinted>
  <dcterms:created xsi:type="dcterms:W3CDTF">2004-10-01T07:34:52Z</dcterms:created>
  <dcterms:modified xsi:type="dcterms:W3CDTF">2014-10-09T07:33:33Z</dcterms:modified>
</cp:coreProperties>
</file>