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9"/>
  </p:notesMasterIdLst>
  <p:sldIdLst>
    <p:sldId id="275" r:id="rId2"/>
    <p:sldId id="297" r:id="rId3"/>
    <p:sldId id="300" r:id="rId4"/>
    <p:sldId id="315" r:id="rId5"/>
    <p:sldId id="314" r:id="rId6"/>
    <p:sldId id="302" r:id="rId7"/>
    <p:sldId id="290" r:id="rId8"/>
    <p:sldId id="291" r:id="rId9"/>
    <p:sldId id="303" r:id="rId10"/>
    <p:sldId id="292" r:id="rId11"/>
    <p:sldId id="304" r:id="rId12"/>
    <p:sldId id="298" r:id="rId13"/>
    <p:sldId id="306" r:id="rId14"/>
    <p:sldId id="305" r:id="rId15"/>
    <p:sldId id="293" r:id="rId16"/>
    <p:sldId id="294" r:id="rId17"/>
    <p:sldId id="295" r:id="rId18"/>
    <p:sldId id="296" r:id="rId19"/>
    <p:sldId id="301" r:id="rId20"/>
    <p:sldId id="307" r:id="rId21"/>
    <p:sldId id="308" r:id="rId22"/>
    <p:sldId id="299" r:id="rId23"/>
    <p:sldId id="310" r:id="rId24"/>
    <p:sldId id="309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1781" autoAdjust="0"/>
  </p:normalViewPr>
  <p:slideViewPr>
    <p:cSldViewPr>
      <p:cViewPr varScale="1">
        <p:scale>
          <a:sx n="95" d="100"/>
          <a:sy n="95" d="100"/>
        </p:scale>
        <p:origin x="91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04F6CB-BCBE-4FC6-A71D-EA006055EF8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4919FF-DDFD-4A83-A1CE-0C1C2D7B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C9509B-817C-427E-971E-04B6ECFEEA24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DA0B9-385C-43B1-89ED-6B2464F5D7CC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CROSSTAB POHLAVI</a:t>
            </a:r>
            <a:r>
              <a:rPr lang="en-US" altLang="cs-CZ"/>
              <a:t>xNAUSNICE</a:t>
            </a: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944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analogie s predikováním průměru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C17F6DE-C9D2-4AEE-8DF5-6D5182668DB9}" type="slidenum">
              <a:rPr lang="cs-CZ" altLang="cs-CZ" sz="1200"/>
              <a:pPr/>
              <a:t>17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taky</a:t>
            </a:r>
            <a:r>
              <a:rPr lang="cs-CZ" baseline="0" dirty="0"/>
              <a:t> </a:t>
            </a:r>
            <a:r>
              <a:rPr lang="cs-CZ" baseline="0" dirty="0" err="1"/>
              <a:t>Tjur</a:t>
            </a:r>
            <a:r>
              <a:rPr lang="cs-CZ" baseline="0" dirty="0"/>
              <a:t> a </a:t>
            </a:r>
            <a:r>
              <a:rPr lang="cs-CZ" baseline="0" dirty="0" err="1"/>
              <a:t>McFadden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4919FF-DDFD-4A83-A1CE-0C1C2D7B436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1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C70C6-13DA-492F-A524-2C3BEED431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61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BAE2-C980-4259-BC5B-E7A5495CA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7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0FE-2B70-4135-906D-5CFAFA21D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64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2A8D-DF3B-414D-826E-4286266DF3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4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22DB-DC43-4114-9844-F3A9D5139E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2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08B2-DAE6-4BAA-B774-2C8C81533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3F53-0D18-4A89-AAF2-842E10C0CA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59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D50D-26B2-4799-9AF1-4516B1739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71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2451-CA7F-4CCE-B27E-3F98F19F5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18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00B-99EB-4F5E-B00A-BC95097DDC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82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81E4-ABA0-43F9-AC27-161A72C5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6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C430-F117-46FB-8C85-5D556DF1AC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2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F53AC6-9C57-4DE6-8AEF-AEF3E83AC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PSY252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3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Logistická regrese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Logistic regression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tak složitě?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Závislá jako pravděpodobnost má měřítko v rozsahu </a:t>
            </a:r>
            <a:r>
              <a:rPr lang="en-US" sz="2800" dirty="0"/>
              <a:t>&lt;</a:t>
            </a:r>
            <a:r>
              <a:rPr lang="cs-CZ" sz="2800" dirty="0"/>
              <a:t>0;1</a:t>
            </a:r>
            <a:r>
              <a:rPr lang="en-US" sz="2800" dirty="0"/>
              <a:t>&gt;</a:t>
            </a:r>
            <a:r>
              <a:rPr lang="cs-CZ" sz="2800" dirty="0"/>
              <a:t>. Kombinace </a:t>
            </a:r>
            <a:r>
              <a:rPr lang="cs-CZ" sz="2800" dirty="0" err="1"/>
              <a:t>prediktorů</a:t>
            </a:r>
            <a:r>
              <a:rPr lang="cs-CZ" sz="2800" dirty="0"/>
              <a:t> má ale rozsah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Proto změníme měřítko závislé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Místo P použijeme O s měřítkem </a:t>
            </a:r>
            <a:r>
              <a:rPr lang="en-US" sz="2800" dirty="0"/>
              <a:t>&lt;</a:t>
            </a:r>
            <a:r>
              <a:rPr lang="cs-CZ" sz="2800" dirty="0"/>
              <a:t>0;</a:t>
            </a:r>
            <a:r>
              <a:rPr lang="en-US" sz="2800" dirty="0"/>
              <a:t> ∞</a:t>
            </a:r>
            <a:r>
              <a:rPr lang="cs-CZ" sz="28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Pomocí logaritmu změníme měřítko na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Také lze říci, že jde o </a:t>
            </a:r>
            <a:r>
              <a:rPr lang="cs-CZ" sz="2800" dirty="0" err="1"/>
              <a:t>linearizaci</a:t>
            </a: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 vztahu.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14875"/>
            <a:ext cx="2690813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(</a:t>
            </a:r>
            <a:r>
              <a:rPr lang="cs-CZ" altLang="cs-CZ" b="1" i="1" dirty="0"/>
              <a:t>P</a:t>
            </a:r>
            <a:r>
              <a:rPr lang="cs-CZ" altLang="cs-CZ" b="1" baseline="-25000" dirty="0"/>
              <a:t>Y=1</a:t>
            </a:r>
            <a:r>
              <a:rPr lang="cs-CZ" altLang="cs-CZ" b="1" dirty="0"/>
              <a:t>)</a:t>
            </a:r>
          </a:p>
          <a:p>
            <a:r>
              <a:rPr lang="cs-CZ" altLang="cs-CZ" dirty="0"/>
              <a:t>2 ekvivalentní rovnice modelu logistické regrese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</a:t>
            </a:r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 </a:t>
            </a:r>
            <a:r>
              <a:rPr lang="cs-CZ" altLang="cs-CZ" b="1" dirty="0"/>
              <a:t>= </a:t>
            </a:r>
            <a:r>
              <a:rPr lang="cs-CZ" altLang="cs-CZ" i="1" dirty="0"/>
              <a:t>b</a:t>
            </a:r>
            <a:r>
              <a:rPr lang="cs-CZ" altLang="cs-CZ" baseline="-25000" dirty="0"/>
              <a:t>0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1</a:t>
            </a:r>
            <a:r>
              <a:rPr lang="cs-CZ" altLang="cs-CZ" i="1" dirty="0"/>
              <a:t>X</a:t>
            </a:r>
            <a:r>
              <a:rPr lang="cs-CZ" altLang="cs-CZ" baseline="-25000" dirty="0"/>
              <a:t>1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2</a:t>
            </a:r>
            <a:r>
              <a:rPr lang="cs-CZ" altLang="cs-CZ" i="1" dirty="0"/>
              <a:t>X</a:t>
            </a:r>
            <a:r>
              <a:rPr lang="cs-CZ" altLang="cs-CZ" baseline="-25000" dirty="0"/>
              <a:t>2</a:t>
            </a:r>
            <a:r>
              <a:rPr lang="cs-CZ" altLang="cs-CZ" dirty="0"/>
              <a:t> + ... + </a:t>
            </a:r>
            <a:r>
              <a:rPr lang="cs-CZ" altLang="cs-CZ" i="1" dirty="0" err="1"/>
              <a:t>b</a:t>
            </a:r>
            <a:r>
              <a:rPr lang="cs-CZ" altLang="cs-CZ" baseline="-25000" dirty="0" err="1"/>
              <a:t>m</a:t>
            </a:r>
            <a:r>
              <a:rPr lang="cs-CZ" altLang="cs-CZ" i="1" dirty="0" err="1"/>
              <a:t>X</a:t>
            </a:r>
            <a:r>
              <a:rPr lang="cs-CZ" altLang="cs-CZ" baseline="-25000" dirty="0" err="1"/>
              <a:t>m</a:t>
            </a:r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1143000" y="4500563"/>
          <a:ext cx="4071938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Rovnice" r:id="rId3" imgW="1562100" imgH="393700" progId="Equation.3">
                  <p:embed/>
                </p:oleObj>
              </mc:Choice>
              <mc:Fallback>
                <p:oleObj name="Rovnice" r:id="rId3" imgW="15621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0563"/>
                        <a:ext cx="4071938" cy="130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-1,6 +2,9náušnice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|n</a:t>
            </a:r>
            <a:r>
              <a:rPr lang="cs-CZ" altLang="cs-CZ" baseline="-25000"/>
              <a:t>áušnice)</a:t>
            </a:r>
            <a:r>
              <a:rPr lang="cs-CZ" altLang="cs-CZ"/>
              <a:t>=0,79  </a:t>
            </a:r>
            <a:r>
              <a:rPr lang="cs-CZ" altLang="cs-CZ" i="1"/>
              <a:t>O</a:t>
            </a:r>
            <a:r>
              <a:rPr lang="cs-CZ" altLang="cs-CZ"/>
              <a:t>=3,7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=0,17  </a:t>
            </a:r>
            <a:r>
              <a:rPr lang="cs-CZ" altLang="cs-CZ" i="1"/>
              <a:t>O</a:t>
            </a:r>
            <a:r>
              <a:rPr lang="cs-CZ" altLang="cs-CZ"/>
              <a:t>=0,2</a:t>
            </a:r>
          </a:p>
          <a:p>
            <a:r>
              <a:rPr lang="cs-CZ" altLang="cs-CZ"/>
              <a:t>Změna náušnice z 1 na 0 způsobila 18násobný pokles šancí .... exp(B)…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436688" y="1857375"/>
          <a:ext cx="38068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Rovnice" r:id="rId3" imgW="1459866" imgH="393529" progId="Equation.3">
                  <p:embed/>
                </p:oleObj>
              </mc:Choice>
              <mc:Fallback>
                <p:oleObj name="Rovnice" r:id="rId3" imgW="145986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857375"/>
                        <a:ext cx="3806825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"/>
            <a:ext cx="8353425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-3,2 +0,5emoce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emoce=8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</a:t>
            </a:r>
            <a:r>
              <a:rPr lang="cs-CZ" altLang="cs-CZ" baseline="-25000"/>
              <a:t>e=8)</a:t>
            </a:r>
            <a:r>
              <a:rPr lang="cs-CZ" altLang="cs-CZ"/>
              <a:t>=0,66  </a:t>
            </a:r>
            <a:r>
              <a:rPr lang="cs-CZ" altLang="cs-CZ" i="1"/>
              <a:t>O</a:t>
            </a:r>
            <a:r>
              <a:rPr lang="cs-CZ" altLang="cs-CZ"/>
              <a:t>=1,9</a:t>
            </a:r>
          </a:p>
          <a:p>
            <a:r>
              <a:rPr lang="cs-CZ" altLang="cs-CZ"/>
              <a:t>Pro emoce=9 ... </a:t>
            </a:r>
            <a:r>
              <a:rPr lang="cs-CZ" altLang="cs-CZ" i="1"/>
              <a:t>P</a:t>
            </a:r>
            <a:r>
              <a:rPr lang="cs-CZ" altLang="cs-CZ"/>
              <a:t>=0,76  </a:t>
            </a:r>
            <a:r>
              <a:rPr lang="cs-CZ" altLang="cs-CZ" i="1"/>
              <a:t>O</a:t>
            </a:r>
            <a:r>
              <a:rPr lang="cs-CZ" altLang="cs-CZ"/>
              <a:t>=3,2</a:t>
            </a:r>
          </a:p>
          <a:p>
            <a:r>
              <a:rPr lang="cs-CZ" altLang="cs-CZ"/>
              <a:t>Změna emocí z 8 na 9 způsobila 1,6násobný nárůst šancí .... stejně jako jakékoli změna o 1</a:t>
            </a:r>
            <a:endParaRPr lang="cs-CZ" altLang="cs-CZ" i="1" baseline="3000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387475" y="1857375"/>
          <a:ext cx="39052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Rovnice" r:id="rId3" imgW="1497950" imgH="393529" progId="Equation.3">
                  <p:embed/>
                </p:oleObj>
              </mc:Choice>
              <mc:Fallback>
                <p:oleObj name="Rovnice" r:id="rId3" imgW="149795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57375"/>
                        <a:ext cx="39052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7374"/>
          <a:stretch>
            <a:fillRect/>
          </a:stretch>
        </p:blipFill>
        <p:spPr bwMode="auto">
          <a:xfrm>
            <a:off x="539750" y="115888"/>
            <a:ext cx="76327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-3,80 +0,39emoce +2,15náušnice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a emoce=8 ... </a:t>
            </a:r>
            <a:r>
              <a:rPr lang="cs-CZ" altLang="cs-CZ" i="1"/>
              <a:t>P</a:t>
            </a:r>
            <a:r>
              <a:rPr lang="cs-CZ" altLang="cs-CZ"/>
              <a:t>=0,81 </a:t>
            </a:r>
            <a:r>
              <a:rPr lang="cs-CZ" altLang="cs-CZ" i="1"/>
              <a:t>O</a:t>
            </a:r>
            <a:r>
              <a:rPr lang="cs-CZ" altLang="cs-CZ"/>
              <a:t>=4,2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=0,33  </a:t>
            </a:r>
            <a:r>
              <a:rPr lang="cs-CZ" altLang="cs-CZ" i="1"/>
              <a:t>O</a:t>
            </a:r>
            <a:r>
              <a:rPr lang="cs-CZ" altLang="cs-CZ"/>
              <a:t>=0,50</a:t>
            </a:r>
          </a:p>
          <a:p>
            <a:r>
              <a:rPr lang="cs-CZ" altLang="cs-CZ"/>
              <a:t>Změna náušnice z 1 na 0 (bez změny e.a.) způsobila 8,5násobný pokles šancí ....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825500" y="1857375"/>
          <a:ext cx="5030788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Rovnice" r:id="rId3" imgW="1930400" imgH="393700" progId="Equation.3">
                  <p:embed/>
                </p:oleObj>
              </mc:Choice>
              <mc:Fallback>
                <p:oleObj name="Rovnice" r:id="rId3" imgW="19304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57375"/>
                        <a:ext cx="5030788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9" b="12669"/>
          <a:stretch>
            <a:fillRect/>
          </a:stretch>
        </p:blipFill>
        <p:spPr bwMode="auto">
          <a:xfrm>
            <a:off x="250825" y="117475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629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Jak spočítáme regresní váhy, které vyústí v nejlepší predikci pravděpodobnosti Y=1?</a:t>
            </a:r>
          </a:p>
          <a:p>
            <a:r>
              <a:rPr lang="cs-CZ" altLang="cs-CZ" sz="2800"/>
              <a:t>nespočítáme, odhadneme </a:t>
            </a:r>
            <a:r>
              <a:rPr lang="cs-CZ" altLang="cs-CZ" sz="1800"/>
              <a:t>(zapomeňme na nejmenší čtverce)</a:t>
            </a:r>
          </a:p>
          <a:p>
            <a:r>
              <a:rPr lang="cs-CZ" altLang="cs-CZ" sz="2800"/>
              <a:t>odhad metodou </a:t>
            </a:r>
            <a:r>
              <a:rPr lang="cs-CZ" altLang="cs-CZ" sz="2800" b="1"/>
              <a:t>maximální věrohodnosti </a:t>
            </a:r>
            <a:r>
              <a:rPr lang="cs-CZ" altLang="cs-CZ" sz="2800"/>
              <a:t>(maximum-likelihood estimation)</a:t>
            </a:r>
          </a:p>
          <a:p>
            <a:pPr lvl="1"/>
            <a:r>
              <a:rPr lang="cs-CZ" altLang="cs-CZ" sz="2400"/>
              <a:t>Výpočetně složitý algoritmus</a:t>
            </a:r>
          </a:p>
          <a:p>
            <a:pPr lvl="1"/>
            <a:r>
              <a:rPr lang="cs-CZ" altLang="cs-CZ" sz="2400"/>
              <a:t>Dochází k takovým váhám, s nimiž je podmíněná pravděpodobnost získání dat, která jsme získali, nejvyšší možná : </a:t>
            </a:r>
            <a:r>
              <a:rPr lang="cs-CZ" altLang="cs-CZ" sz="2400" i="1"/>
              <a:t>P </a:t>
            </a:r>
            <a:r>
              <a:rPr lang="cs-CZ" altLang="cs-CZ" sz="2400"/>
              <a:t>(data</a:t>
            </a:r>
            <a:r>
              <a:rPr lang="en-US" altLang="cs-CZ" sz="2400"/>
              <a:t>|</a:t>
            </a:r>
            <a:r>
              <a:rPr lang="en-US" altLang="cs-CZ" sz="2400" i="1"/>
              <a:t>b</a:t>
            </a:r>
            <a:r>
              <a:rPr lang="en-US" altLang="cs-CZ" sz="2400" baseline="-25000"/>
              <a:t>0</a:t>
            </a:r>
            <a:r>
              <a:rPr lang="en-US" altLang="cs-CZ" sz="2400"/>
              <a:t>,</a:t>
            </a:r>
            <a:r>
              <a:rPr lang="en-US" altLang="cs-CZ" sz="2400" i="1"/>
              <a:t>b</a:t>
            </a:r>
            <a:r>
              <a:rPr lang="en-US" altLang="cs-CZ" sz="2400" baseline="-25000"/>
              <a:t>1</a:t>
            </a:r>
            <a:r>
              <a:rPr lang="en-US" altLang="cs-CZ" sz="2400"/>
              <a:t>,..,</a:t>
            </a:r>
            <a:r>
              <a:rPr lang="en-US" altLang="cs-CZ" sz="2400" i="1"/>
              <a:t>b</a:t>
            </a:r>
            <a:r>
              <a:rPr lang="en-US" altLang="cs-CZ" sz="2400" baseline="-25000"/>
              <a:t>m</a:t>
            </a:r>
            <a:r>
              <a:rPr lang="cs-CZ" altLang="cs-CZ" sz="2400"/>
              <a:t>) = max</a:t>
            </a:r>
          </a:p>
          <a:p>
            <a:pPr lvl="1"/>
            <a:r>
              <a:rPr lang="cs-CZ" altLang="cs-CZ" sz="2400"/>
              <a:t>likelihood = jiné slovo pro podmíněnou p-nost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err="1"/>
              <a:t>Likelihood</a:t>
            </a:r>
            <a:r>
              <a:rPr lang="cs-CZ" altLang="cs-CZ" sz="2800" dirty="0"/>
              <a:t> je měřítkem zdařilosti regrese v logaritmované podobě: </a:t>
            </a:r>
            <a:r>
              <a:rPr lang="cs-CZ" altLang="cs-CZ" sz="2800" b="1" dirty="0"/>
              <a:t>log-</a:t>
            </a:r>
            <a:r>
              <a:rPr lang="cs-CZ" altLang="cs-CZ" sz="2800" b="1" dirty="0" err="1"/>
              <a:t>likelihood</a:t>
            </a: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dirty="0"/>
          </a:p>
          <a:p>
            <a:r>
              <a:rPr lang="cs-CZ" altLang="cs-CZ" sz="2800" b="1" i="1" dirty="0"/>
              <a:t>LL</a:t>
            </a:r>
            <a:r>
              <a:rPr lang="cs-CZ" altLang="cs-CZ" sz="2800" dirty="0"/>
              <a:t> sumíruje shodu mezi odhadem a daty</a:t>
            </a:r>
          </a:p>
          <a:p>
            <a:pPr lvl="1"/>
            <a:r>
              <a:rPr lang="cs-CZ" altLang="cs-CZ" sz="2400" dirty="0"/>
              <a:t>maximem je 0, minimem je -∞</a:t>
            </a:r>
          </a:p>
          <a:p>
            <a:pPr lvl="1"/>
            <a:r>
              <a:rPr lang="cs-CZ" altLang="cs-CZ" sz="2400" dirty="0"/>
              <a:t>častěji se udává jako </a:t>
            </a:r>
            <a:r>
              <a:rPr lang="cs-CZ" altLang="cs-CZ" sz="2400" b="1" dirty="0"/>
              <a:t>−</a:t>
            </a:r>
            <a:r>
              <a:rPr lang="cs-CZ" altLang="cs-CZ" sz="2400" b="1" i="1" dirty="0"/>
              <a:t>2LL</a:t>
            </a:r>
            <a:r>
              <a:rPr lang="cs-CZ" altLang="cs-CZ" sz="2400" dirty="0"/>
              <a:t>, tj. vynásobený −2</a:t>
            </a:r>
          </a:p>
          <a:p>
            <a:pPr lvl="2"/>
            <a:r>
              <a:rPr lang="cs-CZ" altLang="cs-CZ" sz="2100" b="1" dirty="0"/>
              <a:t>−</a:t>
            </a:r>
            <a:r>
              <a:rPr lang="cs-CZ" altLang="cs-CZ" sz="2100" b="1" i="1" dirty="0"/>
              <a:t>2LL </a:t>
            </a:r>
            <a:r>
              <a:rPr lang="cs-CZ" altLang="cs-CZ" sz="2100" dirty="0"/>
              <a:t>se říká </a:t>
            </a:r>
            <a:r>
              <a:rPr lang="cs-CZ" altLang="cs-CZ" sz="2100" b="1" i="1" dirty="0" err="1"/>
              <a:t>deviance</a:t>
            </a:r>
            <a:r>
              <a:rPr lang="cs-CZ" altLang="cs-CZ" sz="2100" b="1" i="1" dirty="0"/>
              <a:t>  </a:t>
            </a:r>
            <a:r>
              <a:rPr lang="cs-CZ" altLang="cs-CZ" sz="2100" dirty="0"/>
              <a:t>(0 až ∞)</a:t>
            </a:r>
          </a:p>
          <a:p>
            <a:pPr lvl="2"/>
            <a:r>
              <a:rPr lang="cs-CZ" altLang="cs-CZ" sz="2100" dirty="0"/>
              <a:t>má </a:t>
            </a:r>
            <a:r>
              <a:rPr lang="cs-CZ" altLang="cs-CZ" sz="2100" dirty="0" err="1"/>
              <a:t>chíkvadrát</a:t>
            </a:r>
            <a:r>
              <a:rPr lang="cs-CZ" altLang="cs-CZ" sz="2100" dirty="0"/>
              <a:t> rozložení</a:t>
            </a:r>
          </a:p>
          <a:p>
            <a:pPr lvl="2"/>
            <a:endParaRPr lang="cs-CZ" altLang="cs-CZ" sz="2100" dirty="0"/>
          </a:p>
          <a:p>
            <a:pPr lvl="2"/>
            <a:r>
              <a:rPr lang="cs-CZ" altLang="cs-CZ" sz="2100" b="1" i="1" dirty="0"/>
              <a:t>reportujeme Model </a:t>
            </a:r>
            <a:r>
              <a:rPr lang="cs-CZ" altLang="cs-CZ" sz="2100" b="1" i="1" dirty="0" err="1"/>
              <a:t>chi</a:t>
            </a:r>
            <a:r>
              <a:rPr lang="cs-CZ" altLang="cs-CZ" sz="2100" b="1" i="1" dirty="0"/>
              <a:t>-square, </a:t>
            </a:r>
            <a:r>
              <a:rPr lang="cs-CZ" altLang="cs-CZ" sz="2100" b="1" i="1" dirty="0" err="1"/>
              <a:t>df</a:t>
            </a:r>
            <a:r>
              <a:rPr lang="cs-CZ" altLang="cs-CZ" sz="2100" b="1" i="1" dirty="0"/>
              <a:t>, p</a:t>
            </a:r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071563" y="2786063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786063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Statistické testy 1</a:t>
            </a:r>
            <a:br>
              <a:rPr lang="cs-CZ" altLang="cs-CZ"/>
            </a:br>
            <a:r>
              <a:rPr lang="cs-CZ" altLang="cs-CZ"/>
              <a:t>Predikuje regrese lépe než </a:t>
            </a:r>
            <a:r>
              <a:rPr lang="cs-CZ" altLang="cs-CZ" i="1"/>
              <a:t>nic</a:t>
            </a:r>
            <a:r>
              <a:rPr lang="cs-CZ" altLang="cs-CZ"/>
              <a:t>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00213"/>
            <a:ext cx="8220075" cy="4608512"/>
          </a:xfrm>
        </p:spPr>
        <p:txBody>
          <a:bodyPr/>
          <a:lstStyle/>
          <a:p>
            <a:r>
              <a:rPr lang="cs-CZ" altLang="cs-CZ" sz="2400"/>
              <a:t>nic = základní model (baseline model) = predikujeme všem 0 nebo 1, podle toho, co z toho se vyskytuje častěji = </a:t>
            </a:r>
            <a:r>
              <a:rPr lang="cs-CZ" altLang="cs-CZ" sz="2400" i="1"/>
              <a:t>P</a:t>
            </a:r>
            <a:r>
              <a:rPr lang="cs-CZ" altLang="cs-CZ" sz="2400" baseline="-25000"/>
              <a:t>Y=1</a:t>
            </a:r>
            <a:r>
              <a:rPr lang="cs-CZ" altLang="cs-CZ" sz="2400"/>
              <a:t> je pro všechny lidi stejná  </a:t>
            </a:r>
          </a:p>
          <a:p>
            <a:r>
              <a:rPr lang="cs-CZ" altLang="cs-CZ" sz="2400"/>
              <a:t>Potom můžeme srovnat model s prediktory s tímto základním modelem. </a:t>
            </a:r>
          </a:p>
          <a:p>
            <a:pPr lvl="1"/>
            <a:r>
              <a:rPr lang="en-US" altLang="cs-CZ" sz="2000"/>
              <a:t>ro</a:t>
            </a:r>
            <a:r>
              <a:rPr lang="cs-CZ" altLang="cs-CZ" sz="2000"/>
              <a:t>zdíl </a:t>
            </a:r>
            <a:r>
              <a:rPr lang="cs-CZ" altLang="cs-CZ" sz="2000" i="1"/>
              <a:t>-2LL</a:t>
            </a:r>
            <a:r>
              <a:rPr lang="cs-CZ" altLang="cs-CZ" sz="2000"/>
              <a:t> obou modelů má 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</a:t>
            </a:r>
            <a:r>
              <a:rPr lang="cs-CZ" altLang="cs-CZ" sz="2000"/>
              <a:t> rozložení s </a:t>
            </a:r>
            <a:r>
              <a:rPr lang="cs-CZ" altLang="cs-CZ" sz="2000" i="1"/>
              <a:t>df</a:t>
            </a:r>
            <a:r>
              <a:rPr lang="cs-CZ" altLang="cs-CZ" sz="2000"/>
              <a:t>=počet prediktorů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i="1">
                <a:latin typeface="Symbol" panose="05050102010706020507" pitchFamily="18" charset="2"/>
              </a:rPr>
              <a:t>			</a:t>
            </a:r>
            <a:r>
              <a:rPr lang="cs-CZ" altLang="cs-CZ" sz="2800" i="1">
                <a:latin typeface="Symbol" panose="05050102010706020507" pitchFamily="18" charset="2"/>
              </a:rPr>
              <a:t>c</a:t>
            </a:r>
            <a:r>
              <a:rPr lang="cs-CZ" altLang="cs-CZ" sz="2800" baseline="30000"/>
              <a:t>2 </a:t>
            </a:r>
            <a:r>
              <a:rPr lang="cs-CZ" altLang="cs-CZ" sz="2800"/>
              <a:t>= </a:t>
            </a:r>
            <a:r>
              <a:rPr lang="cs-CZ" altLang="cs-CZ" sz="2800" i="1"/>
              <a:t>−2LL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</a:t>
            </a:r>
            <a:r>
              <a:rPr lang="cs-CZ" altLang="cs-CZ" sz="2800" i="1"/>
              <a:t>2LL</a:t>
            </a:r>
            <a:r>
              <a:rPr lang="cs-CZ" altLang="cs-CZ" sz="2800" baseline="-25000"/>
              <a:t>základní model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i="1"/>
              <a:t>			df</a:t>
            </a:r>
            <a:r>
              <a:rPr lang="cs-CZ" altLang="cs-CZ" sz="2800"/>
              <a:t> = </a:t>
            </a:r>
            <a:r>
              <a:rPr lang="cs-CZ" altLang="cs-CZ" sz="2800" i="1"/>
              <a:t>m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 </a:t>
            </a:r>
            <a:r>
              <a:rPr lang="cs-CZ" altLang="cs-CZ" sz="2800" i="1"/>
              <a:t>m</a:t>
            </a:r>
            <a:r>
              <a:rPr lang="cs-CZ" altLang="cs-CZ" sz="2800" baseline="-25000"/>
              <a:t>základní model</a:t>
            </a:r>
          </a:p>
          <a:p>
            <a:pPr lvl="1"/>
            <a:r>
              <a:rPr lang="cs-CZ" altLang="cs-CZ" sz="2000"/>
              <a:t>tj. je-li </a:t>
            </a:r>
            <a:r>
              <a:rPr lang="en-US" altLang="cs-CZ" sz="2000"/>
              <a:t>1-</a:t>
            </a:r>
            <a:r>
              <a:rPr lang="cs-CZ" altLang="cs-CZ" sz="2000"/>
              <a:t>CHISQ.DIST(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 </a:t>
            </a:r>
            <a:r>
              <a:rPr lang="cs-CZ" altLang="cs-CZ" sz="2000"/>
              <a:t>; df)</a:t>
            </a:r>
            <a:r>
              <a:rPr lang="en-US" altLang="cs-CZ" sz="2000"/>
              <a:t>&lt;0,05, predikuje </a:t>
            </a:r>
            <a:r>
              <a:rPr lang="cs-CZ" altLang="cs-CZ" sz="2000"/>
              <a:t>model </a:t>
            </a:r>
            <a:r>
              <a:rPr lang="en-US" altLang="cs-CZ" sz="2000"/>
              <a:t>l</a:t>
            </a:r>
            <a:r>
              <a:rPr lang="cs-CZ" altLang="cs-CZ" sz="2000"/>
              <a:t>épe než nic</a:t>
            </a:r>
          </a:p>
          <a:p>
            <a:r>
              <a:rPr lang="cs-CZ" altLang="cs-CZ" sz="2400"/>
              <a:t>Podobně můžeme srovnávat i modely s různým počtem prediktorů mezi sebou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Nedalo by se to trochu zjednodušit?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 lze převést na ukazatele podobné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</a:t>
            </a:r>
          </a:p>
          <a:p>
            <a:pPr marL="469900" lvl="1" indent="-469900" algn="ctr">
              <a:buNone/>
            </a:pPr>
            <a:r>
              <a:rPr lang="cs-CZ" altLang="cs-CZ" i="1" dirty="0"/>
              <a:t>LL</a:t>
            </a:r>
            <a:r>
              <a:rPr lang="cs-CZ" altLang="cs-CZ" dirty="0"/>
              <a:t>=0 ==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=1 ……… </a:t>
            </a:r>
            <a:r>
              <a:rPr lang="cs-CZ" altLang="cs-CZ" i="1" dirty="0"/>
              <a:t>LL</a:t>
            </a:r>
            <a:r>
              <a:rPr lang="cs-CZ" altLang="cs-CZ" dirty="0"/>
              <a:t>=</a:t>
            </a:r>
            <a:r>
              <a:rPr lang="cs-CZ" altLang="cs-CZ" sz="2400" dirty="0"/>
              <a:t>-∞ ==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=0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L</a:t>
            </a:r>
            <a:r>
              <a:rPr lang="cs-CZ" altLang="cs-CZ" baseline="30000" dirty="0"/>
              <a:t>2  </a:t>
            </a:r>
            <a:r>
              <a:rPr lang="cs-CZ" altLang="cs-CZ" dirty="0" err="1"/>
              <a:t>Hosmera</a:t>
            </a:r>
            <a:r>
              <a:rPr lang="cs-CZ" altLang="cs-CZ" dirty="0"/>
              <a:t> a </a:t>
            </a:r>
            <a:r>
              <a:rPr lang="cs-CZ" altLang="cs-CZ" dirty="0" err="1"/>
              <a:t>Lemeshowa</a:t>
            </a:r>
            <a:endParaRPr lang="cs-CZ" altLang="cs-CZ" dirty="0"/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  </a:t>
            </a:r>
            <a:r>
              <a:rPr lang="cs-CZ" altLang="cs-CZ" dirty="0" err="1"/>
              <a:t>Coxe</a:t>
            </a:r>
            <a:r>
              <a:rPr lang="cs-CZ" altLang="cs-CZ" dirty="0"/>
              <a:t> a </a:t>
            </a:r>
            <a:r>
              <a:rPr lang="cs-CZ" altLang="cs-CZ" dirty="0" err="1"/>
              <a:t>Snella</a:t>
            </a:r>
            <a:r>
              <a:rPr lang="cs-CZ" altLang="cs-CZ" dirty="0"/>
              <a:t>  (</a:t>
            </a:r>
            <a:r>
              <a:rPr lang="cs-CZ" altLang="cs-CZ" dirty="0" err="1"/>
              <a:t>max</a:t>
            </a:r>
            <a:r>
              <a:rPr lang="cs-CZ" altLang="cs-CZ" dirty="0"/>
              <a:t> 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&lt;1)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N</a:t>
            </a:r>
            <a:r>
              <a:rPr lang="cs-CZ" altLang="cs-CZ" baseline="30000" dirty="0"/>
              <a:t>2  </a:t>
            </a:r>
            <a:r>
              <a:rPr lang="cs-CZ" altLang="cs-CZ" dirty="0" err="1"/>
              <a:t>Nagelkerkeho</a:t>
            </a:r>
            <a:r>
              <a:rPr lang="cs-CZ" altLang="cs-CZ" dirty="0"/>
              <a:t>  (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/</a:t>
            </a:r>
            <a:r>
              <a:rPr lang="cs-CZ" altLang="cs-CZ" i="1" dirty="0" err="1"/>
              <a:t>max</a:t>
            </a:r>
            <a:r>
              <a:rPr lang="cs-CZ" altLang="cs-CZ" i="1" dirty="0"/>
              <a:t> 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 )</a:t>
            </a:r>
            <a:endParaRPr lang="cs-CZ" altLang="cs-CZ" baseline="-250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Nabývají hodnot od 0 do 1.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Udávají jak moc díky prediktorům klesl </a:t>
            </a:r>
            <a:r>
              <a:rPr lang="cs-CZ" altLang="cs-CZ" i="1" dirty="0"/>
              <a:t>-2LL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Není to úplně totéž, co R</a:t>
            </a:r>
            <a:r>
              <a:rPr lang="cs-CZ" altLang="cs-CZ" i="1" baseline="30000" dirty="0"/>
              <a:t>2</a:t>
            </a:r>
            <a:r>
              <a:rPr lang="cs-CZ" altLang="cs-CZ" i="1" dirty="0"/>
              <a:t> v lineární regresi!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Interpretace regresních koeficientů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U kategorických prediktorů (indikátorově kódovaných) udává expB poměr šancí pro indikovanou hodnotu vs. referenční hodnotu.</a:t>
            </a:r>
          </a:p>
          <a:p>
            <a:r>
              <a:rPr lang="cs-CZ" altLang="cs-CZ" sz="2400"/>
              <a:t>U spojitých prediktorů udává expB poměr šancí (nárůst) spojený s jednotkovým rozdílem na škále prediktoru.</a:t>
            </a:r>
          </a:p>
          <a:p>
            <a:r>
              <a:rPr lang="cs-CZ" altLang="cs-CZ" sz="2400"/>
              <a:t>Standardní velikost účinku vyjádřená OR je někdy zrádná (neznáme základ jako u procent)</a:t>
            </a:r>
          </a:p>
          <a:p>
            <a:pPr lvl="1"/>
            <a:r>
              <a:rPr lang="cs-CZ" altLang="cs-CZ" sz="2000"/>
              <a:t>Proto počítáme rozdíl p-ností predikovaných pro dvě různé (typické) hodnoty určitého prediktoru</a:t>
            </a:r>
            <a:r>
              <a:rPr lang="cs-CZ" altLang="cs-CZ" sz="240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Předpovídáme pohlaví pachatele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 pachatel nosí náušnici/e a napsal dopis se skórem emočních adjektiv 8.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že...</a:t>
            </a:r>
          </a:p>
          <a:p>
            <a:r>
              <a:rPr lang="cs-CZ" altLang="cs-CZ" dirty="0"/>
              <a:t>náušnice nosí 21% mužů  a 83% žen</a:t>
            </a:r>
          </a:p>
          <a:p>
            <a:r>
              <a:rPr lang="cs-CZ" altLang="cs-CZ" dirty="0"/>
              <a:t>na škále přítomnosti emočních adjektiv od 1 do 13 mají ženy průměr 9,1 a muži pouze 4,5.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/>
              <a:t>Jaká je pravděpodobnost, že pachatel je žena?</a:t>
            </a:r>
            <a:r>
              <a:rPr lang="cs-CZ" altLang="cs-CZ" sz="28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Statistické testy 2</a:t>
            </a:r>
            <a:br>
              <a:rPr lang="cs-CZ" altLang="cs-CZ"/>
            </a:br>
            <a:r>
              <a:rPr lang="cs-CZ" altLang="cs-CZ"/>
              <a:t>Testy jednotlivých prediktorů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Waldův</a:t>
            </a:r>
            <a:r>
              <a:rPr lang="cs-CZ" altLang="cs-CZ" dirty="0"/>
              <a:t> test: </a:t>
            </a:r>
            <a:r>
              <a:rPr lang="cs-CZ" altLang="cs-CZ" i="1" dirty="0"/>
              <a:t>z</a:t>
            </a:r>
            <a:r>
              <a:rPr lang="cs-CZ" altLang="cs-CZ" dirty="0"/>
              <a:t>=</a:t>
            </a:r>
            <a:r>
              <a:rPr lang="cs-CZ" altLang="cs-CZ" i="1" dirty="0"/>
              <a:t>b</a:t>
            </a:r>
            <a:r>
              <a:rPr lang="cs-CZ" altLang="cs-CZ" dirty="0"/>
              <a:t>/SE(</a:t>
            </a:r>
            <a:r>
              <a:rPr lang="cs-CZ" altLang="cs-CZ" i="1" dirty="0"/>
              <a:t>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SPSS: </a:t>
            </a:r>
            <a:r>
              <a:rPr lang="cs-CZ" altLang="cs-CZ" dirty="0" err="1"/>
              <a:t>Wald</a:t>
            </a:r>
            <a:r>
              <a:rPr lang="cs-CZ" altLang="cs-CZ" dirty="0"/>
              <a:t>=</a:t>
            </a:r>
            <a:r>
              <a:rPr lang="cs-CZ" altLang="cs-CZ" i="1" dirty="0"/>
              <a:t>z</a:t>
            </a:r>
            <a:r>
              <a:rPr lang="cs-CZ" altLang="cs-CZ" baseline="30000" dirty="0"/>
              <a:t>2</a:t>
            </a:r>
            <a:r>
              <a:rPr lang="cs-CZ" altLang="cs-CZ" dirty="0"/>
              <a:t>, Wald~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(</a:t>
            </a:r>
            <a:r>
              <a:rPr lang="cs-CZ" altLang="cs-CZ" i="1" dirty="0" err="1"/>
              <a:t>df</a:t>
            </a:r>
            <a:r>
              <a:rPr lang="cs-CZ" altLang="cs-CZ" dirty="0"/>
              <a:t>) </a:t>
            </a:r>
          </a:p>
          <a:p>
            <a:pPr lvl="1"/>
            <a:r>
              <a:rPr lang="cs-CZ" altLang="cs-CZ" dirty="0"/>
              <a:t>při velkých </a:t>
            </a:r>
            <a:r>
              <a:rPr lang="cs-CZ" altLang="cs-CZ" i="1" dirty="0"/>
              <a:t>b</a:t>
            </a:r>
            <a:r>
              <a:rPr lang="cs-CZ" altLang="cs-CZ" dirty="0"/>
              <a:t> nadhodnocuje SE</a:t>
            </a:r>
          </a:p>
          <a:p>
            <a:pPr lvl="1"/>
            <a:r>
              <a:rPr lang="cs-CZ" altLang="cs-CZ" dirty="0"/>
              <a:t>i tak je dobré </a:t>
            </a:r>
            <a:r>
              <a:rPr lang="cs-CZ" altLang="cs-CZ" b="1" dirty="0"/>
              <a:t>uvádět 95% CI pro </a:t>
            </a:r>
            <a:r>
              <a:rPr lang="cs-CZ" altLang="cs-CZ" b="1" dirty="0" err="1"/>
              <a:t>expB</a:t>
            </a:r>
            <a:endParaRPr lang="cs-CZ" altLang="cs-CZ" b="1" dirty="0"/>
          </a:p>
          <a:p>
            <a:r>
              <a:rPr lang="cs-CZ" altLang="cs-CZ" dirty="0"/>
              <a:t>Robustnější alternativou je 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 test zhoršení modelu po vyřazení daného prediktoru (tzv. </a:t>
            </a:r>
            <a:r>
              <a:rPr lang="cs-CZ" altLang="cs-CZ" b="1" dirty="0" err="1"/>
              <a:t>likelihood</a:t>
            </a:r>
            <a:r>
              <a:rPr lang="cs-CZ" altLang="cs-CZ" b="1" dirty="0"/>
              <a:t>-ratio test</a:t>
            </a:r>
            <a:r>
              <a:rPr lang="cs-CZ" altLang="cs-CZ" dirty="0"/>
              <a:t>)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indikátory kvality modelu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Klasifikační tabulka</a:t>
            </a:r>
          </a:p>
          <a:p>
            <a:pPr lvl="1"/>
            <a:r>
              <a:rPr lang="cs-CZ" altLang="cs-CZ" sz="2000"/>
              <a:t>srovnání predikovaného a skutečného stavu</a:t>
            </a:r>
          </a:p>
          <a:p>
            <a:pPr lvl="1"/>
            <a:r>
              <a:rPr lang="cs-CZ" altLang="cs-CZ" sz="2000"/>
              <a:t>„reality-check“, i krásně signifikantní model může neuspokojivě predikovat</a:t>
            </a:r>
          </a:p>
          <a:p>
            <a:r>
              <a:rPr lang="en-US" altLang="cs-CZ" sz="2400"/>
              <a:t>Hosmer-Lem</a:t>
            </a:r>
            <a:r>
              <a:rPr lang="cs-CZ" altLang="cs-CZ" sz="2400"/>
              <a:t>e</a:t>
            </a:r>
            <a:r>
              <a:rPr lang="en-US" altLang="cs-CZ" sz="2400"/>
              <a:t>show Goodness of Fit Test</a:t>
            </a:r>
            <a:endParaRPr lang="cs-CZ" altLang="cs-CZ" sz="2400"/>
          </a:p>
          <a:p>
            <a:pPr lvl="1"/>
            <a:r>
              <a:rPr lang="cs-CZ" altLang="cs-CZ" sz="2000"/>
              <a:t>také srovnává predikovné a pozorované hodnoty závislé</a:t>
            </a:r>
          </a:p>
          <a:p>
            <a:pPr lvl="1"/>
            <a:r>
              <a:rPr lang="cs-CZ" altLang="cs-CZ" sz="2000"/>
              <a:t>GoF test</a:t>
            </a:r>
            <a:r>
              <a:rPr lang="en-US" altLang="cs-CZ" sz="2000"/>
              <a:t> &gt;&gt; ne</a:t>
            </a:r>
            <a:r>
              <a:rPr lang="cs-CZ" altLang="cs-CZ" sz="2000"/>
              <a:t>chceme, aby byl signifikantní</a:t>
            </a:r>
            <a:r>
              <a:rPr lang="en-US" altLang="cs-CZ" sz="2000"/>
              <a:t> </a:t>
            </a:r>
            <a:endParaRPr lang="cs-CZ" altLang="cs-CZ" sz="2000"/>
          </a:p>
          <a:p>
            <a:r>
              <a:rPr lang="cs-CZ" altLang="cs-CZ" sz="2400"/>
              <a:t>Klasifikační diagram (classification plot)</a:t>
            </a:r>
          </a:p>
          <a:p>
            <a:r>
              <a:rPr lang="cs-CZ" altLang="cs-CZ" sz="2400"/>
              <a:t>Diagnostika reziduí a vlivných případů (jako v LinReg)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Praktické problémy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Regresní koeficienty se nevypočítávají, ale iteračně odhadují. </a:t>
            </a:r>
          </a:p>
          <a:p>
            <a:r>
              <a:rPr lang="cs-CZ" altLang="cs-CZ" sz="2400"/>
              <a:t>Iterace nemusí vždy proběhnout úspěšně</a:t>
            </a:r>
          </a:p>
          <a:p>
            <a:pPr lvl="1"/>
            <a:r>
              <a:rPr lang="cs-CZ" altLang="cs-CZ" sz="2000"/>
              <a:t>nemusí konvergovat</a:t>
            </a:r>
          </a:p>
          <a:p>
            <a:pPr lvl="1"/>
            <a:r>
              <a:rPr lang="cs-CZ" altLang="cs-CZ" sz="2000"/>
              <a:t>mohou se vyskytnout bláznivé hodnoty</a:t>
            </a:r>
          </a:p>
          <a:p>
            <a:r>
              <a:rPr lang="cs-CZ" altLang="cs-CZ" sz="2400"/>
              <a:t>Problematické výsledky naznačují nedostatky v datech</a:t>
            </a:r>
          </a:p>
          <a:p>
            <a:pPr lvl="1"/>
            <a:r>
              <a:rPr lang="cs-CZ" altLang="cs-CZ" sz="2000"/>
              <a:t>při absenci některé z kombinace hodnot prediktorů a závislé</a:t>
            </a:r>
          </a:p>
          <a:p>
            <a:pPr lvl="1"/>
            <a:r>
              <a:rPr lang="cs-CZ" altLang="cs-CZ" sz="2000"/>
              <a:t>při dokonalé predikci</a:t>
            </a:r>
          </a:p>
          <a:p>
            <a:r>
              <a:rPr lang="cs-CZ" altLang="cs-CZ" sz="2400"/>
              <a:t>LR je náročná na velikost vzorku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logistického modelu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Není jich mnoho</a:t>
            </a:r>
          </a:p>
          <a:p>
            <a:r>
              <a:rPr lang="cs-CZ" altLang="cs-CZ"/>
              <a:t>Linearita – předpoklad lineárního vztahu mezi spojitými prediktory a logitem závislé.</a:t>
            </a:r>
          </a:p>
          <a:p>
            <a:r>
              <a:rPr lang="cs-CZ" altLang="cs-CZ"/>
              <a:t>Nezávislost reziduí</a:t>
            </a:r>
          </a:p>
          <a:p>
            <a:r>
              <a:rPr lang="cs-CZ" altLang="cs-CZ"/>
              <a:t>Implicitně dostatek dat – měly by se vyskytovat všechny kombinace kategorických prediktorů</a:t>
            </a:r>
          </a:p>
          <a:p>
            <a:r>
              <a:rPr lang="cs-CZ" altLang="cs-CZ"/>
              <a:t>Multikolinearita je stejným problémem jako u LinReg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Obecně budování modelu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Vzhledem k nárokům na velikost vzorku větší tlak na jednoduchost modelu</a:t>
            </a:r>
          </a:p>
          <a:p>
            <a:r>
              <a:rPr lang="cs-CZ" altLang="cs-CZ" i="1"/>
              <a:t>Explorace</a:t>
            </a:r>
            <a:r>
              <a:rPr lang="cs-CZ" altLang="cs-CZ"/>
              <a:t>: </a:t>
            </a:r>
            <a:r>
              <a:rPr lang="en-US" altLang="cs-CZ"/>
              <a:t>Vlo</a:t>
            </a:r>
            <a:r>
              <a:rPr lang="cs-CZ" altLang="cs-CZ"/>
              <a:t>žit všechny prediktory a postupně ubírat – cílem je parsimonie (úspornost) </a:t>
            </a:r>
          </a:p>
          <a:p>
            <a:r>
              <a:rPr lang="cs-CZ" altLang="cs-CZ" i="1"/>
              <a:t>Testování hypotéz</a:t>
            </a:r>
            <a:r>
              <a:rPr lang="cs-CZ" altLang="cs-CZ"/>
              <a:t>: vložit, co implikuje teorie, smysluplně po blocích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Field 19.7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Kam dál?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ordinální regrese</a:t>
            </a:r>
          </a:p>
          <a:p>
            <a:r>
              <a:rPr lang="cs-CZ" altLang="cs-CZ" dirty="0" err="1"/>
              <a:t>multinomiální</a:t>
            </a:r>
            <a:r>
              <a:rPr lang="cs-CZ" altLang="cs-CZ" dirty="0"/>
              <a:t> regrese</a:t>
            </a:r>
          </a:p>
          <a:p>
            <a:endParaRPr lang="cs-CZ" altLang="cs-CZ" dirty="0"/>
          </a:p>
          <a:p>
            <a:r>
              <a:rPr lang="cs-CZ" altLang="cs-CZ" dirty="0"/>
              <a:t>Generalizovaný lineární model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Seminární úkol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EUKO data</a:t>
            </a:r>
          </a:p>
          <a:p>
            <a:r>
              <a:rPr lang="cs-CZ" altLang="cs-CZ" sz="2800" dirty="0"/>
              <a:t>Predikujeme, zda rodič užívá internet </a:t>
            </a:r>
            <a:r>
              <a:rPr lang="cs-CZ" altLang="cs-CZ" sz="2800" i="1" dirty="0"/>
              <a:t>QP215</a:t>
            </a:r>
            <a:endParaRPr lang="cs-CZ" altLang="cs-CZ" sz="2800" dirty="0"/>
          </a:p>
          <a:p>
            <a:pPr lvl="1"/>
            <a:r>
              <a:rPr lang="cs-CZ" altLang="cs-CZ" sz="2400" dirty="0"/>
              <a:t>V bloku 1 nutno kontrolovat </a:t>
            </a:r>
            <a:r>
              <a:rPr lang="cs-CZ" altLang="cs-CZ" sz="2400" i="1" dirty="0"/>
              <a:t>country</a:t>
            </a:r>
          </a:p>
          <a:p>
            <a:pPr lvl="1"/>
            <a:r>
              <a:rPr lang="cs-CZ" altLang="cs-CZ" sz="2400" dirty="0"/>
              <a:t>Věk</a:t>
            </a:r>
            <a:r>
              <a:rPr lang="cs-CZ" altLang="cs-CZ" sz="2400" i="1" dirty="0"/>
              <a:t> QP204, </a:t>
            </a:r>
            <a:r>
              <a:rPr lang="cs-CZ" altLang="cs-CZ" sz="2400" dirty="0"/>
              <a:t>pohlaví </a:t>
            </a:r>
            <a:r>
              <a:rPr lang="cs-CZ" altLang="cs-CZ" sz="2400" i="1" dirty="0"/>
              <a:t>QP205</a:t>
            </a:r>
            <a:r>
              <a:rPr lang="cs-CZ" altLang="cs-CZ" sz="2400" dirty="0"/>
              <a:t>, vzdělání </a:t>
            </a:r>
            <a:r>
              <a:rPr lang="cs-CZ" altLang="cs-CZ" sz="2400" i="1" dirty="0"/>
              <a:t>QP209</a:t>
            </a:r>
          </a:p>
          <a:p>
            <a:pPr lvl="1"/>
            <a:r>
              <a:rPr lang="cs-CZ" altLang="cs-CZ" sz="2400" dirty="0"/>
              <a:t>Zdroj informací</a:t>
            </a:r>
            <a:r>
              <a:rPr lang="cs-CZ" altLang="cs-CZ" sz="2400" i="1" dirty="0"/>
              <a:t> QP239a </a:t>
            </a:r>
            <a:r>
              <a:rPr lang="cs-CZ" altLang="cs-CZ" sz="2400" dirty="0"/>
              <a:t>až</a:t>
            </a:r>
            <a:r>
              <a:rPr lang="cs-CZ" altLang="cs-CZ" sz="2400" i="1" dirty="0"/>
              <a:t> j</a:t>
            </a:r>
          </a:p>
          <a:p>
            <a:r>
              <a:rPr lang="cs-CZ" altLang="cs-CZ" sz="2400" dirty="0"/>
              <a:t>Popsat výsledný model</a:t>
            </a:r>
          </a:p>
          <a:p>
            <a:pPr lvl="1"/>
            <a:r>
              <a:rPr lang="cs-CZ" altLang="cs-CZ" sz="2000" dirty="0"/>
              <a:t>Kvalita modelu – testy, klasifikační úspěšnost, předpoklady, vlivné případy</a:t>
            </a:r>
          </a:p>
          <a:p>
            <a:pPr lvl="1"/>
            <a:r>
              <a:rPr lang="cs-CZ" altLang="cs-CZ" sz="2000" dirty="0"/>
              <a:t>Vliv prediktorů – testy, interpretace, ilustrovat predikovanými pravděpodobnostmi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náušnice nosí 23% mužů  a 85% žen</a:t>
            </a:r>
          </a:p>
          <a:p>
            <a:endParaRPr lang="cs-CZ" altLang="cs-CZ" dirty="0"/>
          </a:p>
          <a:p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nosí|žena</a:t>
            </a:r>
            <a:r>
              <a:rPr lang="cs-CZ" altLang="cs-CZ" dirty="0"/>
              <a:t>)=85% a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nosí|muž</a:t>
            </a:r>
            <a:r>
              <a:rPr lang="cs-CZ" altLang="cs-CZ" dirty="0"/>
              <a:t>)=23% </a:t>
            </a:r>
          </a:p>
          <a:p>
            <a:r>
              <a:rPr lang="cs-CZ" altLang="cs-CZ" dirty="0"/>
              <a:t>Jenže my víme, že nosí a potřebujeme pravděpodobnost pohlaví –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žena|nosí</a:t>
            </a:r>
            <a:r>
              <a:rPr lang="cs-CZ" altLang="cs-CZ" dirty="0"/>
              <a:t>)=?</a:t>
            </a:r>
          </a:p>
          <a:p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ž|n</a:t>
            </a:r>
            <a:r>
              <a:rPr lang="cs-CZ" altLang="cs-CZ" sz="2800" dirty="0"/>
              <a:t>)  	=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</a:t>
            </a:r>
            <a:r>
              <a:rPr lang="cs-CZ" altLang="cs-CZ" sz="2800" i="1" dirty="0"/>
              <a:t>P</a:t>
            </a:r>
            <a:r>
              <a:rPr lang="cs-CZ" altLang="cs-CZ" sz="2800" dirty="0"/>
              <a:t>(n)  =</a:t>
            </a:r>
          </a:p>
          <a:p>
            <a:pPr marL="0" indent="0">
              <a:buNone/>
            </a:pPr>
            <a:r>
              <a:rPr lang="cs-CZ" altLang="cs-CZ" sz="2800" i="1" dirty="0"/>
              <a:t>             	=P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(ž)/(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(ž)+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n|m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(m))=</a:t>
            </a:r>
          </a:p>
          <a:p>
            <a:pPr marL="0" indent="0">
              <a:buNone/>
            </a:pPr>
            <a:r>
              <a:rPr lang="cs-CZ" altLang="cs-CZ" sz="2800" dirty="0"/>
              <a:t>          	=0,85*</a:t>
            </a:r>
            <a:r>
              <a:rPr lang="cs-CZ" altLang="cs-CZ" sz="2800" b="1" dirty="0"/>
              <a:t>0,5</a:t>
            </a:r>
            <a:r>
              <a:rPr lang="cs-CZ" altLang="cs-CZ" sz="2800" dirty="0"/>
              <a:t>/(0,85*0,5+0,23*0,5) = </a:t>
            </a:r>
            <a:r>
              <a:rPr lang="cs-CZ" altLang="cs-CZ" sz="2800" b="1" dirty="0"/>
              <a:t>0,79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260648"/>
            <a:ext cx="8001000" cy="5759151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800" dirty="0"/>
              <a:t>CROSSTABS</a:t>
            </a:r>
          </a:p>
          <a:p>
            <a:pPr marL="0" indent="0">
              <a:buNone/>
            </a:pPr>
            <a:r>
              <a:rPr lang="en-US" altLang="cs-CZ" sz="1800" dirty="0"/>
              <a:t>  /TABLES=</a:t>
            </a:r>
            <a:r>
              <a:rPr lang="en-US" altLang="cs-CZ" sz="1800" dirty="0" err="1"/>
              <a:t>pohlavi</a:t>
            </a:r>
            <a:r>
              <a:rPr lang="en-US" altLang="cs-CZ" sz="1800" dirty="0"/>
              <a:t> BY </a:t>
            </a:r>
            <a:r>
              <a:rPr lang="en-US" altLang="cs-CZ" sz="1800" dirty="0" err="1"/>
              <a:t>nausnice</a:t>
            </a:r>
            <a:endParaRPr lang="en-US" altLang="cs-CZ" sz="1800" dirty="0"/>
          </a:p>
          <a:p>
            <a:pPr marL="0" indent="0">
              <a:buNone/>
            </a:pPr>
            <a:r>
              <a:rPr lang="en-US" altLang="cs-CZ" sz="1800" dirty="0"/>
              <a:t>  /CELLS=COUNT </a:t>
            </a:r>
            <a:r>
              <a:rPr lang="cs-CZ" altLang="cs-CZ" sz="1800" dirty="0"/>
              <a:t>ROW</a:t>
            </a:r>
            <a:r>
              <a:rPr lang="en-US" altLang="cs-CZ" sz="1800" dirty="0"/>
              <a:t>  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  </a:t>
            </a:r>
            <a:r>
              <a:rPr lang="en-US" altLang="cs-CZ" sz="1800" dirty="0"/>
              <a:t>/COUNT ROUND CELL.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6" y="1916832"/>
            <a:ext cx="89932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8195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11560" y="1628800"/>
            <a:ext cx="8253734" cy="4556720"/>
          </a:xfrm>
          <a:blipFill rotWithShape="1">
            <a:blip r:embed="rId3"/>
            <a:stretch>
              <a:fillRect l="-1477" b="-134"/>
            </a:stretch>
          </a:blipFill>
          <a:extLst/>
        </p:spPr>
        <p:txBody>
          <a:bodyPr/>
          <a:lstStyle/>
          <a:p>
            <a:pPr marL="0" indent="0">
              <a:buNone/>
              <a:defRPr/>
            </a:pPr>
            <a:r>
              <a:rPr lang="cs-CZ" dirty="0">
                <a:noFill/>
              </a:rPr>
              <a:t> </a:t>
            </a:r>
            <a:endParaRPr lang="cs-CZ" i="1" dirty="0">
              <a:noFill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9682" r="2492" b="1778"/>
          <a:stretch>
            <a:fillRect/>
          </a:stretch>
        </p:blipFill>
        <p:spPr bwMode="auto">
          <a:xfrm>
            <a:off x="5219700" y="44450"/>
            <a:ext cx="377983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80112" y="5229200"/>
            <a:ext cx="2880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768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 co informace o </a:t>
            </a:r>
            <a:br>
              <a:rPr lang="cs-CZ" altLang="cs-CZ"/>
            </a:br>
            <a:r>
              <a:rPr lang="cs-CZ" altLang="cs-CZ"/>
              <a:t>emočních adjektivech?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těch, kdo mají e=8, je 7/8žen a 1/8 mužů </a:t>
            </a:r>
            <a:r>
              <a:rPr lang="cs-CZ" sz="2400" i="1" dirty="0"/>
              <a:t>O</a:t>
            </a:r>
            <a:r>
              <a:rPr lang="cs-CZ" sz="1800" dirty="0"/>
              <a:t>(žena</a:t>
            </a:r>
            <a:r>
              <a:rPr lang="en-US" sz="1800" dirty="0"/>
              <a:t>|e</a:t>
            </a:r>
            <a:r>
              <a:rPr lang="cs-CZ" sz="1800" dirty="0"/>
              <a:t>=8)</a:t>
            </a:r>
            <a:r>
              <a:rPr lang="cs-CZ" sz="2400" dirty="0"/>
              <a:t>=7  ….ale dat je málo a nevyužíváme informaci o rozložení</a:t>
            </a:r>
          </a:p>
          <a:p>
            <a:pPr>
              <a:defRPr/>
            </a:pPr>
            <a:r>
              <a:rPr lang="cs-CZ" sz="2400" dirty="0"/>
              <a:t>Předpokládáme-li v populaci normální rozložení…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žena)</a:t>
            </a:r>
            <a:r>
              <a:rPr lang="cs-CZ" sz="2000" dirty="0"/>
              <a:t>=</a:t>
            </a:r>
            <a:r>
              <a:rPr lang="cs-CZ" sz="2000" dirty="0" err="1"/>
              <a:t>normsdist</a:t>
            </a:r>
            <a:r>
              <a:rPr lang="cs-CZ" sz="2000" dirty="0"/>
              <a:t>(-0,3)=0,62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(ž</a:t>
            </a:r>
            <a:r>
              <a:rPr lang="en-US" sz="1600" dirty="0"/>
              <a:t>|</a:t>
            </a:r>
            <a:r>
              <a:rPr lang="cs-CZ" sz="1600" dirty="0"/>
              <a:t>e</a:t>
            </a:r>
            <a:r>
              <a:rPr lang="en-US" sz="1600" dirty="0"/>
              <a:t>≥8</a:t>
            </a:r>
            <a:r>
              <a:rPr lang="cs-CZ" sz="1600" dirty="0"/>
              <a:t>)</a:t>
            </a:r>
            <a:r>
              <a:rPr lang="cs-CZ" sz="2000" dirty="0"/>
              <a:t>=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en-US" sz="2000" dirty="0"/>
              <a:t>]</a:t>
            </a:r>
            <a:r>
              <a:rPr lang="cs-CZ" sz="2000" dirty="0"/>
              <a:t>/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cs-CZ" sz="2000" dirty="0"/>
              <a:t>+P</a:t>
            </a:r>
            <a:r>
              <a:rPr lang="cs-CZ" sz="1600" dirty="0"/>
              <a:t>(e</a:t>
            </a:r>
            <a:r>
              <a:rPr lang="en-US" sz="1600" dirty="0"/>
              <a:t>≥8|m</a:t>
            </a:r>
            <a:r>
              <a:rPr lang="cs-CZ" sz="1600" dirty="0"/>
              <a:t>)</a:t>
            </a:r>
            <a:r>
              <a:rPr lang="cs-CZ" sz="2000" dirty="0"/>
              <a:t>*P</a:t>
            </a:r>
            <a:r>
              <a:rPr lang="cs-CZ" sz="1600" dirty="0"/>
              <a:t>(</a:t>
            </a:r>
            <a:r>
              <a:rPr lang="en-US" sz="1600" dirty="0"/>
              <a:t>m</a:t>
            </a:r>
            <a:r>
              <a:rPr lang="cs-CZ" sz="1600" dirty="0"/>
              <a:t>)</a:t>
            </a:r>
            <a:r>
              <a:rPr lang="en-US" sz="2000" dirty="0"/>
              <a:t>]=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	=[0,62*0,5]/[0,62*0,5+0,09*0,5]=0,87   … </a:t>
            </a:r>
            <a:r>
              <a:rPr lang="cs-CZ" sz="2000" dirty="0"/>
              <a:t>            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≥8)=</a:t>
            </a:r>
            <a:r>
              <a:rPr lang="cs-CZ" sz="2000" dirty="0"/>
              <a:t>6,9</a:t>
            </a:r>
          </a:p>
          <a:p>
            <a:pPr lvl="1">
              <a:defRPr/>
            </a:pPr>
            <a:r>
              <a:rPr lang="cs-CZ" sz="2000" dirty="0"/>
              <a:t>pro e</a:t>
            </a:r>
            <a:r>
              <a:rPr lang="en-US" sz="2000" dirty="0"/>
              <a:t>≥9 </a:t>
            </a:r>
            <a:r>
              <a:rPr lang="cs-CZ" sz="2000" dirty="0"/>
              <a:t>je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</a:t>
            </a:r>
            <a:r>
              <a:rPr lang="en-US" sz="2000" dirty="0"/>
              <a:t>≥</a:t>
            </a:r>
            <a:r>
              <a:rPr lang="cs-CZ" sz="2000" dirty="0"/>
              <a:t>9</a:t>
            </a:r>
            <a:r>
              <a:rPr lang="en-US" sz="2000" dirty="0"/>
              <a:t>)=</a:t>
            </a:r>
            <a:r>
              <a:rPr lang="cs-CZ" sz="2000" dirty="0"/>
              <a:t>11,8</a:t>
            </a:r>
          </a:p>
          <a:p>
            <a:pPr lvl="1">
              <a:defRPr/>
            </a:pPr>
            <a:r>
              <a:rPr lang="cs-CZ" sz="2000" dirty="0"/>
              <a:t>OR(e</a:t>
            </a:r>
            <a:r>
              <a:rPr lang="en-US" sz="2000" dirty="0"/>
              <a:t>≥9 </a:t>
            </a:r>
            <a:r>
              <a:rPr lang="cs-CZ" sz="2000" dirty="0"/>
              <a:t>ku e</a:t>
            </a:r>
            <a:r>
              <a:rPr lang="en-US" sz="2000" dirty="0"/>
              <a:t>≥</a:t>
            </a:r>
            <a:r>
              <a:rPr lang="cs-CZ" sz="2000" dirty="0"/>
              <a:t>8</a:t>
            </a:r>
            <a:r>
              <a:rPr lang="en-US" sz="2000" dirty="0"/>
              <a:t> </a:t>
            </a:r>
            <a:r>
              <a:rPr lang="cs-CZ" sz="2000" dirty="0"/>
              <a:t>)=11,8/6,9=1,7</a:t>
            </a:r>
          </a:p>
          <a:p>
            <a:pPr lvl="1">
              <a:defRPr/>
            </a:pPr>
            <a:r>
              <a:rPr lang="cs-CZ" sz="2000" b="1" dirty="0"/>
              <a:t>Poměr šancí </a:t>
            </a:r>
            <a:r>
              <a:rPr lang="cs-CZ" sz="2000" dirty="0"/>
              <a:t>spojený s nárůstem </a:t>
            </a:r>
            <a:r>
              <a:rPr lang="cs-CZ" sz="2000" b="1" i="1" dirty="0" err="1"/>
              <a:t>e.a</a:t>
            </a:r>
            <a:r>
              <a:rPr lang="cs-CZ" sz="2000" b="1" i="1" dirty="0"/>
              <a:t>.</a:t>
            </a:r>
            <a:r>
              <a:rPr lang="cs-CZ" sz="2000" dirty="0"/>
              <a:t> o 1 je 1,7</a:t>
            </a:r>
          </a:p>
          <a:p>
            <a:pPr lvl="1">
              <a:defRPr/>
            </a:pPr>
            <a:endParaRPr lang="cs-CZ" sz="2000" dirty="0"/>
          </a:p>
          <a:p>
            <a:pPr marL="471487" lvl="1" indent="0" algn="ctr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Uff</a:t>
            </a:r>
            <a:r>
              <a:rPr lang="cs-CZ" sz="2000" i="1" dirty="0"/>
              <a:t>, a to jsme nevzali v potaz možnou souvislost mezi nošením náušnic a emočními adjektivy….</a:t>
            </a:r>
          </a:p>
          <a:p>
            <a:pPr lvl="1">
              <a:defRPr/>
            </a:pPr>
            <a:endParaRPr lang="cs-CZ" sz="2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3" b="4189"/>
          <a:stretch>
            <a:fillRect/>
          </a:stretch>
        </p:blipFill>
        <p:spPr bwMode="auto">
          <a:xfrm>
            <a:off x="5508625" y="115888"/>
            <a:ext cx="3562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b="18996"/>
          <a:stretch>
            <a:fillRect/>
          </a:stretch>
        </p:blipFill>
        <p:spPr bwMode="auto">
          <a:xfrm>
            <a:off x="7713663" y="2997200"/>
            <a:ext cx="1354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Logistická regrese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Rozšíření lineární regrese na dichotomické závislé</a:t>
            </a:r>
          </a:p>
          <a:p>
            <a:pPr lvl="1"/>
            <a:r>
              <a:rPr lang="cs-CZ" altLang="cs-CZ" sz="2000" dirty="0"/>
              <a:t>není to lineární regrese, protože nejde o lineární vztah</a:t>
            </a:r>
          </a:p>
          <a:p>
            <a:r>
              <a:rPr lang="cs-CZ" altLang="cs-CZ" sz="2400" dirty="0"/>
              <a:t>Závislou kódujeme 1 (jev nastal) a 0 (jev nenastal)</a:t>
            </a:r>
          </a:p>
          <a:p>
            <a:r>
              <a:rPr lang="cs-CZ" altLang="cs-CZ" sz="2400" i="1" dirty="0"/>
              <a:t>Ideově</a:t>
            </a:r>
            <a:r>
              <a:rPr lang="cs-CZ" altLang="cs-CZ" sz="2400" dirty="0"/>
              <a:t> je závislou proměnnou </a:t>
            </a:r>
            <a:r>
              <a:rPr lang="cs-CZ" altLang="cs-CZ" sz="2400" b="1" dirty="0"/>
              <a:t>pravděpodobnost toho, že jev nastal(nastane)</a:t>
            </a:r>
          </a:p>
          <a:p>
            <a:r>
              <a:rPr lang="cs-CZ" altLang="cs-CZ" sz="2400" dirty="0"/>
              <a:t>Pomocí prediktorů predikujeme, jaká je pravděpodobnost, že jev nastane.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šance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</a:t>
            </a:r>
            <a:r>
              <a:rPr lang="cs-CZ" altLang="cs-CZ" i="1"/>
              <a:t>P</a:t>
            </a:r>
            <a:r>
              <a:rPr lang="cs-CZ" altLang="cs-CZ" baseline="-25000"/>
              <a:t>Y≠1 </a:t>
            </a:r>
            <a:r>
              <a:rPr lang="cs-CZ" altLang="cs-CZ"/>
              <a:t>= 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/(1-</a:t>
            </a:r>
            <a:r>
              <a:rPr lang="cs-CZ" altLang="cs-CZ" i="1"/>
              <a:t>P</a:t>
            </a:r>
            <a:r>
              <a:rPr lang="cs-CZ" altLang="cs-CZ" baseline="-25000"/>
              <a:t>Y=1</a:t>
            </a:r>
            <a:r>
              <a:rPr lang="cs-CZ" altLang="cs-CZ"/>
              <a:t>)</a:t>
            </a:r>
            <a:endParaRPr lang="cs-CZ" altLang="cs-CZ" baseline="-25000"/>
          </a:p>
          <a:p>
            <a:r>
              <a:rPr lang="cs-CZ" altLang="cs-CZ" b="1"/>
              <a:t>ln </a:t>
            </a:r>
            <a:r>
              <a:rPr lang="cs-CZ" altLang="cs-CZ" b="1" i="1"/>
              <a:t>O</a:t>
            </a:r>
            <a:r>
              <a:rPr lang="cs-CZ" altLang="cs-CZ" b="1" baseline="-25000"/>
              <a:t>Y=1</a:t>
            </a:r>
            <a:r>
              <a:rPr lang="cs-CZ" altLang="cs-CZ"/>
              <a:t>  se jmenuje </a:t>
            </a:r>
            <a:r>
              <a:rPr lang="cs-CZ" altLang="cs-CZ" b="1"/>
              <a:t>logit (</a:t>
            </a:r>
            <a:r>
              <a:rPr lang="cs-CZ" altLang="cs-CZ" b="1" i="1"/>
              <a:t>P</a:t>
            </a:r>
            <a:r>
              <a:rPr lang="cs-CZ" altLang="cs-CZ" b="1" baseline="-25000"/>
              <a:t>Y=1</a:t>
            </a:r>
            <a:r>
              <a:rPr lang="cs-CZ" altLang="cs-CZ" b="1"/>
              <a:t>)</a:t>
            </a:r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e/ea/Log.svg/512px-L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6445" r="17149" b="9398"/>
          <a:stretch>
            <a:fillRect/>
          </a:stretch>
        </p:blipFill>
        <p:spPr bwMode="auto">
          <a:xfrm>
            <a:off x="1692275" y="115888"/>
            <a:ext cx="6229350" cy="66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8571</TotalTime>
  <Words>1127</Words>
  <Application>Microsoft Office PowerPoint</Application>
  <PresentationFormat>Předvádění na obrazovce (4:3)</PresentationFormat>
  <Paragraphs>185</Paragraphs>
  <Slides>27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Segoe UI</vt:lpstr>
      <vt:lpstr>Arial</vt:lpstr>
      <vt:lpstr>Wingdings</vt:lpstr>
      <vt:lpstr>Calibri</vt:lpstr>
      <vt:lpstr>Symbol</vt:lpstr>
      <vt:lpstr>Profil</vt:lpstr>
      <vt:lpstr>Editor rovnic 3.0</vt:lpstr>
      <vt:lpstr>PSY252 Statistická analýza dat v psychologii II Přednáška 3</vt:lpstr>
      <vt:lpstr>Předpovídáme pohlaví pachatele</vt:lpstr>
      <vt:lpstr>Nejprve využijme informaci o náušnici</vt:lpstr>
      <vt:lpstr>Prezentace aplikace PowerPoint</vt:lpstr>
      <vt:lpstr>Nejprve využijme informaci o náušnici</vt:lpstr>
      <vt:lpstr>A co informace o  emočních adjektivech?</vt:lpstr>
      <vt:lpstr>Logistická regrese</vt:lpstr>
      <vt:lpstr>Technický základ logistické regrese 1</vt:lpstr>
      <vt:lpstr>Prezentace aplikace PowerPoint</vt:lpstr>
      <vt:lpstr>Proč tak složitě?</vt:lpstr>
      <vt:lpstr>Technický základ logistické regrese 1</vt:lpstr>
      <vt:lpstr>Prezentace aplikace PowerPoint</vt:lpstr>
      <vt:lpstr>Prezentace aplikace PowerPoint</vt:lpstr>
      <vt:lpstr>Prezentace aplikace PowerPoint</vt:lpstr>
      <vt:lpstr>Technický základ logistické regrese 2</vt:lpstr>
      <vt:lpstr>Jak dobře regrese predikuje?</vt:lpstr>
      <vt:lpstr> Statistické testy 1 Predikuje regrese lépe než nic?</vt:lpstr>
      <vt:lpstr>Nedalo by se to trochu zjednodušit?</vt:lpstr>
      <vt:lpstr>Interpretace regresních koeficientů</vt:lpstr>
      <vt:lpstr>Statistické testy 2 Testy jednotlivých prediktorů</vt:lpstr>
      <vt:lpstr>Další indikátory kvality modelu</vt:lpstr>
      <vt:lpstr>Praktické problémy</vt:lpstr>
      <vt:lpstr>Předpoklady logistického modelu</vt:lpstr>
      <vt:lpstr>Obecně budování modelu</vt:lpstr>
      <vt:lpstr>Reportování</vt:lpstr>
      <vt:lpstr>Kam dál?</vt:lpstr>
      <vt:lpstr>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186</cp:revision>
  <cp:lastPrinted>1601-01-01T00:00:00Z</cp:lastPrinted>
  <dcterms:created xsi:type="dcterms:W3CDTF">2006-03-20T08:34:43Z</dcterms:created>
  <dcterms:modified xsi:type="dcterms:W3CDTF">2016-10-18T19:09:33Z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