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3" r:id="rId5"/>
    <p:sldId id="261" r:id="rId6"/>
    <p:sldId id="262" r:id="rId7"/>
    <p:sldId id="258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F99E4-ECC9-4DD4-BCE7-7F2E5F6273D9}" type="datetimeFigureOut">
              <a:rPr lang="cs-CZ" smtClean="0"/>
              <a:pPr/>
              <a:t>24.11.2011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32F645D-18EA-4E77-B9E9-7A179B8920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F99E4-ECC9-4DD4-BCE7-7F2E5F6273D9}" type="datetimeFigureOut">
              <a:rPr lang="cs-CZ" smtClean="0"/>
              <a:pPr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F645D-18EA-4E77-B9E9-7A179B8920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F99E4-ECC9-4DD4-BCE7-7F2E5F6273D9}" type="datetimeFigureOut">
              <a:rPr lang="cs-CZ" smtClean="0"/>
              <a:pPr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F645D-18EA-4E77-B9E9-7A179B8920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F99E4-ECC9-4DD4-BCE7-7F2E5F6273D9}" type="datetimeFigureOut">
              <a:rPr lang="cs-CZ" smtClean="0"/>
              <a:pPr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F645D-18EA-4E77-B9E9-7A179B8920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F99E4-ECC9-4DD4-BCE7-7F2E5F6273D9}" type="datetimeFigureOut">
              <a:rPr lang="cs-CZ" smtClean="0"/>
              <a:pPr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32F645D-18EA-4E77-B9E9-7A179B8920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F99E4-ECC9-4DD4-BCE7-7F2E5F6273D9}" type="datetimeFigureOut">
              <a:rPr lang="cs-CZ" smtClean="0"/>
              <a:pPr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F645D-18EA-4E77-B9E9-7A179B8920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F99E4-ECC9-4DD4-BCE7-7F2E5F6273D9}" type="datetimeFigureOut">
              <a:rPr lang="cs-CZ" smtClean="0"/>
              <a:pPr/>
              <a:t>24.11.2011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F645D-18EA-4E77-B9E9-7A179B8920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F99E4-ECC9-4DD4-BCE7-7F2E5F6273D9}" type="datetimeFigureOut">
              <a:rPr lang="cs-CZ" smtClean="0"/>
              <a:pPr/>
              <a:t>24.11.2011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F645D-18EA-4E77-B9E9-7A179B8920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F99E4-ECC9-4DD4-BCE7-7F2E5F6273D9}" type="datetimeFigureOut">
              <a:rPr lang="cs-CZ" smtClean="0"/>
              <a:pPr/>
              <a:t>24.11.2011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F645D-18EA-4E77-B9E9-7A179B8920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F99E4-ECC9-4DD4-BCE7-7F2E5F6273D9}" type="datetimeFigureOut">
              <a:rPr lang="cs-CZ" smtClean="0"/>
              <a:pPr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F645D-18EA-4E77-B9E9-7A179B8920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F99E4-ECC9-4DD4-BCE7-7F2E5F6273D9}" type="datetimeFigureOut">
              <a:rPr lang="cs-CZ" smtClean="0"/>
              <a:pPr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32F645D-18EA-4E77-B9E9-7A179B8920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9DF99E4-ECC9-4DD4-BCE7-7F2E5F6273D9}" type="datetimeFigureOut">
              <a:rPr lang="cs-CZ" smtClean="0"/>
              <a:pPr/>
              <a:t>24.11.2011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32F645D-18EA-4E77-B9E9-7A179B89201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Rozhovor a pozorování v psychologii</a:t>
            </a:r>
            <a:endParaRPr lang="cs-CZ" dirty="0"/>
          </a:p>
          <a:p>
            <a:r>
              <a:rPr lang="cs-CZ" dirty="0" smtClean="0"/>
              <a:t>Mgr. Michaela Širůčková, Ph.D.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Etické aspekty vedení rozhovoru a pozorování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Proč je důležité dodržování etických zásad při vedení rozhovoru a pozorování?</a:t>
            </a:r>
          </a:p>
          <a:p>
            <a:r>
              <a:rPr lang="cs-CZ" dirty="0" smtClean="0"/>
              <a:t>Které etické problémy mohou vyvstat při používání těchto technik?</a:t>
            </a:r>
          </a:p>
          <a:p>
            <a:r>
              <a:rPr lang="cs-CZ" dirty="0" smtClean="0"/>
              <a:t>Co je a co není přijatelné?</a:t>
            </a:r>
          </a:p>
          <a:p>
            <a:r>
              <a:rPr lang="cs-CZ" dirty="0" smtClean="0"/>
              <a:t>Na základě čeho, se rozhodujeme, co je a co není etické?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Náměty k zamyšlení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Etika (profesionální) x Morálka (obecné standardy)</a:t>
            </a:r>
          </a:p>
          <a:p>
            <a:r>
              <a:rPr lang="cs-CZ" dirty="0" smtClean="0"/>
              <a:t>Zhodnocení </a:t>
            </a:r>
            <a:r>
              <a:rPr lang="cs-CZ" dirty="0" smtClean="0"/>
              <a:t>zisků </a:t>
            </a:r>
            <a:r>
              <a:rPr lang="cs-CZ" dirty="0" smtClean="0"/>
              <a:t>a ztrát (např. experimenty, hraní rolí,…)</a:t>
            </a:r>
          </a:p>
          <a:p>
            <a:r>
              <a:rPr lang="cs-CZ" dirty="0" smtClean="0"/>
              <a:t>Respekt a péče</a:t>
            </a:r>
          </a:p>
          <a:p>
            <a:r>
              <a:rPr lang="cs-CZ" dirty="0" smtClean="0"/>
              <a:t>Sociální citlivost </a:t>
            </a:r>
          </a:p>
          <a:p>
            <a:r>
              <a:rPr lang="cs-CZ" dirty="0" smtClean="0"/>
              <a:t>Zužitkování výsledků (např. faktor stresu)</a:t>
            </a:r>
          </a:p>
          <a:p>
            <a:r>
              <a:rPr lang="cs-CZ" dirty="0" smtClean="0"/>
              <a:t>Klamání, souhlas respondentů, ochrana proti zranění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Etický kodex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i="1" dirty="0" smtClean="0"/>
              <a:t>„každá psychologická intervence je etickou situací“</a:t>
            </a:r>
          </a:p>
          <a:p>
            <a:pPr algn="ctr">
              <a:buNone/>
            </a:pPr>
            <a:r>
              <a:rPr lang="cs-CZ" i="1" dirty="0" smtClean="0"/>
              <a:t>„psychologové = klienti, respondenti“</a:t>
            </a:r>
          </a:p>
          <a:p>
            <a:pPr>
              <a:buNone/>
            </a:pPr>
            <a:r>
              <a:rPr lang="cs-CZ" u="sng" dirty="0" smtClean="0"/>
              <a:t>Srovnání etických kodexů:</a:t>
            </a:r>
          </a:p>
          <a:p>
            <a:r>
              <a:rPr lang="cs-CZ" dirty="0" smtClean="0"/>
              <a:t>Britská psychologická společnost (BPS)</a:t>
            </a:r>
          </a:p>
          <a:p>
            <a:r>
              <a:rPr lang="cs-CZ" dirty="0" smtClean="0"/>
              <a:t>Americká psychologická asociace (APA)</a:t>
            </a:r>
          </a:p>
          <a:p>
            <a:r>
              <a:rPr lang="cs-CZ" dirty="0" smtClean="0"/>
              <a:t>Evropská federace psychologických asociací (EFPA)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Etické zásady (BPS)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Informovaný souhlas</a:t>
            </a:r>
          </a:p>
          <a:p>
            <a:pPr lvl="1"/>
            <a:r>
              <a:rPr lang="cs-CZ" dirty="0" smtClean="0"/>
              <a:t>Co budeme chtít</a:t>
            </a:r>
          </a:p>
          <a:p>
            <a:pPr lvl="1"/>
            <a:r>
              <a:rPr lang="cs-CZ" dirty="0" smtClean="0"/>
              <a:t>Účel intervence</a:t>
            </a:r>
          </a:p>
          <a:p>
            <a:pPr lvl="1"/>
            <a:r>
              <a:rPr lang="cs-CZ" dirty="0" smtClean="0"/>
              <a:t>Práva (důvěrnost, možnost odstoupení, …)</a:t>
            </a:r>
          </a:p>
          <a:p>
            <a:r>
              <a:rPr lang="cs-CZ" dirty="0" smtClean="0"/>
              <a:t>Klamání</a:t>
            </a:r>
          </a:p>
          <a:p>
            <a:pPr lvl="1"/>
            <a:r>
              <a:rPr lang="cs-CZ" dirty="0" smtClean="0"/>
              <a:t>Je klamání v psychologii nebezpečné?</a:t>
            </a:r>
          </a:p>
          <a:p>
            <a:pPr lvl="1"/>
            <a:r>
              <a:rPr lang="cs-CZ" dirty="0" smtClean="0"/>
              <a:t>Vyčerpávající informace o výzkumu? (</a:t>
            </a:r>
            <a:r>
              <a:rPr lang="cs-CZ" dirty="0" err="1" smtClean="0"/>
              <a:t>Ash</a:t>
            </a:r>
            <a:r>
              <a:rPr lang="cs-CZ" dirty="0" smtClean="0"/>
              <a:t>: informace – žádný výzkum)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Etické zásady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Debriefing</a:t>
            </a:r>
            <a:endParaRPr lang="cs-CZ" dirty="0" smtClean="0"/>
          </a:p>
          <a:p>
            <a:pPr lvl="1"/>
            <a:r>
              <a:rPr lang="cs-CZ" dirty="0" smtClean="0"/>
              <a:t>Účel intervence</a:t>
            </a:r>
          </a:p>
          <a:p>
            <a:pPr lvl="1"/>
            <a:r>
              <a:rPr lang="cs-CZ" dirty="0" smtClean="0"/>
              <a:t>Účastník by měl odcházet ve stejném psychickém stavu, ve kterém přišel…</a:t>
            </a:r>
          </a:p>
          <a:p>
            <a:pPr lvl="1"/>
            <a:r>
              <a:rPr lang="cs-CZ" dirty="0" smtClean="0"/>
              <a:t>Neospravedlňuje použití neetických metod</a:t>
            </a:r>
          </a:p>
          <a:p>
            <a:pPr lvl="1"/>
            <a:r>
              <a:rPr lang="cs-CZ" dirty="0" smtClean="0"/>
              <a:t>Nemusí vždy nutně redukovat stres</a:t>
            </a:r>
          </a:p>
          <a:p>
            <a:r>
              <a:rPr lang="cs-CZ" dirty="0" smtClean="0"/>
              <a:t>Odstoupení z „intervence“</a:t>
            </a:r>
          </a:p>
          <a:p>
            <a:r>
              <a:rPr lang="cs-CZ" dirty="0" smtClean="0"/>
              <a:t>Důvěrnost zjištění</a:t>
            </a:r>
          </a:p>
          <a:p>
            <a:r>
              <a:rPr lang="cs-CZ" dirty="0" smtClean="0"/>
              <a:t>Ochrana klientů, účastníků výzkumu (psychologické bezpečí, soukromí)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Všeobecné zásady (APA)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Kompetence</a:t>
            </a:r>
          </a:p>
          <a:p>
            <a:r>
              <a:rPr lang="cs-CZ" dirty="0" smtClean="0"/>
              <a:t>Integrita</a:t>
            </a:r>
          </a:p>
          <a:p>
            <a:r>
              <a:rPr lang="cs-CZ" dirty="0" smtClean="0"/>
              <a:t>Profesní a vědecká odpovědnost</a:t>
            </a:r>
          </a:p>
          <a:p>
            <a:r>
              <a:rPr lang="cs-CZ" dirty="0" smtClean="0"/>
              <a:t>Respektování práv a důstojnosti lidí</a:t>
            </a:r>
          </a:p>
          <a:p>
            <a:r>
              <a:rPr lang="cs-CZ" dirty="0" smtClean="0"/>
              <a:t>Zájem o prospěch druhých lidí</a:t>
            </a:r>
          </a:p>
          <a:p>
            <a:r>
              <a:rPr lang="cs-CZ" smtClean="0"/>
              <a:t>Sociální odpovědnost</a:t>
            </a:r>
            <a:endParaRPr lang="cs-CZ" dirty="0" smtClean="0"/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Ethical</a:t>
            </a:r>
            <a:r>
              <a:rPr lang="cs-CZ" dirty="0" smtClean="0"/>
              <a:t> </a:t>
            </a:r>
            <a:r>
              <a:rPr lang="cs-CZ" dirty="0" err="1" smtClean="0"/>
              <a:t>Principles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Psychologists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Code</a:t>
            </a:r>
            <a:r>
              <a:rPr lang="cs-CZ" dirty="0" smtClean="0"/>
              <a:t> od </a:t>
            </a:r>
            <a:r>
              <a:rPr lang="cs-CZ" dirty="0" err="1" smtClean="0"/>
              <a:t>Conduct</a:t>
            </a:r>
            <a:r>
              <a:rPr lang="cs-CZ" dirty="0" smtClean="0"/>
              <a:t> (APA)</a:t>
            </a:r>
          </a:p>
          <a:p>
            <a:r>
              <a:rPr lang="cs-CZ" dirty="0" smtClean="0"/>
              <a:t>Meta-</a:t>
            </a:r>
            <a:r>
              <a:rPr lang="cs-CZ" dirty="0" err="1" smtClean="0"/>
              <a:t>Code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Ethics</a:t>
            </a:r>
            <a:r>
              <a:rPr lang="cs-CZ" dirty="0" smtClean="0"/>
              <a:t> (EFPA)</a:t>
            </a:r>
          </a:p>
          <a:p>
            <a:r>
              <a:rPr lang="cs-CZ" dirty="0" smtClean="0"/>
              <a:t>Plane, T. H. (2001). Současná klinická psychologie. </a:t>
            </a:r>
            <a:r>
              <a:rPr lang="cs-CZ" dirty="0" err="1" smtClean="0"/>
              <a:t>Grada</a:t>
            </a:r>
            <a:r>
              <a:rPr lang="cs-CZ" dirty="0" smtClean="0"/>
              <a:t>. Praha.</a:t>
            </a:r>
          </a:p>
          <a:p>
            <a:r>
              <a:rPr lang="cs-CZ" dirty="0" err="1" smtClean="0"/>
              <a:t>Lerner</a:t>
            </a:r>
            <a:r>
              <a:rPr lang="cs-CZ" dirty="0" smtClean="0"/>
              <a:t>, R. M., </a:t>
            </a:r>
            <a:r>
              <a:rPr lang="cs-CZ" dirty="0" err="1" smtClean="0"/>
              <a:t>Jacobs</a:t>
            </a:r>
            <a:r>
              <a:rPr lang="cs-CZ" dirty="0" smtClean="0"/>
              <a:t>, F., </a:t>
            </a:r>
            <a:r>
              <a:rPr lang="cs-CZ" dirty="0" err="1" smtClean="0"/>
              <a:t>Wertlieb</a:t>
            </a:r>
            <a:r>
              <a:rPr lang="cs-CZ" dirty="0" smtClean="0"/>
              <a:t>, D. (2005). </a:t>
            </a:r>
            <a:r>
              <a:rPr lang="cs-CZ" dirty="0" err="1" smtClean="0"/>
              <a:t>Applied</a:t>
            </a:r>
            <a:r>
              <a:rPr lang="cs-CZ" dirty="0" smtClean="0"/>
              <a:t> </a:t>
            </a:r>
            <a:r>
              <a:rPr lang="cs-CZ" dirty="0" err="1" smtClean="0"/>
              <a:t>Developmental</a:t>
            </a:r>
            <a:r>
              <a:rPr lang="cs-CZ" dirty="0" smtClean="0"/>
              <a:t> Science.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Advanced</a:t>
            </a:r>
            <a:r>
              <a:rPr lang="cs-CZ" dirty="0" smtClean="0"/>
              <a:t> </a:t>
            </a:r>
            <a:r>
              <a:rPr lang="cs-CZ" dirty="0" err="1" smtClean="0"/>
              <a:t>Textbook</a:t>
            </a:r>
            <a:r>
              <a:rPr lang="cs-CZ" dirty="0" smtClean="0"/>
              <a:t>. </a:t>
            </a:r>
            <a:r>
              <a:rPr lang="cs-CZ" dirty="0" err="1" smtClean="0"/>
              <a:t>Sage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100</TotalTime>
  <Words>319</Words>
  <Application>Microsoft Office PowerPoint</Application>
  <PresentationFormat>Předvádění na obrazovce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Jmění</vt:lpstr>
      <vt:lpstr>Etické aspekty vedení rozhovoru a pozorování</vt:lpstr>
      <vt:lpstr>Otázky</vt:lpstr>
      <vt:lpstr>Náměty k zamyšlení</vt:lpstr>
      <vt:lpstr>Etický kodex</vt:lpstr>
      <vt:lpstr>Etické zásady (BPS)</vt:lpstr>
      <vt:lpstr>Etické zásady </vt:lpstr>
      <vt:lpstr>Všeobecné zásady (APA)</vt:lpstr>
      <vt:lpstr>Literatura: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Etické aspekty vedení rozhovoru a pozorování</dc:title>
  <dc:creator>Misa</dc:creator>
  <cp:lastModifiedBy>Misa</cp:lastModifiedBy>
  <cp:revision>15</cp:revision>
  <dcterms:created xsi:type="dcterms:W3CDTF">2010-11-29T09:14:47Z</dcterms:created>
  <dcterms:modified xsi:type="dcterms:W3CDTF">2011-11-24T18:41:02Z</dcterms:modified>
</cp:coreProperties>
</file>