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328" r:id="rId4"/>
    <p:sldId id="326" r:id="rId5"/>
    <p:sldId id="265" r:id="rId6"/>
    <p:sldId id="327" r:id="rId7"/>
    <p:sldId id="324" r:id="rId8"/>
    <p:sldId id="317" r:id="rId9"/>
    <p:sldId id="266" r:id="rId10"/>
    <p:sldId id="315" r:id="rId11"/>
    <p:sldId id="271" r:id="rId12"/>
    <p:sldId id="319" r:id="rId13"/>
    <p:sldId id="320" r:id="rId14"/>
    <p:sldId id="321" r:id="rId15"/>
    <p:sldId id="322" r:id="rId16"/>
    <p:sldId id="274" r:id="rId17"/>
    <p:sldId id="329" r:id="rId18"/>
    <p:sldId id="314" r:id="rId19"/>
    <p:sldId id="325" r:id="rId20"/>
    <p:sldId id="275" r:id="rId21"/>
    <p:sldId id="312" r:id="rId22"/>
    <p:sldId id="287" r:id="rId23"/>
    <p:sldId id="289" r:id="rId24"/>
    <p:sldId id="290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51099" y="9428242"/>
            <a:ext cx="2944957" cy="496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*</a:t>
            </a: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9606" y="4715708"/>
            <a:ext cx="5438463" cy="446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81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606" y="4715708"/>
            <a:ext cx="5438463" cy="446651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957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79606" y="4715708"/>
            <a:ext cx="5438463" cy="446651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177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606" y="4715708"/>
            <a:ext cx="5438463" cy="446651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066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851099" y="9428242"/>
            <a:ext cx="2944957" cy="496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*</a:t>
            </a: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79606" y="4715708"/>
            <a:ext cx="5438463" cy="446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9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sagepub.com/page/Tutorials/tutoria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karos.cz/node/12833" TargetMode="External"/><Relationship Id="rId7" Type="http://schemas.openxmlformats.org/officeDocument/2006/relationships/hyperlink" Target="http://knowledge.sagepub.com/page/Tutorials/tutoria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b.muni.cz/kuk/animace/eiz/discovery/" TargetMode="External"/><Relationship Id="rId5" Type="http://schemas.openxmlformats.org/officeDocument/2006/relationships/hyperlink" Target="https://www.youtube.com/watch?v=DMvfpkSp1Ok&amp;feature=youtu.be" TargetMode="External"/><Relationship Id="rId4" Type="http://schemas.openxmlformats.org/officeDocument/2006/relationships/hyperlink" Target="http://knihovna.fss.muni.cz/ezdroje.php?podsekce=3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vfpkSp1Ok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download/CitacePROWord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tinkrcal.citac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 pro studenty PSY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57606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Veronika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Šléglová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1. 12. 2016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555776" y="260648"/>
            <a:ext cx="648000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600" b="1" dirty="0" smtClean="0">
                <a:latin typeface="Tahoma" pitchFamily="32" charset="0"/>
                <a:cs typeface="Tahoma" pitchFamily="32" charset="0"/>
              </a:rPr>
              <a:t>EBSCO </a:t>
            </a:r>
            <a:r>
              <a:rPr lang="cs-CZ" altLang="cs-CZ" sz="3600" b="1" dirty="0" err="1" smtClean="0">
                <a:latin typeface="Tahoma" pitchFamily="32" charset="0"/>
                <a:cs typeface="Tahoma" pitchFamily="32" charset="0"/>
              </a:rPr>
              <a:t>LinkSource</a:t>
            </a:r>
            <a:endParaRPr lang="cs-CZ" altLang="cs-CZ" sz="3600" b="1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107452"/>
            <a:ext cx="799288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Pokud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není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plný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text –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dohledá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jiném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zdroji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databázi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katalogu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vyhledávači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cs-CZ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dostupném na MU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Tlačítko i v dalších databázích (př.: </a:t>
            </a:r>
            <a:r>
              <a:rPr lang="cs-CZ" sz="28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WoS</a:t>
            </a:r>
            <a:r>
              <a:rPr lang="cs-CZ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cs-CZ" sz="28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Scopus</a:t>
            </a:r>
            <a:r>
              <a:rPr lang="cs-CZ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aj.)</a:t>
            </a:r>
            <a:endParaRPr lang="en-US"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" y="4725144"/>
            <a:ext cx="4324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8320"/>
            <a:ext cx="3724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0629"/>
            <a:ext cx="2933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www.ebscohost.com/uploads/archives/images/Technology_LinkSource_720x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5945" y="3933056"/>
            <a:ext cx="799288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Zjišťuje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přístup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 MU k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tomu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co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hledáte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časopisy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knihy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Propojen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technologií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A-to-Z Link Resolver (EBSCO Link Source)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528" y="1225689"/>
            <a:ext cx="871225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600" b="1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Seznam dostupných časopisů a knih</a:t>
            </a:r>
            <a:endParaRPr lang="cs-CZ" altLang="cs-CZ" sz="3600" b="1" dirty="0">
              <a:solidFill>
                <a:schemeClr val="tx1"/>
              </a:solidFill>
              <a:latin typeface="Tahoma" pitchFamily="32" charset="0"/>
              <a:cs typeface="Tahoma" pitchFamily="3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26" y="2060848"/>
            <a:ext cx="6562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57250" y="0"/>
            <a:ext cx="8286749" cy="5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1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Ukázka</a:t>
            </a:r>
            <a:r>
              <a:rPr lang="en-US" sz="3100" b="1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1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odb</a:t>
            </a:r>
            <a:r>
              <a:rPr lang="en-US" sz="3100" b="1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3100" b="1" i="0" u="none" strike="noStrike" cap="none" baseline="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časopis</a:t>
            </a:r>
            <a:r>
              <a:rPr lang="cs-CZ" sz="31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endParaRPr lang="en-US" sz="31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0062"/>
            <a:ext cx="9144000" cy="635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0" y="3357562"/>
            <a:ext cx="7000875" cy="571500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0" y="6643686"/>
            <a:ext cx="4500561" cy="214312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4929187" y="5143500"/>
            <a:ext cx="3857624" cy="1846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Vyhledání časopisu podle slov z názvu + seznam vyhledaných výsledků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0" y="6357937"/>
            <a:ext cx="2571749" cy="285750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899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57250" y="0"/>
            <a:ext cx="8072437" cy="5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1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Ukázka</a:t>
            </a:r>
            <a:r>
              <a:rPr lang="en-US" sz="3100" b="1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1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odb</a:t>
            </a:r>
            <a:r>
              <a:rPr lang="en-US" sz="3100" b="1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31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časopis</a:t>
            </a:r>
            <a:endParaRPr lang="en-US" sz="31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6659561" y="1196975"/>
            <a:ext cx="248443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500812" y="1196975"/>
            <a:ext cx="2643186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6500812" y="1196975"/>
            <a:ext cx="2643186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6084887" y="9117011"/>
            <a:ext cx="2700336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37"/>
            <a:ext cx="9144000" cy="604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6215062" y="2143125"/>
            <a:ext cx="2357436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Plné texty časopisu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8215311" y="1214437"/>
            <a:ext cx="928686" cy="5500687"/>
          </a:xfrm>
          <a:prstGeom prst="rect">
            <a:avLst/>
          </a:prstGeom>
          <a:noFill/>
          <a:ln w="53975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0" y="1571625"/>
            <a:ext cx="5072061" cy="285750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679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>
          <a:xfrm>
            <a:off x="1000125" y="0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Ukázka</a:t>
            </a:r>
            <a:r>
              <a:rPr lang="en-US" sz="3200" b="1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kniha</a:t>
            </a:r>
            <a:endParaRPr lang="en-US" sz="32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37"/>
            <a:ext cx="9144000" cy="591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0" y="3429000"/>
            <a:ext cx="6929436" cy="285750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0" y="4857750"/>
            <a:ext cx="2714624" cy="214312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0" y="4572000"/>
            <a:ext cx="8429625" cy="285750"/>
          </a:xfrm>
          <a:prstGeom prst="rect">
            <a:avLst/>
          </a:prstGeom>
          <a:noFill/>
          <a:ln w="50800" cap="rnd" cmpd="sng">
            <a:solidFill>
              <a:srgbClr val="BC38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094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611560" y="260648"/>
            <a:ext cx="8281986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lang="en-US" sz="60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Elektronické</a:t>
            </a:r>
            <a:r>
              <a:rPr lang="en-US" sz="6000" b="1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60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knihy</a:t>
            </a:r>
            <a:endParaRPr lang="en-US" sz="60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6" name="Picture 2" descr="https://humorterkini.files.wordpress.com/2015/04/wpid-screenshot_2015-04-10-12-39-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2328"/>
            <a:ext cx="5849888" cy="58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504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Shape 164"/>
          <p:cNvSpPr txBox="1">
            <a:spLocks noGrp="1"/>
          </p:cNvSpPr>
          <p:nvPr>
            <p:ph type="title"/>
          </p:nvPr>
        </p:nvSpPr>
        <p:spPr>
          <a:xfrm>
            <a:off x="2411760" y="188911"/>
            <a:ext cx="6624736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36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EBSCO </a:t>
            </a:r>
            <a:r>
              <a:rPr lang="cs-CZ" sz="3600" b="1" i="0" u="none" strike="noStrike" cap="none" baseline="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Ebooks</a:t>
            </a:r>
            <a:endParaRPr lang="en-US" sz="36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165"/>
          <p:cNvSpPr txBox="1">
            <a:spLocks/>
          </p:cNvSpPr>
          <p:nvPr/>
        </p:nvSpPr>
        <p:spPr>
          <a:xfrm>
            <a:off x="395535" y="1217871"/>
            <a:ext cx="8173057" cy="496660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13016" y="1271855"/>
            <a:ext cx="8155575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130 000 el. </a:t>
            </a:r>
            <a:r>
              <a:rPr lang="cs-CZ" altLang="cs-CZ" sz="3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Knih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Nutné </a:t>
            </a:r>
            <a:r>
              <a:rPr lang="cs-CZ" altLang="cs-CZ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mít </a:t>
            </a:r>
            <a:r>
              <a:rPr lang="cs-CZ" altLang="cs-CZ" sz="3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MyEBSCO</a:t>
            </a:r>
            <a:r>
              <a:rPr lang="cs-CZ" altLang="cs-CZ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účet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Online dostupná celá kniha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Ke stažení pouze omezený počet stran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0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Zakliknout</a:t>
            </a:r>
            <a:r>
              <a:rPr lang="cs-CZ" sz="3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„full text“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Umožňuje </a:t>
            </a:r>
            <a:r>
              <a:rPr 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citace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400" dirty="0" smtClean="0"/>
              <a:t>Čtení na </a:t>
            </a:r>
            <a:r>
              <a:rPr lang="cs-CZ" sz="3400" dirty="0"/>
              <a:t>webovém </a:t>
            </a:r>
            <a:r>
              <a:rPr lang="cs-CZ" sz="3400" dirty="0" smtClean="0"/>
              <a:t>prohlížeči: nic se nenastavuje, </a:t>
            </a:r>
            <a:r>
              <a:rPr lang="cs-CZ" sz="3400" dirty="0" err="1" smtClean="0"/>
              <a:t>nezaklikavá</a:t>
            </a:r>
            <a:r>
              <a:rPr lang="cs-CZ" sz="3400" dirty="0" smtClean="0"/>
              <a:t>, jen čte přes EBSCO</a:t>
            </a:r>
          </a:p>
        </p:txBody>
      </p:sp>
      <p:pic>
        <p:nvPicPr>
          <p:cNvPr id="2050" name="Picture 2" descr="http://libweb.fau.edu/blog/wp-content/uploads/2011/07/eBooks_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11" y="188911"/>
            <a:ext cx="3031257" cy="11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Shape 164"/>
          <p:cNvSpPr txBox="1">
            <a:spLocks noGrp="1"/>
          </p:cNvSpPr>
          <p:nvPr>
            <p:ph type="title"/>
          </p:nvPr>
        </p:nvSpPr>
        <p:spPr>
          <a:xfrm>
            <a:off x="2411760" y="188911"/>
            <a:ext cx="6624736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36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EBSCO </a:t>
            </a:r>
            <a:r>
              <a:rPr lang="cs-CZ" sz="3600" b="1" i="0" u="none" strike="noStrike" cap="none" baseline="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Ebooks</a:t>
            </a:r>
            <a:r>
              <a:rPr lang="cs-CZ" sz="36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- stažení</a:t>
            </a:r>
            <a:endParaRPr lang="en-US" sz="36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165"/>
          <p:cNvSpPr txBox="1">
            <a:spLocks/>
          </p:cNvSpPr>
          <p:nvPr/>
        </p:nvSpPr>
        <p:spPr>
          <a:xfrm>
            <a:off x="395535" y="1217871"/>
            <a:ext cx="8173057" cy="496660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13017" y="1052736"/>
            <a:ext cx="815557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eriod"/>
            </a:pPr>
            <a:r>
              <a:rPr lang="cs-CZ" sz="2300" dirty="0" smtClean="0"/>
              <a:t>Vytvořit </a:t>
            </a:r>
            <a:r>
              <a:rPr lang="cs-CZ" sz="2300" dirty="0"/>
              <a:t>si </a:t>
            </a:r>
            <a:r>
              <a:rPr lang="cs-CZ" sz="2300" b="1" dirty="0"/>
              <a:t>účet</a:t>
            </a:r>
            <a:r>
              <a:rPr lang="cs-CZ" sz="2300" dirty="0"/>
              <a:t> v EBSCO. </a:t>
            </a:r>
            <a:endParaRPr lang="cs-CZ" sz="2300" dirty="0" smtClean="0"/>
          </a:p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eriod"/>
            </a:pPr>
            <a:r>
              <a:rPr lang="cs-CZ" sz="2300" dirty="0" smtClean="0"/>
              <a:t>Přejít </a:t>
            </a:r>
            <a:r>
              <a:rPr lang="cs-CZ" sz="2300" dirty="0"/>
              <a:t>na stránky Adobe, kde se znovu zaregistrujete a stáhnete program </a:t>
            </a:r>
            <a:r>
              <a:rPr lang="cs-CZ" sz="2300" b="1" dirty="0"/>
              <a:t>Adobe Digital </a:t>
            </a:r>
            <a:r>
              <a:rPr lang="cs-CZ" sz="2300" b="1" dirty="0" err="1"/>
              <a:t>Editions</a:t>
            </a:r>
            <a:r>
              <a:rPr lang="cs-CZ" sz="2300" dirty="0"/>
              <a:t>. </a:t>
            </a:r>
            <a:endParaRPr lang="cs-CZ" sz="2300" dirty="0" smtClean="0"/>
          </a:p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eriod"/>
            </a:pPr>
            <a:r>
              <a:rPr lang="cs-CZ" sz="2300" dirty="0" smtClean="0"/>
              <a:t>Ten </a:t>
            </a:r>
            <a:r>
              <a:rPr lang="cs-CZ" sz="2300" dirty="0"/>
              <a:t>nainstalujete a je nutné jej autorizovat vůči Adobe </a:t>
            </a:r>
            <a:r>
              <a:rPr lang="cs-CZ" sz="2300" dirty="0" smtClean="0"/>
              <a:t>serveru (</a:t>
            </a:r>
            <a:r>
              <a:rPr lang="cs-CZ" sz="2300" dirty="0"/>
              <a:t>autorizace je nutná u každého zařízení, které chcete používat). </a:t>
            </a:r>
            <a:endParaRPr lang="cs-CZ" sz="2300" dirty="0" smtClean="0"/>
          </a:p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eriod"/>
            </a:pPr>
            <a:r>
              <a:rPr lang="cs-CZ" sz="2300" dirty="0" smtClean="0"/>
              <a:t>Pak </a:t>
            </a:r>
            <a:r>
              <a:rPr lang="cs-CZ" sz="2300" dirty="0"/>
              <a:t>se vrátíte do databáze EBSCO, </a:t>
            </a:r>
            <a:r>
              <a:rPr lang="cs-CZ" sz="2300" b="1" dirty="0"/>
              <a:t>přihlásíte se a přejdete na požadovanou knihu</a:t>
            </a:r>
            <a:r>
              <a:rPr lang="cs-CZ" sz="2300" dirty="0"/>
              <a:t>. </a:t>
            </a:r>
            <a:endParaRPr lang="cs-CZ" sz="2300" dirty="0" smtClean="0"/>
          </a:p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eriod"/>
            </a:pPr>
            <a:r>
              <a:rPr lang="cs-CZ" sz="2300" dirty="0" smtClean="0"/>
              <a:t>Zde </a:t>
            </a:r>
            <a:r>
              <a:rPr lang="cs-CZ" sz="2300" dirty="0"/>
              <a:t>dáte </a:t>
            </a:r>
            <a:r>
              <a:rPr lang="cs-CZ" sz="2300" b="1" dirty="0"/>
              <a:t>stáhnout e-knihu</a:t>
            </a:r>
            <a:r>
              <a:rPr lang="cs-CZ" sz="2300" dirty="0"/>
              <a:t> a dojede ke stažení zabezpečeného </a:t>
            </a:r>
            <a:r>
              <a:rPr lang="cs-CZ" sz="2300" dirty="0" err="1"/>
              <a:t>pdf</a:t>
            </a:r>
            <a:r>
              <a:rPr lang="cs-CZ" sz="2300" dirty="0"/>
              <a:t>. Ten se Vám otevře v programu Adobe Digital </a:t>
            </a:r>
            <a:r>
              <a:rPr lang="cs-CZ" sz="2300" dirty="0" err="1"/>
              <a:t>Editions</a:t>
            </a:r>
            <a:r>
              <a:rPr lang="cs-CZ" sz="2300" dirty="0"/>
              <a:t>. </a:t>
            </a:r>
            <a:endParaRPr lang="cs-CZ" sz="2300" dirty="0" smtClean="0"/>
          </a:p>
          <a:p>
            <a:pPr marL="514350" lvl="0" indent="-514350">
              <a:lnSpc>
                <a:spcPct val="120000"/>
              </a:lnSpc>
              <a:buClr>
                <a:schemeClr val="dk1"/>
              </a:buClr>
              <a:buSzPct val="100000"/>
              <a:buAutoNum type="arabicPeriod"/>
            </a:pPr>
            <a:r>
              <a:rPr lang="cs-CZ" sz="2300" dirty="0" smtClean="0"/>
              <a:t>Máte </a:t>
            </a:r>
            <a:r>
              <a:rPr lang="cs-CZ" sz="2300" b="1" dirty="0"/>
              <a:t>6-7 dní, abyste knihu </a:t>
            </a:r>
            <a:r>
              <a:rPr lang="cs-CZ" sz="2300" b="1" dirty="0" smtClean="0"/>
              <a:t>přečetli </a:t>
            </a:r>
            <a:r>
              <a:rPr lang="cs-CZ" sz="2300" dirty="0"/>
              <a:t>a následně se virtuálně vrátí zpět do databáze a nebude již dostupná z Vašeho zařízení</a:t>
            </a:r>
            <a:r>
              <a:rPr lang="cs-CZ" sz="2300" dirty="0" smtClean="0"/>
              <a:t>.</a:t>
            </a:r>
            <a:r>
              <a:rPr lang="cs-CZ" sz="2300" dirty="0"/>
              <a:t> </a:t>
            </a:r>
            <a:endParaRPr lang="en-US" sz="2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56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1298160"/>
            <a:ext cx="820891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+ 2.500 titulů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Tituly od r. 1994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Využití Booleovských operátorů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Kolekce </a:t>
            </a:r>
            <a:r>
              <a:rPr lang="cs-CZ" altLang="cs-CZ" sz="26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Psychology</a:t>
            </a:r>
            <a:endParaRPr lang="cs-CZ" altLang="cs-CZ" sz="26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Uživatelsky přívětivé </a:t>
            </a:r>
            <a:r>
              <a:rPr lang="cs-CZ" altLang="cs-CZ" sz="26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tutorialy</a:t>
            </a:r>
            <a:r>
              <a:rPr lang="cs-CZ" altLang="cs-CZ" sz="2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altLang="cs-CZ" sz="2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http://knowledge.sagepub.com/page/Tutorials/tutorials</a:t>
            </a:r>
            <a:endParaRPr lang="cs-CZ" altLang="cs-CZ" sz="2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Generuje celé knihy i samostatné kapitoly</a:t>
            </a: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11111"/>
                </a:solidFill>
                <a:latin typeface="Verdana" pitchFamily="32" charset="0"/>
              </a:rPr>
              <a:t>Ke stažení většinou po kapitolách</a:t>
            </a:r>
          </a:p>
          <a:p>
            <a:pPr marL="457200" indent="-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11111"/>
                </a:solidFill>
                <a:latin typeface="Verdana" pitchFamily="32" charset="0"/>
              </a:rPr>
              <a:t>Umožňuje export citace</a:t>
            </a:r>
            <a:endParaRPr lang="cs-CZ" altLang="cs-CZ" sz="2600" dirty="0">
              <a:solidFill>
                <a:srgbClr val="111111"/>
              </a:solidFill>
              <a:latin typeface="Verdana" pitchFamily="32" charset="0"/>
            </a:endParaRPr>
          </a:p>
        </p:txBody>
      </p:sp>
      <p:sp>
        <p:nvSpPr>
          <p:cNvPr id="5" name="Shape 164"/>
          <p:cNvSpPr txBox="1">
            <a:spLocks noGrp="1"/>
          </p:cNvSpPr>
          <p:nvPr>
            <p:ph type="title"/>
          </p:nvPr>
        </p:nvSpPr>
        <p:spPr>
          <a:xfrm>
            <a:off x="2411760" y="188911"/>
            <a:ext cx="6624736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36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SAGE </a:t>
            </a:r>
            <a:r>
              <a:rPr lang="cs-CZ" sz="3600" b="1" i="0" u="none" strike="noStrike" cap="none" baseline="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Knowledge</a:t>
            </a:r>
            <a:endParaRPr lang="en-US" sz="36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74" name="Picture 2" descr="http://knowledge.sagepub.com/staticfiles/SAGE%20Knowledge_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996135" cy="109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:\VÝUKA KNIHOVNA\obrázky\sage cit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50825" y="115888"/>
            <a:ext cx="7777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altLang="cs-CZ" sz="3500" kern="0" dirty="0" smtClean="0">
                <a:solidFill>
                  <a:schemeClr val="bg1"/>
                </a:solidFill>
              </a:rPr>
              <a:t>SAGE </a:t>
            </a:r>
            <a:r>
              <a:rPr lang="cs-CZ" altLang="cs-CZ" sz="3500" kern="0" dirty="0" err="1" smtClean="0">
                <a:solidFill>
                  <a:schemeClr val="bg1"/>
                </a:solidFill>
              </a:rPr>
              <a:t>Knowledge</a:t>
            </a:r>
            <a:r>
              <a:rPr lang="cs-CZ" altLang="cs-CZ" sz="3500" kern="0" dirty="0" smtClean="0">
                <a:solidFill>
                  <a:schemeClr val="bg1"/>
                </a:solidFill>
              </a:rPr>
              <a:t> - Pomoc s citováním</a:t>
            </a:r>
          </a:p>
        </p:txBody>
      </p:sp>
    </p:spTree>
    <p:extLst>
      <p:ext uri="{BB962C8B-B14F-4D97-AF65-F5344CB8AC3E}">
        <p14:creationId xmlns:p14="http://schemas.microsoft.com/office/powerpoint/2010/main" val="12922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391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co se zaměříme?</a:t>
            </a:r>
            <a:endParaRPr lang="cs-CZ" altLang="cs-CZ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500" dirty="0"/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cs-CZ" sz="27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1. 12. </a:t>
            </a:r>
            <a:r>
              <a:rPr lang="en-US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(2 </a:t>
            </a:r>
            <a:r>
              <a:rPr lang="en-US" sz="27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 45 min.)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Kontrola úkolu, společné chyby, diskuse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 </a:t>
            </a:r>
            <a:r>
              <a:rPr lang="cs-CZ" sz="27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lang="cs-CZ" sz="27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Science, </a:t>
            </a:r>
            <a:r>
              <a:rPr lang="cs-CZ" sz="27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Scopus</a:t>
            </a:r>
            <a:endParaRPr lang="cs-CZ" sz="27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Citace </a:t>
            </a:r>
            <a:r>
              <a:rPr lang="cs-CZ" sz="27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27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EBSCO </a:t>
            </a:r>
            <a:r>
              <a:rPr lang="en-US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Discovery</a:t>
            </a:r>
            <a:endParaRPr lang="cs-CZ" sz="27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27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E-knihy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2"/>
          <p:cNvSpPr txBox="1">
            <a:spLocks/>
          </p:cNvSpPr>
          <p:nvPr/>
        </p:nvSpPr>
        <p:spPr>
          <a:xfrm>
            <a:off x="611561" y="1214437"/>
            <a:ext cx="7632848" cy="52562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lvl="0" indent="-442912"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České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odborné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e-</a:t>
            </a: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knihy</a:t>
            </a:r>
            <a:endParaRPr lang="cs-CZ" sz="3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2912" lvl="0" indent="-442912"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Seznam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dostupných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českých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eknih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návod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stránkách</a:t>
            </a:r>
            <a:r>
              <a:rPr 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knihovny FSS</a:t>
            </a:r>
          </a:p>
          <a:p>
            <a:pPr marL="442912" lvl="0" indent="-442912"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Podmínka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využití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registrace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čtenáře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portálu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eReading.cz</a:t>
            </a:r>
            <a:endParaRPr lang="cs-CZ" sz="3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2912" lvl="0" indent="-442912"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Podporované</a:t>
            </a:r>
            <a:r>
              <a:rPr lang="en-US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formáty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knih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pdf, kindle,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epub</a:t>
            </a:r>
            <a:endParaRPr lang="en-US" sz="3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2913" indent="-265113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Font typeface="Verdana"/>
              <a:buNone/>
            </a:pPr>
            <a:endParaRPr lang="en-US" sz="28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2913" indent="-265113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Font typeface="Verdana"/>
              <a:buNone/>
            </a:pPr>
            <a:endParaRPr lang="en-US" sz="28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2913" indent="-2524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Font typeface="Verdana"/>
              <a:buNone/>
            </a:pPr>
            <a:endParaRPr lang="en-US" dirty="0"/>
          </a:p>
        </p:txBody>
      </p:sp>
      <p:sp>
        <p:nvSpPr>
          <p:cNvPr id="6" name="Shape 198"/>
          <p:cNvSpPr txBox="1">
            <a:spLocks/>
          </p:cNvSpPr>
          <p:nvPr/>
        </p:nvSpPr>
        <p:spPr>
          <a:xfrm>
            <a:off x="1259632" y="332656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eReading.cz – </a:t>
            </a:r>
            <a:r>
              <a:rPr lang="en-US" sz="3200" b="1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trvalá</a:t>
            </a:r>
            <a:r>
              <a:rPr lang="en-US" sz="3200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výpůjčka</a:t>
            </a:r>
            <a:r>
              <a:rPr lang="en-US" sz="3200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e-</a:t>
            </a:r>
            <a:r>
              <a:rPr lang="en-US" sz="3200" b="1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knih</a:t>
            </a:r>
            <a:endParaRPr lang="en-US" sz="32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3"/>
          <p:cNvSpPr txBox="1">
            <a:spLocks/>
          </p:cNvSpPr>
          <p:nvPr/>
        </p:nvSpPr>
        <p:spPr>
          <a:xfrm>
            <a:off x="862014" y="188640"/>
            <a:ext cx="8281986" cy="7143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Tahoma"/>
              <a:buNone/>
            </a:pPr>
            <a:r>
              <a:rPr lang="en-US" sz="6500" b="1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Shrnutí</a:t>
            </a:r>
            <a:endParaRPr lang="en-US" sz="65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Picture 4" descr="http://www.blankchapters.com/wp-content/uploads/2012/12/meme-data-data-everyw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1" y="1412776"/>
            <a:ext cx="4152762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3.bp.blogspot.com/-j7uFIo5sB_4/UFYuWaMYgsI/AAAAAAAAVR8/uwV-JPc8g-M/s1600/Too-Much-Infor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9882"/>
            <a:ext cx="4082675" cy="40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8" name="Shape 280"/>
          <p:cNvSpPr txBox="1">
            <a:spLocks/>
          </p:cNvSpPr>
          <p:nvPr/>
        </p:nvSpPr>
        <p:spPr>
          <a:xfrm>
            <a:off x="755576" y="1124744"/>
            <a:ext cx="7777162" cy="554434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cs-CZ" altLang="cs-CZ" sz="3500" b="1" dirty="0"/>
              <a:t>EBSCO </a:t>
            </a:r>
            <a:r>
              <a:rPr lang="cs-CZ" altLang="cs-CZ" sz="3500" b="1" dirty="0" err="1"/>
              <a:t>Discovery</a:t>
            </a:r>
            <a:r>
              <a:rPr lang="cs-CZ" altLang="cs-CZ" sz="3500" b="1" dirty="0"/>
              <a:t> </a:t>
            </a:r>
            <a:r>
              <a:rPr lang="cs-CZ" altLang="cs-CZ" sz="3500" b="1" dirty="0" err="1"/>
              <a:t>Service</a:t>
            </a:r>
            <a:endParaRPr lang="cs-CZ" altLang="cs-CZ" sz="3500" b="1" dirty="0"/>
          </a:p>
          <a:p>
            <a:pPr marL="0" indent="0" algn="ctr">
              <a:lnSpc>
                <a:spcPct val="130000"/>
              </a:lnSpc>
              <a:buNone/>
              <a:defRPr/>
            </a:pPr>
            <a:r>
              <a:rPr lang="cs-CZ" altLang="cs-CZ" sz="3000" b="1" dirty="0"/>
              <a:t>Vyhledává současně (téměř) všude</a:t>
            </a:r>
          </a:p>
          <a:p>
            <a:pPr>
              <a:lnSpc>
                <a:spcPct val="130000"/>
              </a:lnSpc>
              <a:defRPr/>
            </a:pPr>
            <a:r>
              <a:rPr lang="cs-CZ" altLang="cs-CZ" sz="3500" b="1" dirty="0"/>
              <a:t>Seznam dostupných časopisů a e-knih</a:t>
            </a:r>
            <a:r>
              <a:rPr lang="cs-CZ" altLang="cs-CZ" sz="3500" dirty="0"/>
              <a:t> </a:t>
            </a:r>
          </a:p>
          <a:p>
            <a:pPr marL="0" indent="0" algn="ctr">
              <a:lnSpc>
                <a:spcPct val="130000"/>
              </a:lnSpc>
              <a:buNone/>
              <a:defRPr/>
            </a:pPr>
            <a:r>
              <a:rPr lang="cs-CZ" altLang="cs-CZ" sz="3000" b="1" dirty="0"/>
              <a:t>Přístup z MU k tomu, co hledáte</a:t>
            </a:r>
          </a:p>
          <a:p>
            <a:pPr>
              <a:lnSpc>
                <a:spcPct val="130000"/>
              </a:lnSpc>
              <a:defRPr/>
            </a:pPr>
            <a:r>
              <a:rPr lang="cs-CZ" altLang="cs-CZ" sz="3500" b="1" dirty="0"/>
              <a:t>EBSCO Link Source </a:t>
            </a:r>
            <a:endParaRPr lang="cs-CZ" altLang="cs-CZ" sz="3500" b="1" dirty="0" smtClean="0"/>
          </a:p>
          <a:p>
            <a:pPr marL="0" indent="0" algn="ctr">
              <a:lnSpc>
                <a:spcPct val="130000"/>
              </a:lnSpc>
              <a:buNone/>
              <a:defRPr/>
            </a:pPr>
            <a:r>
              <a:rPr lang="cs-CZ" altLang="cs-CZ" sz="3000" b="1" dirty="0" err="1" smtClean="0"/>
              <a:t>Prolinkování</a:t>
            </a:r>
            <a:r>
              <a:rPr lang="cs-CZ" altLang="cs-CZ" sz="3000" b="1" dirty="0" smtClean="0"/>
              <a:t> k plnému textu</a:t>
            </a:r>
          </a:p>
          <a:p>
            <a:pPr>
              <a:lnSpc>
                <a:spcPct val="130000"/>
              </a:lnSpc>
              <a:defRPr/>
            </a:pPr>
            <a:r>
              <a:rPr lang="cs-CZ" altLang="cs-CZ" sz="3500" b="1" dirty="0" smtClean="0"/>
              <a:t>E-knihy </a:t>
            </a:r>
            <a:r>
              <a:rPr lang="cs-CZ" altLang="cs-CZ" sz="3500" b="1" dirty="0"/>
              <a:t>(ve fulltextu)</a:t>
            </a:r>
          </a:p>
          <a:p>
            <a:pPr marL="0" indent="0">
              <a:lnSpc>
                <a:spcPct val="12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Shape 320"/>
          <p:cNvSpPr txBox="1">
            <a:spLocks/>
          </p:cNvSpPr>
          <p:nvPr/>
        </p:nvSpPr>
        <p:spPr>
          <a:xfrm>
            <a:off x="395536" y="1225689"/>
            <a:ext cx="8208912" cy="53716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IKAROS, redakce. Porovnání informačních zdrojů Web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Science a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(Ivana Kadlecová). 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Ikaros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[online]. 2008, ročník 12, číslo 5/2 [cit. 2015-10-20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ISSN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1212-5075. Dostupné z: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ikaros.cz/node/12833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cs-CZ" altLang="cs-CZ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Návod 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eReading.cz [online].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Retrieved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http://knihovna.fss.muni.cz/ezdroje.php?podsekce=37</a:t>
            </a:r>
            <a:endParaRPr lang="cs-CZ" alt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Návod na Web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Science [online].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Retrieved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https://www.youtube.com/watch?v=DMvfpkSp1Ok&amp;feature=youtu.be</a:t>
            </a:r>
            <a:endParaRPr lang="cs-CZ" alt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Tutoriál Knihovny univerzitního kampusu [online].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Retrieved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http://www.ukb.muni.cz/kuk/animace/eiz/discovery/</a:t>
            </a:r>
            <a:endParaRPr lang="cs-CZ" alt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Tutoriál SAGE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[online]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Retrieved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cs-CZ" alt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</a:t>
            </a:r>
            <a:r>
              <a:rPr lang="cs-CZ" altLang="cs-CZ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knowledge.sagepub.com/page/Tutorials/tutorials</a:t>
            </a:r>
            <a:endParaRPr lang="cs-CZ" sz="22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6" name="Shape 319"/>
          <p:cNvSpPr txBox="1">
            <a:spLocks noGrp="1"/>
          </p:cNvSpPr>
          <p:nvPr>
            <p:ph type="title"/>
          </p:nvPr>
        </p:nvSpPr>
        <p:spPr>
          <a:xfrm>
            <a:off x="2555776" y="332656"/>
            <a:ext cx="6264373" cy="5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Literatura</a:t>
            </a:r>
            <a:endParaRPr lang="en-US" sz="32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5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1124744"/>
            <a:ext cx="4295426" cy="39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30"/>
          <p:cNvSpPr txBox="1"/>
          <p:nvPr/>
        </p:nvSpPr>
        <p:spPr>
          <a:xfrm>
            <a:off x="593546" y="5241926"/>
            <a:ext cx="8143874" cy="1355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Veronika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Šléglová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Clr>
                <a:srgbClr val="008000"/>
              </a:buClr>
              <a:buSzPct val="25000"/>
            </a:pPr>
            <a:r>
              <a:rPr lang="cs-CZ" sz="2700" b="1" i="0" u="none" strike="noStrike" cap="none" baseline="0" dirty="0" err="1" smtClean="0">
                <a:solidFill>
                  <a:srgbClr val="00B3BA"/>
                </a:solidFill>
                <a:latin typeface="Verdana"/>
                <a:ea typeface="Verdana"/>
                <a:cs typeface="Verdana"/>
                <a:sym typeface="Verdana"/>
              </a:rPr>
              <a:t>vsleglov</a:t>
            </a:r>
            <a:r>
              <a:rPr lang="en-US" sz="2700" b="1" dirty="0" smtClean="0">
                <a:solidFill>
                  <a:srgbClr val="00B3BA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cs-CZ" sz="2700" b="1" dirty="0" smtClean="0">
                <a:solidFill>
                  <a:srgbClr val="00B3BA"/>
                </a:solidFill>
                <a:latin typeface="Arial"/>
                <a:ea typeface="Arial"/>
                <a:cs typeface="Arial"/>
                <a:sym typeface="Arial"/>
              </a:rPr>
              <a:t>fss.muni.cz</a:t>
            </a:r>
            <a:endParaRPr lang="en-US" sz="2700" b="1" i="0" u="none" strike="noStrike" cap="none" baseline="0" dirty="0">
              <a:solidFill>
                <a:srgbClr val="00B3B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Kancelář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0.54 (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druhou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stranu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od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Krmítka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80012" y="5239578"/>
            <a:ext cx="4321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infozdroje</a:t>
            </a:r>
            <a:r>
              <a:rPr lang="en-US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@</a:t>
            </a:r>
            <a: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fss.muni.cz</a:t>
            </a:r>
            <a:endParaRPr lang="cs-CZ" sz="2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517030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Kontrola úkolu, chyby, diskuse</a:t>
            </a:r>
            <a:endParaRPr lang="cs-CZ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K:\VÝUKA KNIHOVNA\obrázky\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8852"/>
            <a:ext cx="5428556" cy="41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4188" y="1052736"/>
            <a:ext cx="856895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3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 </a:t>
            </a:r>
            <a:r>
              <a:rPr lang="cs-CZ" altLang="cs-CZ" sz="3000" b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lang="cs-CZ" altLang="cs-CZ" sz="3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Science (</a:t>
            </a:r>
            <a:r>
              <a:rPr lang="cs-CZ" altLang="cs-CZ" sz="3000" b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WoS</a:t>
            </a:r>
            <a:r>
              <a:rPr lang="cs-CZ" altLang="cs-CZ" sz="3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 pod názvem Web </a:t>
            </a:r>
            <a:r>
              <a:rPr lang="cs-CZ" altLang="cs-CZ" sz="26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of</a:t>
            </a: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cs-CZ" altLang="cs-CZ" sz="26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Knowledge</a:t>
            </a:r>
            <a:endParaRPr lang="cs-CZ" altLang="cs-CZ" sz="260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altLang="cs-CZ" sz="2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</a:t>
            </a: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ultioborová databáze 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Zároveň – ověření IF, řadí podle citovanosti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Můžeme rovnou hodnotit kvalitu podle citovanosti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altLang="cs-CZ" sz="26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LinkSource</a:t>
            </a:r>
            <a:endParaRPr lang="cs-CZ" altLang="cs-CZ" sz="260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Výborné </a:t>
            </a:r>
            <a:r>
              <a:rPr lang="cs-CZ" altLang="cs-CZ" sz="26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tutorialy</a:t>
            </a:r>
            <a:r>
              <a:rPr lang="cs-CZ" altLang="cs-CZ" sz="2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; n</a:t>
            </a: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ávod:</a:t>
            </a:r>
            <a:endParaRPr lang="cs-CZ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cs-CZ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https://www.youtube.com/watch?v=DMvfpkSp1Ok&amp;feature=youtu.be</a:t>
            </a:r>
            <a:endParaRPr lang="cs-CZ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0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4188" y="1052736"/>
            <a:ext cx="8568952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3000" b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Scopus</a:t>
            </a:r>
            <a:endParaRPr lang="cs-CZ" altLang="cs-CZ" sz="3000" b="1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Velmi podobné jako </a:t>
            </a:r>
            <a:r>
              <a:rPr lang="cs-CZ" altLang="cs-CZ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WoS</a:t>
            </a:r>
            <a:r>
              <a:rPr lang="cs-CZ" alt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Náročnější uživatelsky než </a:t>
            </a:r>
            <a:r>
              <a:rPr lang="cs-CZ" altLang="cs-CZ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WoS</a:t>
            </a:r>
            <a:endParaRPr lang="cs-CZ" altLang="cs-CZ" sz="3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H-index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Opět citovanost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3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LinkSource</a:t>
            </a:r>
            <a:endParaRPr lang="cs-CZ" altLang="cs-CZ" sz="3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4188" y="1052736"/>
            <a:ext cx="3817772" cy="456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7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 </a:t>
            </a:r>
            <a:r>
              <a:rPr lang="cs-CZ" altLang="cs-CZ" sz="2700" b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lang="cs-CZ" altLang="cs-CZ" sz="27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Science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Snadnější orientace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Spíše </a:t>
            </a:r>
            <a:r>
              <a:rPr lang="cs-CZ" altLang="cs-CZ" sz="25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anglo</a:t>
            </a: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-americká produkce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Méně zdrojů – přísnější kritéria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Časopisy od r. 1900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sz="2200" dirty="0"/>
          </a:p>
          <a:p>
            <a:endParaRPr lang="cs-CZ" sz="2200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720131" y="0"/>
            <a:ext cx="8229600" cy="980728"/>
          </a:xfrm>
        </p:spPr>
        <p:txBody>
          <a:bodyPr>
            <a:noAutofit/>
          </a:bodyPr>
          <a:lstStyle/>
          <a:p>
            <a:r>
              <a:rPr lang="cs-CZ" sz="3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Srovnání </a:t>
            </a:r>
            <a:r>
              <a:rPr lang="cs-CZ" sz="35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WoS</a:t>
            </a:r>
            <a:r>
              <a:rPr lang="cs-CZ" sz="3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35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Scopusu</a:t>
            </a:r>
            <a:endParaRPr lang="cs-CZ" sz="3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27984" y="1052736"/>
            <a:ext cx="4248472" cy="558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700" b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Scopus</a:t>
            </a:r>
            <a:endParaRPr lang="cs-CZ" altLang="cs-CZ" sz="2700" b="1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Orientačně náročnější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H-index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Zahrnuje více evropské zdroje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cs-CZ" altLang="cs-CZ" sz="2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íce zdrojů – kritéria:</a:t>
            </a:r>
            <a:r>
              <a:rPr lang="cs-CZ" altLang="cs-CZ" sz="2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marL="742950" lvl="1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recenzované články</a:t>
            </a:r>
          </a:p>
          <a:p>
            <a:pPr marL="742950" lvl="1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anglický abstrakt</a:t>
            </a:r>
          </a:p>
          <a:p>
            <a:pPr marL="742950" lvl="1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periodikum vychází pravidelně</a:t>
            </a:r>
          </a:p>
          <a:p>
            <a:pPr marL="28575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5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Časopisy od r. 1966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sz="2200" dirty="0"/>
          </a:p>
          <a:p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16216" y="630932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Kadlecová, I.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4188" y="1052736"/>
            <a:ext cx="856895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Přihlášení: vybrat MU, UČO, sekundární heslo; 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</a:t>
            </a:r>
            <a:r>
              <a:rPr lang="cs-CZ" altLang="cs-CZ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čet provázán s </a:t>
            </a:r>
            <a:r>
              <a:rPr lang="cs-CZ" altLang="cs-CZ" sz="27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ISem</a:t>
            </a:r>
            <a:endParaRPr lang="cs-CZ" altLang="cs-CZ" sz="2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přímou práci s textem ve Wordu nutné nainstalovat </a:t>
            </a:r>
            <a:r>
              <a:rPr lang="cs-CZ" altLang="cs-CZ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doplněk – návod zde: </a:t>
            </a:r>
            <a:r>
              <a:rPr lang="cs-CZ" altLang="cs-CZ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</a:t>
            </a: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www.citacepro.com/download/CitacePROWord.pdf</a:t>
            </a:r>
            <a:endParaRPr lang="cs-CZ" altLang="cs-CZ" sz="2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Umožňuje generování citací na konci textu 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Prováže jednotlivé citace se seznamem literatury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Zakladatel: Martin Krčál </a:t>
            </a: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</a:t>
            </a:r>
            <a:r>
              <a:rPr lang="cs-CZ" altLang="cs-CZ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://martinkrcal.citace.com</a:t>
            </a:r>
            <a:r>
              <a:rPr lang="cs-CZ" altLang="cs-CZ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endParaRPr lang="cs-CZ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720131" y="0"/>
            <a:ext cx="8229600" cy="980728"/>
          </a:xfrm>
        </p:spPr>
        <p:txBody>
          <a:bodyPr>
            <a:noAutofit/>
          </a:bodyPr>
          <a:lstStyle/>
          <a:p>
            <a:r>
              <a:rPr lang="cs-CZ" sz="3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Citace PRO</a:t>
            </a:r>
            <a:br>
              <a:rPr lang="cs-CZ" sz="3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www.citacepro.com</a:t>
            </a:r>
            <a:endParaRPr lang="cs-CZ" sz="3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640"/>
            <a:ext cx="2808438" cy="263710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857375" y="5500687"/>
            <a:ext cx="5643561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discovery.muni.cz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824" y="2299310"/>
            <a:ext cx="2593975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1799" y="3192460"/>
            <a:ext cx="3382689" cy="16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916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55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Vyhledává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skoro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všude</a:t>
            </a:r>
            <a:endParaRPr lang="en-US" sz="3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Klasičtí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vydavatelé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jako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EBSCO)</a:t>
            </a:r>
          </a:p>
          <a:p>
            <a:pPr lvl="0">
              <a:lnSpc>
                <a:spcPct val="120000"/>
              </a:lnSpc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Souborné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katalogy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knihoven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MU</a:t>
            </a:r>
          </a:p>
          <a:p>
            <a:pPr lvl="0">
              <a:lnSpc>
                <a:spcPct val="120000"/>
              </a:lnSpc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Univerzitní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databáze</a:t>
            </a:r>
            <a:endParaRPr lang="en-US" sz="3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Databáze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elektronických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knih</a:t>
            </a:r>
            <a:endParaRPr lang="en-US" sz="3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Volně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dostupné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zdroje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populární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periodika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lvl="0">
              <a:lnSpc>
                <a:spcPct val="120000"/>
              </a:lnSpc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Vč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vzdáleného</a:t>
            </a:r>
            <a:r>
              <a:rPr lang="en-US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přístupu</a:t>
            </a:r>
            <a:endParaRPr lang="en-US" sz="3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20000"/>
              </a:lnSpc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(TÉMĚŘ) VŠECHNO V </a:t>
            </a:r>
            <a:r>
              <a:rPr lang="en-US" sz="3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JEDNOM</a:t>
            </a:r>
            <a:endParaRPr lang="cs-CZ" sz="3000" dirty="0"/>
          </a:p>
        </p:txBody>
      </p:sp>
      <p:sp>
        <p:nvSpPr>
          <p:cNvPr id="3" name="Shape 89"/>
          <p:cNvSpPr txBox="1">
            <a:spLocks noGrp="1"/>
          </p:cNvSpPr>
          <p:nvPr>
            <p:ph type="title"/>
          </p:nvPr>
        </p:nvSpPr>
        <p:spPr>
          <a:xfrm>
            <a:off x="2699792" y="260648"/>
            <a:ext cx="6192688" cy="5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35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EBSCO </a:t>
            </a:r>
            <a:r>
              <a:rPr lang="cs-CZ" sz="3500" b="1" i="0" u="none" strike="noStrike" cap="none" baseline="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Discovery</a:t>
            </a:r>
            <a:r>
              <a:rPr lang="cs-CZ" sz="3500" b="1" i="0" u="none" strike="noStrike" cap="none" baseline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cs-CZ" sz="3500" b="1" i="0" u="none" strike="noStrike" cap="none" baseline="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Service</a:t>
            </a:r>
            <a:endParaRPr lang="en-US" sz="3500" b="1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1606</TotalTime>
  <Words>649</Words>
  <Application>Microsoft Office PowerPoint</Application>
  <PresentationFormat>Předvádění na obrazovce (4:3)</PresentationFormat>
  <Paragraphs>136</Paragraphs>
  <Slides>24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Motiv1</vt:lpstr>
      <vt:lpstr>Informační gramotnost pro studenty PSY</vt:lpstr>
      <vt:lpstr>Prezentace aplikace PowerPoint</vt:lpstr>
      <vt:lpstr>Kontrola úkolu, chyby, diskuse</vt:lpstr>
      <vt:lpstr>Prezentace aplikace PowerPoint</vt:lpstr>
      <vt:lpstr>Prezentace aplikace PowerPoint</vt:lpstr>
      <vt:lpstr>Srovnání WoS a Scopusu</vt:lpstr>
      <vt:lpstr>Citace PRO www.citacepro.com</vt:lpstr>
      <vt:lpstr>Prezentace aplikace PowerPoint</vt:lpstr>
      <vt:lpstr>EBSCO Discovery Service</vt:lpstr>
      <vt:lpstr>Prezentace aplikace PowerPoint</vt:lpstr>
      <vt:lpstr>Prezentace aplikace PowerPoint</vt:lpstr>
      <vt:lpstr>Ukázka odb. časopisu</vt:lpstr>
      <vt:lpstr>Ukázka odb. časopis</vt:lpstr>
      <vt:lpstr>Ukázka kniha</vt:lpstr>
      <vt:lpstr>Elektronické knihy</vt:lpstr>
      <vt:lpstr>EBSCO Ebooks</vt:lpstr>
      <vt:lpstr>EBSCO Ebooks - stažení</vt:lpstr>
      <vt:lpstr>SAGE Knowledge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Veronika Šléglová</cp:lastModifiedBy>
  <cp:revision>116</cp:revision>
  <cp:lastPrinted>2015-09-23T07:29:49Z</cp:lastPrinted>
  <dcterms:created xsi:type="dcterms:W3CDTF">2015-08-18T07:57:33Z</dcterms:created>
  <dcterms:modified xsi:type="dcterms:W3CDTF">2016-12-01T12:26:57Z</dcterms:modified>
</cp:coreProperties>
</file>