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9" r:id="rId3"/>
    <p:sldId id="265" r:id="rId4"/>
    <p:sldId id="257" r:id="rId5"/>
    <p:sldId id="266" r:id="rId6"/>
    <p:sldId id="267" r:id="rId7"/>
    <p:sldId id="312" r:id="rId8"/>
    <p:sldId id="268" r:id="rId9"/>
    <p:sldId id="269" r:id="rId10"/>
    <p:sldId id="291" r:id="rId11"/>
    <p:sldId id="270" r:id="rId12"/>
    <p:sldId id="322" r:id="rId13"/>
    <p:sldId id="271" r:id="rId14"/>
    <p:sldId id="274" r:id="rId15"/>
    <p:sldId id="275" r:id="rId16"/>
    <p:sldId id="313" r:id="rId17"/>
    <p:sldId id="314" r:id="rId18"/>
    <p:sldId id="273" r:id="rId19"/>
    <p:sldId id="276" r:id="rId20"/>
    <p:sldId id="315" r:id="rId21"/>
    <p:sldId id="304" r:id="rId22"/>
    <p:sldId id="278" r:id="rId23"/>
    <p:sldId id="316" r:id="rId24"/>
    <p:sldId id="305" r:id="rId25"/>
    <p:sldId id="317" r:id="rId26"/>
    <p:sldId id="280" r:id="rId27"/>
    <p:sldId id="323" r:id="rId28"/>
    <p:sldId id="324" r:id="rId29"/>
    <p:sldId id="325" r:id="rId30"/>
    <p:sldId id="319" r:id="rId31"/>
    <p:sldId id="318" r:id="rId32"/>
    <p:sldId id="281" r:id="rId33"/>
    <p:sldId id="321" r:id="rId34"/>
    <p:sldId id="284" r:id="rId35"/>
    <p:sldId id="320" r:id="rId36"/>
    <p:sldId id="283" r:id="rId37"/>
    <p:sldId id="326" r:id="rId38"/>
    <p:sldId id="301" r:id="rId39"/>
    <p:sldId id="303" r:id="rId40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3BA"/>
    <a:srgbClr val="3333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4C6C9-5C56-42A6-870D-E8880FEFF0C0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B914D-5D37-46CA-A59D-B18C358A7B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62423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AC02F-BE93-4DE2-BEA9-F59D70ABDCBA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4129E-B9F3-4FF4-9646-F90ABCB0EE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9232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915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4129E-B9F3-4FF4-9646-F90ABCB0EEC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238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.org/pubs/journals/catalog.pd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webserver.ics.muni.cz/bulletin/articles/602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vi.lf1.cuni.cz/hirschuv-index-h-index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3953" y="2132856"/>
            <a:ext cx="8892480" cy="1872208"/>
          </a:xfrm>
        </p:spPr>
        <p:txBody>
          <a:bodyPr>
            <a:normAutofit fontScale="90000"/>
          </a:bodyPr>
          <a:lstStyle/>
          <a:p>
            <a:pPr marL="0" indent="0"/>
            <a:r>
              <a:rPr 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psychologie</a:t>
            </a:r>
            <a:endParaRPr lang="cs-CZ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347" y="5877272"/>
            <a:ext cx="4248472" cy="14401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Veronika </a:t>
            </a:r>
            <a:r>
              <a:rPr lang="cs-CZ" altLang="cs-CZ" sz="2400" b="1" dirty="0" err="1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Šléglová</a:t>
            </a: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ct val="50000"/>
              </a:spcBef>
            </a:pPr>
            <a:endParaRPr lang="cs-CZ" altLang="cs-CZ" sz="2400" dirty="0"/>
          </a:p>
        </p:txBody>
      </p:sp>
      <p:sp>
        <p:nvSpPr>
          <p:cNvPr id="4" name="Podnadpis 2"/>
          <p:cNvSpPr txBox="1">
            <a:spLocks/>
          </p:cNvSpPr>
          <p:nvPr/>
        </p:nvSpPr>
        <p:spPr>
          <a:xfrm>
            <a:off x="4380330" y="5877272"/>
            <a:ext cx="4248472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cs-CZ" altLang="cs-CZ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listopadu 2016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05007" y="893961"/>
            <a:ext cx="6696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</a:rPr>
              <a:t>Vím, co hledám, co dál? 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s://varchitectthoughts.files.wordpress.com/2016/01/625955-whats-next-me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629" y="3202285"/>
            <a:ext cx="2857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87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611560" y="959350"/>
            <a:ext cx="8136904" cy="5683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-US" sz="3500" b="1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Individuální</a:t>
            </a:r>
            <a:r>
              <a:rPr lang="en-US" sz="35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500" b="1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specifikace</a:t>
            </a:r>
            <a:endParaRPr lang="en-US" sz="3500" b="1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dirty="0" err="1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Časové</a:t>
            </a:r>
            <a:r>
              <a:rPr lang="en-US" sz="3000" b="1" dirty="0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b="1" dirty="0" err="1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rozmezí</a:t>
            </a:r>
            <a:endParaRPr lang="en-US" sz="3000" b="1" dirty="0">
              <a:solidFill>
                <a:srgbClr val="00B3BA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chemeClr val="dk1"/>
              </a:buClr>
              <a:buSzPct val="25000"/>
            </a:pP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Monografie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„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klasiků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“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nebo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aktuální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výzkumy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?</a:t>
            </a: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dirty="0" err="1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Typy</a:t>
            </a:r>
            <a:r>
              <a:rPr lang="en-US" sz="3000" b="1" dirty="0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b="1" dirty="0" err="1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dokumentů</a:t>
            </a:r>
            <a:r>
              <a:rPr lang="en-US" sz="3000" b="1" dirty="0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chemeClr val="dk1"/>
              </a:buClr>
              <a:buSzPct val="25000"/>
            </a:pP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Odborné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časopisy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kapitoly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z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knih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,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příspěvky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endParaRPr lang="cs-CZ" sz="3000" dirty="0" smtClean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chemeClr val="dk1"/>
              </a:buClr>
              <a:buSzPct val="25000"/>
            </a:pPr>
            <a:r>
              <a:rPr lang="en-US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z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konferencí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, </a:t>
            </a:r>
            <a:r>
              <a:rPr lang="cs-CZ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dizertační práce, </a:t>
            </a:r>
            <a:r>
              <a:rPr lang="en-US" sz="30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zpravodajství</a:t>
            </a:r>
            <a:endParaRPr lang="en-US" sz="30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dirty="0" err="1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Typ</a:t>
            </a:r>
            <a:r>
              <a:rPr lang="en-US" sz="3000" b="1" dirty="0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b="1" dirty="0" err="1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dat</a:t>
            </a:r>
            <a:r>
              <a:rPr lang="en-US" sz="3000" b="1" dirty="0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(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obrázky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, text, audio, video)</a:t>
            </a: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dirty="0" err="1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Jazyk</a:t>
            </a:r>
            <a:r>
              <a:rPr lang="en-US" sz="3000" b="1" dirty="0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b="1" dirty="0" err="1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dokumentů</a:t>
            </a:r>
            <a:r>
              <a:rPr lang="en-US" sz="3000" b="1" dirty="0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(90%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anglických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zdrojů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)</a:t>
            </a:r>
          </a:p>
          <a:p>
            <a:pPr lvl="0">
              <a:lnSpc>
                <a:spcPct val="120000"/>
              </a:lnSpc>
              <a:spcBef>
                <a:spcPts val="520"/>
              </a:spcBef>
              <a:buClr>
                <a:srgbClr val="008000"/>
              </a:buClr>
              <a:buSzPct val="25000"/>
            </a:pPr>
            <a:r>
              <a:rPr lang="en-US" sz="3000" b="1" dirty="0">
                <a:solidFill>
                  <a:srgbClr val="00B3BA"/>
                </a:solidFill>
                <a:latin typeface="+mj-lt"/>
                <a:ea typeface="Verdana"/>
                <a:cs typeface="Verdana"/>
                <a:sym typeface="Verdana"/>
              </a:rPr>
              <a:t>Forma </a:t>
            </a:r>
            <a:r>
              <a:rPr lang="en-US" sz="30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(</a:t>
            </a:r>
            <a:r>
              <a:rPr lang="en-US" sz="3000" b="1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odborná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x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populárně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naučná</a:t>
            </a:r>
            <a:r>
              <a:rPr lang="en-US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)</a:t>
            </a:r>
            <a:endParaRPr lang="en-US" sz="30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72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7522" y="980728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 se dá najít?</a:t>
            </a:r>
            <a:endParaRPr lang="cs-CZ" sz="40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1532925"/>
            <a:ext cx="8424936" cy="478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informace nutné pro </a:t>
            </a:r>
            <a:r>
              <a:rPr lang="cs-CZ" altLang="cs-CZ" sz="3200" b="1" dirty="0">
                <a:solidFill>
                  <a:srgbClr val="111111"/>
                </a:solidFill>
                <a:latin typeface="+mj-lt"/>
              </a:rPr>
              <a:t>základní orientaci</a:t>
            </a: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 v</a:t>
            </a:r>
          </a:p>
          <a:p>
            <a:pPr>
              <a:lnSpc>
                <a:spcPct val="120000"/>
              </a:lnSpc>
              <a:buClr>
                <a:srgbClr val="111111"/>
              </a:buClr>
            </a:pP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    tématu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informace doplňující a okrajové, ale důležité pro </a:t>
            </a:r>
            <a:r>
              <a:rPr lang="cs-CZ" altLang="cs-CZ" sz="3200" b="1" dirty="0">
                <a:solidFill>
                  <a:srgbClr val="111111"/>
                </a:solidFill>
                <a:latin typeface="+mj-lt"/>
              </a:rPr>
              <a:t>specifičnost</a:t>
            </a: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 práce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zdroje </a:t>
            </a:r>
            <a:r>
              <a:rPr lang="cs-CZ" altLang="cs-CZ" sz="3200" b="1" dirty="0">
                <a:solidFill>
                  <a:srgbClr val="111111"/>
                </a:solidFill>
                <a:latin typeface="+mj-lt"/>
              </a:rPr>
              <a:t>podporující argumentaci</a:t>
            </a: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 autora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</a:pP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zdroje vůči kterým se autor </a:t>
            </a:r>
            <a:r>
              <a:rPr lang="cs-CZ" altLang="cs-CZ" sz="3200" b="1" dirty="0">
                <a:solidFill>
                  <a:srgbClr val="111111"/>
                </a:solidFill>
                <a:latin typeface="+mj-lt"/>
              </a:rPr>
              <a:t>vymezuje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</a:pPr>
            <a:r>
              <a:rPr lang="cs-CZ" altLang="cs-CZ" sz="3200" b="1" dirty="0">
                <a:solidFill>
                  <a:srgbClr val="111111"/>
                </a:solidFill>
                <a:latin typeface="+mj-lt"/>
              </a:rPr>
              <a:t>faktografické</a:t>
            </a:r>
            <a:r>
              <a:rPr lang="cs-CZ" altLang="cs-CZ" sz="3200" dirty="0">
                <a:solidFill>
                  <a:srgbClr val="111111"/>
                </a:solidFill>
                <a:latin typeface="+mj-lt"/>
              </a:rPr>
              <a:t> zdroje nutné pro analýzu, komparaci, syntézu, atp.</a:t>
            </a:r>
            <a:endParaRPr lang="en-US" sz="32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1735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39552" y="116413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Kde můžu hledat?</a:t>
            </a:r>
            <a:endParaRPr lang="cs-CZ" sz="40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77522" y="1988840"/>
            <a:ext cx="7450862" cy="3945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2" lvl="0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Specializované</a:t>
            </a:r>
            <a:r>
              <a:rPr lang="en-US" sz="32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odborné</a:t>
            </a:r>
            <a:r>
              <a:rPr lang="en-US" sz="32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databáze</a:t>
            </a:r>
            <a:endParaRPr lang="en-US" sz="3200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Knihovní</a:t>
            </a:r>
            <a:r>
              <a:rPr lang="en-US" sz="32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katalogy</a:t>
            </a:r>
            <a:endParaRPr lang="en-US" sz="3200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Specializované</a:t>
            </a:r>
            <a:r>
              <a:rPr lang="en-US" sz="32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vyhledávače</a:t>
            </a:r>
            <a:r>
              <a:rPr lang="en-US" sz="32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odborných</a:t>
            </a:r>
            <a:r>
              <a:rPr lang="en-US" sz="3200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informací</a:t>
            </a:r>
            <a:endParaRPr lang="en-US" sz="3200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Repozitáře</a:t>
            </a:r>
            <a:endParaRPr lang="en-US" sz="3200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200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Knihovny</a:t>
            </a:r>
            <a:endParaRPr lang="en-US" sz="3200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7484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11560" y="1196752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 mi pomůže hledat?</a:t>
            </a:r>
            <a:endParaRPr lang="cs-CZ" sz="40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3528" y="1916832"/>
            <a:ext cx="7704856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20000"/>
              </a:lnSpc>
              <a:spcBef>
                <a:spcPts val="750"/>
              </a:spcBef>
            </a:pPr>
            <a:r>
              <a:rPr lang="cs-CZ" altLang="cs-CZ" sz="3000" b="1" dirty="0">
                <a:solidFill>
                  <a:srgbClr val="111111"/>
                </a:solidFill>
                <a:latin typeface="+mj-lt"/>
              </a:rPr>
              <a:t>1. Booleovský model</a:t>
            </a:r>
          </a:p>
          <a:p>
            <a:pPr marL="0" lvl="1">
              <a:lnSpc>
                <a:spcPct val="120000"/>
              </a:lnSpc>
              <a:spcBef>
                <a:spcPts val="675"/>
              </a:spcBef>
            </a:pPr>
            <a:endParaRPr lang="cs-CZ" altLang="cs-CZ" sz="3000" dirty="0">
              <a:solidFill>
                <a:srgbClr val="111111"/>
              </a:solidFill>
              <a:latin typeface="+mj-lt"/>
            </a:endParaRPr>
          </a:p>
          <a:p>
            <a:pPr marL="0" lvl="1">
              <a:lnSpc>
                <a:spcPct val="120000"/>
              </a:lnSpc>
              <a:spcBef>
                <a:spcPts val="675"/>
              </a:spcBef>
            </a:pPr>
            <a:r>
              <a:rPr lang="cs-CZ" altLang="cs-CZ" sz="3000" dirty="0">
                <a:solidFill>
                  <a:srgbClr val="111111"/>
                </a:solidFill>
                <a:latin typeface="+mj-lt"/>
              </a:rPr>
              <a:t>Nejrozšířenější - kombinace termínů pomocí logických operátorů AND, OR, </a:t>
            </a:r>
            <a:r>
              <a:rPr lang="cs-CZ" altLang="cs-CZ" sz="3000" dirty="0" smtClean="0">
                <a:solidFill>
                  <a:srgbClr val="111111"/>
                </a:solidFill>
                <a:latin typeface="+mj-lt"/>
              </a:rPr>
              <a:t>NOT</a:t>
            </a:r>
            <a:endParaRPr lang="cs-CZ" altLang="cs-CZ" sz="3000" dirty="0">
              <a:solidFill>
                <a:srgbClr val="11111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750"/>
              </a:spcBef>
            </a:pPr>
            <a:endParaRPr lang="cs-CZ" altLang="cs-CZ" sz="3000" dirty="0">
              <a:solidFill>
                <a:srgbClr val="111111"/>
              </a:solidFill>
              <a:latin typeface="+mj-lt"/>
            </a:endParaRPr>
          </a:p>
          <a:p>
            <a:pPr>
              <a:lnSpc>
                <a:spcPct val="120000"/>
              </a:lnSpc>
              <a:spcBef>
                <a:spcPts val="750"/>
              </a:spcBef>
            </a:pPr>
            <a:endParaRPr lang="cs-CZ" altLang="cs-CZ" sz="3000" dirty="0">
              <a:solidFill>
                <a:srgbClr val="111111"/>
              </a:solidFill>
              <a:latin typeface="+mj-lt"/>
            </a:endParaRPr>
          </a:p>
          <a:p>
            <a:endParaRPr lang="cs-CZ" sz="3000" dirty="0">
              <a:latin typeface="+mj-lt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43438" y="6237312"/>
            <a:ext cx="45005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125"/>
              </a:spcBef>
              <a:buClrTx/>
              <a:buFontTx/>
              <a:buNone/>
            </a:pPr>
            <a:r>
              <a:rPr lang="cs-CZ" altLang="cs-CZ" i="1" dirty="0">
                <a:solidFill>
                  <a:srgbClr val="111111"/>
                </a:solidFill>
              </a:rPr>
              <a:t>Steinerová, </a:t>
            </a:r>
            <a:r>
              <a:rPr lang="cs-CZ" altLang="cs-CZ" i="1" dirty="0" err="1">
                <a:solidFill>
                  <a:srgbClr val="111111"/>
                </a:solidFill>
              </a:rPr>
              <a:t>Gřešková</a:t>
            </a:r>
            <a:r>
              <a:rPr lang="cs-CZ" altLang="cs-CZ" i="1" dirty="0">
                <a:solidFill>
                  <a:srgbClr val="111111"/>
                </a:solidFill>
              </a:rPr>
              <a:t> </a:t>
            </a:r>
            <a:r>
              <a:rPr lang="en-US" altLang="cs-CZ" i="1" dirty="0">
                <a:solidFill>
                  <a:srgbClr val="111111"/>
                </a:solidFill>
              </a:rPr>
              <a:t>&amp;</a:t>
            </a:r>
            <a:r>
              <a:rPr lang="cs-CZ" altLang="cs-CZ" i="1" dirty="0">
                <a:solidFill>
                  <a:srgbClr val="111111"/>
                </a:solidFill>
              </a:rPr>
              <a:t> </a:t>
            </a:r>
            <a:r>
              <a:rPr lang="cs-CZ" altLang="cs-CZ" i="1" dirty="0" err="1">
                <a:solidFill>
                  <a:srgbClr val="111111"/>
                </a:solidFill>
              </a:rPr>
              <a:t>Ilavská</a:t>
            </a:r>
            <a:r>
              <a:rPr lang="cs-CZ" altLang="cs-CZ" i="1" dirty="0">
                <a:solidFill>
                  <a:srgbClr val="111111"/>
                </a:solidFill>
              </a:rPr>
              <a:t>, (2010)</a:t>
            </a:r>
          </a:p>
        </p:txBody>
      </p:sp>
    </p:spTree>
    <p:extLst>
      <p:ext uri="{BB962C8B-B14F-4D97-AF65-F5344CB8AC3E}">
        <p14:creationId xmlns:p14="http://schemas.microsoft.com/office/powerpoint/2010/main" val="324238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413994" y="1020291"/>
            <a:ext cx="8352928" cy="3243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 smtClean="0">
                <a:latin typeface="+mj-lt"/>
              </a:rPr>
              <a:t>Operátor </a:t>
            </a:r>
            <a:r>
              <a:rPr lang="cs-CZ" sz="3500" b="1" dirty="0" smtClean="0">
                <a:solidFill>
                  <a:srgbClr val="00B3BA"/>
                </a:solidFill>
                <a:latin typeface="+mj-lt"/>
              </a:rPr>
              <a:t>AND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</a:pPr>
            <a:r>
              <a:rPr lang="cs-CZ" altLang="cs-CZ" sz="2800" b="1" dirty="0">
                <a:solidFill>
                  <a:srgbClr val="111111"/>
                </a:solidFill>
                <a:latin typeface="+mj-lt"/>
              </a:rPr>
              <a:t>Logický součin, průnik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</a:pPr>
            <a:r>
              <a:rPr lang="cs-CZ" altLang="cs-CZ" sz="2800" dirty="0">
                <a:solidFill>
                  <a:srgbClr val="111111"/>
                </a:solidFill>
                <a:latin typeface="+mj-lt"/>
              </a:rPr>
              <a:t>Vyhledá jen dokumenty, ve kterých jsou</a:t>
            </a:r>
            <a:r>
              <a:rPr lang="cs-CZ" altLang="cs-CZ" sz="2800" b="1" dirty="0">
                <a:solidFill>
                  <a:srgbClr val="111111"/>
                </a:solidFill>
                <a:latin typeface="+mj-lt"/>
              </a:rPr>
              <a:t> </a:t>
            </a:r>
            <a:r>
              <a:rPr lang="cs-CZ" altLang="cs-CZ" sz="2800" b="1" dirty="0">
                <a:solidFill>
                  <a:srgbClr val="00B3BA"/>
                </a:solidFill>
                <a:latin typeface="+mj-lt"/>
              </a:rPr>
              <a:t>obě </a:t>
            </a:r>
            <a:r>
              <a:rPr lang="cs-CZ" altLang="cs-CZ" sz="2800" b="1" dirty="0">
                <a:solidFill>
                  <a:srgbClr val="111111"/>
                </a:solidFill>
                <a:latin typeface="+mj-lt"/>
              </a:rPr>
              <a:t>klíčová slova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</a:pPr>
            <a:r>
              <a:rPr lang="cs-CZ" altLang="cs-CZ" sz="2800" dirty="0">
                <a:solidFill>
                  <a:srgbClr val="111111"/>
                </a:solidFill>
                <a:latin typeface="+mj-lt"/>
              </a:rPr>
              <a:t>Výsledek se </a:t>
            </a:r>
            <a:r>
              <a:rPr lang="cs-CZ" altLang="cs-CZ" sz="2800" b="1" dirty="0" smtClean="0">
                <a:solidFill>
                  <a:srgbClr val="111111"/>
                </a:solidFill>
                <a:latin typeface="+mj-lt"/>
              </a:rPr>
              <a:t>zužuje </a:t>
            </a:r>
            <a:r>
              <a:rPr lang="cs-CZ" altLang="cs-CZ" sz="2800" b="1" dirty="0">
                <a:solidFill>
                  <a:srgbClr val="111111"/>
                </a:solidFill>
                <a:latin typeface="+mj-lt"/>
              </a:rPr>
              <a:t>(průnik množin)</a:t>
            </a:r>
          </a:p>
          <a:p>
            <a:pPr lvl="1">
              <a:spcBef>
                <a:spcPts val="700"/>
              </a:spcBef>
            </a:pPr>
            <a:r>
              <a:rPr lang="cs-CZ" altLang="cs-CZ" sz="2800" dirty="0">
                <a:solidFill>
                  <a:srgbClr val="111111"/>
                </a:solidFill>
                <a:latin typeface="+mj-lt"/>
              </a:rPr>
              <a:t>Spojení </a:t>
            </a:r>
            <a:r>
              <a:rPr lang="cs-CZ" altLang="cs-CZ" sz="2800" b="1" dirty="0">
                <a:solidFill>
                  <a:srgbClr val="111111"/>
                </a:solidFill>
                <a:latin typeface="+mj-lt"/>
              </a:rPr>
              <a:t>významově odlišných </a:t>
            </a:r>
            <a:r>
              <a:rPr lang="cs-CZ" altLang="cs-CZ" sz="2800" dirty="0" smtClean="0">
                <a:solidFill>
                  <a:srgbClr val="111111"/>
                </a:solidFill>
                <a:latin typeface="+mj-lt"/>
              </a:rPr>
              <a:t>pojmů</a:t>
            </a:r>
            <a:endParaRPr lang="cs-CZ" sz="3000" b="1" dirty="0">
              <a:latin typeface="+mj-lt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647575" y="4970544"/>
            <a:ext cx="8316913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3000" b="1" i="1" dirty="0">
                <a:solidFill>
                  <a:srgbClr val="111111"/>
                </a:solidFill>
                <a:latin typeface="+mj-lt"/>
              </a:rPr>
              <a:t>Př. barvy AND emoce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647" y="4263743"/>
            <a:ext cx="3898900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918615" y="5990943"/>
            <a:ext cx="338296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111111"/>
                </a:solidFill>
                <a:latin typeface="Tahoma" panose="020B0604030504040204" pitchFamily="34" charset="0"/>
              </a:rPr>
              <a:t>Barvy		Emoce</a:t>
            </a:r>
          </a:p>
        </p:txBody>
      </p:sp>
    </p:spTree>
    <p:extLst>
      <p:ext uri="{BB962C8B-B14F-4D97-AF65-F5344CB8AC3E}">
        <p14:creationId xmlns:p14="http://schemas.microsoft.com/office/powerpoint/2010/main" val="323646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18211" y="1030668"/>
            <a:ext cx="8352928" cy="3243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 smtClean="0">
                <a:latin typeface="+mj-lt"/>
              </a:rPr>
              <a:t>Operátor </a:t>
            </a:r>
            <a:r>
              <a:rPr lang="cs-CZ" sz="3500" b="1" dirty="0" smtClean="0">
                <a:solidFill>
                  <a:srgbClr val="00B3BA"/>
                </a:solidFill>
                <a:latin typeface="+mj-lt"/>
              </a:rPr>
              <a:t>OR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</a:pPr>
            <a:r>
              <a:rPr lang="cs-CZ" altLang="cs-CZ" sz="2800" b="1" dirty="0">
                <a:solidFill>
                  <a:srgbClr val="111111"/>
                </a:solidFill>
                <a:latin typeface="+mj-lt"/>
              </a:rPr>
              <a:t>Logický součet, </a:t>
            </a:r>
            <a:r>
              <a:rPr lang="cs-CZ" altLang="cs-CZ" sz="2800" b="1" dirty="0" smtClean="0">
                <a:solidFill>
                  <a:srgbClr val="111111"/>
                </a:solidFill>
                <a:latin typeface="+mj-lt"/>
              </a:rPr>
              <a:t>sjednocení</a:t>
            </a:r>
          </a:p>
          <a:p>
            <a:pPr lvl="1" indent="0">
              <a:spcBef>
                <a:spcPts val="700"/>
              </a:spcBef>
              <a:buClrTx/>
              <a:buFontTx/>
              <a:buNone/>
            </a:pPr>
            <a:r>
              <a:rPr lang="cs-CZ" altLang="cs-CZ" sz="2800" dirty="0" smtClean="0">
                <a:solidFill>
                  <a:srgbClr val="111111"/>
                </a:solidFill>
                <a:latin typeface="+mj-lt"/>
              </a:rPr>
              <a:t>Vyhledá dokumenty, kde je </a:t>
            </a:r>
            <a:r>
              <a:rPr lang="cs-CZ" altLang="cs-CZ" sz="2800" b="1" dirty="0" smtClean="0">
                <a:solidFill>
                  <a:srgbClr val="00B3BA"/>
                </a:solidFill>
                <a:latin typeface="+mj-lt"/>
              </a:rPr>
              <a:t>alespoň jeden </a:t>
            </a:r>
            <a:r>
              <a:rPr lang="cs-CZ" altLang="cs-CZ" sz="2800" b="1" dirty="0" smtClean="0">
                <a:solidFill>
                  <a:srgbClr val="111111"/>
                </a:solidFill>
                <a:latin typeface="+mj-lt"/>
              </a:rPr>
              <a:t>ze zadaných výrazů.</a:t>
            </a:r>
          </a:p>
          <a:p>
            <a:pPr lvl="1" indent="0">
              <a:spcBef>
                <a:spcPts val="700"/>
              </a:spcBef>
              <a:buClrTx/>
              <a:buFontTx/>
              <a:buNone/>
            </a:pPr>
            <a:r>
              <a:rPr lang="cs-CZ" altLang="cs-CZ" sz="2800" dirty="0" smtClean="0">
                <a:solidFill>
                  <a:srgbClr val="111111"/>
                </a:solidFill>
                <a:latin typeface="+mj-lt"/>
              </a:rPr>
              <a:t>Výsledek </a:t>
            </a:r>
            <a:r>
              <a:rPr lang="cs-CZ" altLang="cs-CZ" sz="2800" dirty="0">
                <a:solidFill>
                  <a:srgbClr val="111111"/>
                </a:solidFill>
                <a:latin typeface="+mj-lt"/>
              </a:rPr>
              <a:t>průzkumu se </a:t>
            </a:r>
            <a:r>
              <a:rPr lang="cs-CZ" altLang="cs-CZ" sz="2800" b="1" dirty="0" smtClean="0">
                <a:solidFill>
                  <a:srgbClr val="111111"/>
                </a:solidFill>
                <a:latin typeface="+mj-lt"/>
              </a:rPr>
              <a:t>rozšiřuje (</a:t>
            </a:r>
            <a:r>
              <a:rPr lang="cs-CZ" altLang="cs-CZ" sz="2800" b="1" dirty="0">
                <a:solidFill>
                  <a:srgbClr val="111111"/>
                </a:solidFill>
                <a:latin typeface="+mj-lt"/>
              </a:rPr>
              <a:t>sjednocení množin</a:t>
            </a:r>
            <a:r>
              <a:rPr lang="cs-CZ" altLang="cs-CZ" sz="2800" b="1" dirty="0" smtClean="0">
                <a:solidFill>
                  <a:srgbClr val="111111"/>
                </a:solidFill>
                <a:latin typeface="+mj-lt"/>
              </a:rPr>
              <a:t>).</a:t>
            </a:r>
            <a:endParaRPr lang="cs-CZ" altLang="cs-CZ" sz="2800" b="1" dirty="0">
              <a:solidFill>
                <a:srgbClr val="111111"/>
              </a:solidFill>
              <a:latin typeface="+mj-lt"/>
            </a:endParaRPr>
          </a:p>
          <a:p>
            <a:pPr lvl="1">
              <a:spcBef>
                <a:spcPts val="700"/>
              </a:spcBef>
            </a:pPr>
            <a:r>
              <a:rPr lang="cs-CZ" altLang="cs-CZ" sz="2800" dirty="0">
                <a:solidFill>
                  <a:srgbClr val="111111"/>
                </a:solidFill>
                <a:latin typeface="+mj-lt"/>
              </a:rPr>
              <a:t>Spojení synonym a příbuzných </a:t>
            </a:r>
            <a:r>
              <a:rPr lang="cs-CZ" altLang="cs-CZ" sz="2800" dirty="0" smtClean="0">
                <a:solidFill>
                  <a:srgbClr val="111111"/>
                </a:solidFill>
                <a:latin typeface="+mj-lt"/>
              </a:rPr>
              <a:t>pojmů.</a:t>
            </a:r>
            <a:endParaRPr lang="cs-CZ" altLang="cs-CZ" sz="2800" dirty="0">
              <a:solidFill>
                <a:srgbClr val="111111"/>
              </a:solidFill>
              <a:latin typeface="+mj-lt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811" y="4545602"/>
            <a:ext cx="3304062" cy="1404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656893" y="4202075"/>
            <a:ext cx="7675563" cy="49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2600" b="1" i="1" dirty="0">
                <a:solidFill>
                  <a:srgbClr val="111111"/>
                </a:solidFill>
                <a:latin typeface="+mj-lt"/>
              </a:rPr>
              <a:t>Př. psychologie výchovy OR pedagogická psychologie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300487" y="5808663"/>
            <a:ext cx="35290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111111"/>
                </a:solidFill>
                <a:latin typeface="Verdana" panose="020B0604030504040204" pitchFamily="34" charset="0"/>
              </a:rPr>
              <a:t>psychologie výchovy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800251" y="5831184"/>
            <a:ext cx="41417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 sz="2400" dirty="0">
                <a:solidFill>
                  <a:srgbClr val="111111"/>
                </a:solidFill>
                <a:latin typeface="Verdana" panose="020B0604030504040204" pitchFamily="34" charset="0"/>
              </a:rPr>
              <a:t>pedagogická psychologie</a:t>
            </a:r>
          </a:p>
        </p:txBody>
      </p:sp>
    </p:spTree>
    <p:extLst>
      <p:ext uri="{BB962C8B-B14F-4D97-AF65-F5344CB8AC3E}">
        <p14:creationId xmlns:p14="http://schemas.microsoft.com/office/powerpoint/2010/main" val="365547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1506" y="908720"/>
            <a:ext cx="8550494" cy="280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 smtClean="0">
                <a:latin typeface="+mj-lt"/>
              </a:rPr>
              <a:t>Operátor </a:t>
            </a:r>
            <a:r>
              <a:rPr lang="cs-CZ" sz="3500" b="1" dirty="0" smtClean="0">
                <a:solidFill>
                  <a:srgbClr val="00B3BA"/>
                </a:solidFill>
                <a:latin typeface="+mj-lt"/>
              </a:rPr>
              <a:t>NOT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>
                <a:latin typeface="+mj-lt"/>
              </a:rPr>
              <a:t>Logická negace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2700" b="1" dirty="0">
                <a:solidFill>
                  <a:srgbClr val="00B3BA"/>
                </a:solidFill>
                <a:latin typeface="+mj-lt"/>
              </a:rPr>
              <a:t>Vyloučí</a:t>
            </a:r>
            <a:r>
              <a:rPr lang="cs-CZ" altLang="cs-CZ" sz="2700" dirty="0">
                <a:latin typeface="+mj-lt"/>
              </a:rPr>
              <a:t> záznamy, které </a:t>
            </a:r>
            <a:r>
              <a:rPr lang="cs-CZ" altLang="cs-CZ" sz="2700" b="1" dirty="0">
                <a:latin typeface="+mj-lt"/>
              </a:rPr>
              <a:t>obsahují označené klíčové slovo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2700" b="1" dirty="0">
                <a:solidFill>
                  <a:srgbClr val="00B3BA"/>
                </a:solidFill>
                <a:latin typeface="+mj-lt"/>
              </a:rPr>
              <a:t>Záleží na pořadí </a:t>
            </a:r>
            <a:r>
              <a:rPr lang="cs-CZ" altLang="cs-CZ" sz="2700" b="1" dirty="0">
                <a:latin typeface="+mj-lt"/>
              </a:rPr>
              <a:t>klíčových slov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2700" dirty="0">
                <a:latin typeface="+mj-lt"/>
              </a:rPr>
              <a:t>Výsledek průzkumu se </a:t>
            </a:r>
            <a:r>
              <a:rPr lang="cs-CZ" altLang="cs-CZ" sz="2700" b="1" dirty="0" smtClean="0">
                <a:latin typeface="+mj-lt"/>
              </a:rPr>
              <a:t>zužuje</a:t>
            </a:r>
            <a:endParaRPr lang="cs-CZ" altLang="cs-CZ" sz="2800" dirty="0">
              <a:latin typeface="+mj-lt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00570"/>
            <a:ext cx="3500993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763688" y="3626388"/>
            <a:ext cx="64087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2400" b="1" i="1" dirty="0">
                <a:solidFill>
                  <a:srgbClr val="111111"/>
                </a:solidFill>
                <a:latin typeface="Verdana" panose="020B0604030504040204" pitchFamily="34" charset="0"/>
              </a:rPr>
              <a:t>Př. </a:t>
            </a:r>
            <a:r>
              <a:rPr lang="cs-CZ" altLang="cs-CZ" sz="2400" b="1" i="1" dirty="0" err="1" smtClean="0">
                <a:solidFill>
                  <a:srgbClr val="111111"/>
                </a:solidFill>
                <a:latin typeface="Verdana" panose="020B0604030504040204" pitchFamily="34" charset="0"/>
              </a:rPr>
              <a:t>counselling</a:t>
            </a:r>
            <a:r>
              <a:rPr lang="cs-CZ" altLang="cs-CZ" sz="2400" b="1" i="1" dirty="0" smtClean="0">
                <a:solidFill>
                  <a:srgbClr val="111111"/>
                </a:solidFill>
                <a:latin typeface="Verdana" panose="020B0604030504040204" pitchFamily="34" charset="0"/>
              </a:rPr>
              <a:t> </a:t>
            </a:r>
            <a:r>
              <a:rPr lang="cs-CZ" altLang="cs-CZ" sz="2400" b="1" i="1" dirty="0">
                <a:solidFill>
                  <a:srgbClr val="111111"/>
                </a:solidFill>
                <a:latin typeface="Verdana" panose="020B0604030504040204" pitchFamily="34" charset="0"/>
              </a:rPr>
              <a:t>NOT </a:t>
            </a:r>
            <a:r>
              <a:rPr lang="cs-CZ" altLang="cs-CZ" sz="2400" b="1" i="1" dirty="0" err="1" smtClean="0">
                <a:solidFill>
                  <a:srgbClr val="111111"/>
                </a:solidFill>
                <a:latin typeface="Verdana" panose="020B0604030504040204" pitchFamily="34" charset="0"/>
              </a:rPr>
              <a:t>psychotherapy</a:t>
            </a:r>
            <a:endParaRPr lang="cs-CZ" altLang="cs-CZ" sz="2400" b="1" i="1" dirty="0">
              <a:solidFill>
                <a:srgbClr val="111111"/>
              </a:solidFill>
              <a:latin typeface="Verdana" panose="020B060403050404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765231" y="5721975"/>
            <a:ext cx="466625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 sz="2400" dirty="0" err="1" smtClean="0">
                <a:solidFill>
                  <a:srgbClr val="111111"/>
                </a:solidFill>
                <a:latin typeface="Verdana" panose="020B0604030504040204" pitchFamily="34" charset="0"/>
              </a:rPr>
              <a:t>counselling</a:t>
            </a:r>
            <a:r>
              <a:rPr lang="cs-CZ" altLang="cs-CZ" sz="2400" dirty="0" smtClean="0">
                <a:solidFill>
                  <a:srgbClr val="111111"/>
                </a:solidFill>
                <a:latin typeface="Verdana" panose="020B0604030504040204" pitchFamily="34" charset="0"/>
              </a:rPr>
              <a:t>   </a:t>
            </a:r>
            <a:r>
              <a:rPr lang="cs-CZ" altLang="cs-CZ" sz="2400" dirty="0" err="1" smtClean="0">
                <a:solidFill>
                  <a:srgbClr val="111111"/>
                </a:solidFill>
                <a:latin typeface="Verdana" panose="020B0604030504040204" pitchFamily="34" charset="0"/>
              </a:rPr>
              <a:t>psychotherapy</a:t>
            </a:r>
            <a:endParaRPr lang="cs-CZ" altLang="cs-CZ" sz="2400" dirty="0">
              <a:solidFill>
                <a:srgbClr val="11111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02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225689"/>
            <a:ext cx="8568952" cy="4634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</a:rPr>
              <a:t>2. Krácení termínů (</a:t>
            </a:r>
            <a:r>
              <a:rPr lang="cs-CZ" altLang="cs-CZ" sz="3500" b="1" dirty="0" err="1" smtClean="0">
                <a:latin typeface="+mj-lt"/>
              </a:rPr>
              <a:t>trunctation</a:t>
            </a:r>
            <a:r>
              <a:rPr lang="cs-CZ" altLang="cs-CZ" sz="3500" b="1" dirty="0" smtClean="0">
                <a:latin typeface="+mj-lt"/>
              </a:rPr>
              <a:t>) </a:t>
            </a:r>
            <a:r>
              <a:rPr lang="cs-CZ" altLang="cs-CZ" sz="3500" b="1" dirty="0" smtClean="0">
                <a:solidFill>
                  <a:srgbClr val="00B3BA"/>
                </a:solidFill>
                <a:latin typeface="+mj-lt"/>
              </a:rPr>
              <a:t>(*)</a:t>
            </a:r>
          </a:p>
          <a:p>
            <a:endParaRPr lang="cs-CZ" altLang="cs-CZ" sz="28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>
                <a:latin typeface="+mj-lt"/>
              </a:rPr>
              <a:t>Hledaný termín je zkrácen na </a:t>
            </a:r>
            <a:r>
              <a:rPr lang="cs-CZ" altLang="cs-CZ" sz="3000" b="1" dirty="0">
                <a:solidFill>
                  <a:srgbClr val="00B3BA"/>
                </a:solidFill>
                <a:latin typeface="+mj-lt"/>
              </a:rPr>
              <a:t>kořen slova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2800" dirty="0">
                <a:latin typeface="+mj-lt"/>
              </a:rPr>
              <a:t>Systém dohledá všechny možné tvary kořene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2800" dirty="0">
                <a:latin typeface="+mj-lt"/>
              </a:rPr>
              <a:t>Přípony nebo koncovky nahrazeny zástupným znakem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2800" b="1" dirty="0">
                <a:latin typeface="+mj-lt"/>
              </a:rPr>
              <a:t>Výsledek vyhledávání se rozšiřuje </a:t>
            </a:r>
          </a:p>
          <a:p>
            <a:pPr lvl="1" indent="0">
              <a:spcBef>
                <a:spcPts val="600"/>
              </a:spcBef>
              <a:buClrTx/>
              <a:buFontTx/>
              <a:buNone/>
              <a:defRPr/>
            </a:pPr>
            <a:endParaRPr lang="cs-CZ" altLang="cs-CZ" sz="2400" b="1" i="1" dirty="0">
              <a:latin typeface="+mj-lt"/>
            </a:endParaRPr>
          </a:p>
          <a:p>
            <a:pPr lvl="1" indent="0">
              <a:spcBef>
                <a:spcPts val="600"/>
              </a:spcBef>
              <a:buClrTx/>
              <a:buFontTx/>
              <a:buNone/>
              <a:defRPr/>
            </a:pPr>
            <a:r>
              <a:rPr lang="cs-CZ" altLang="cs-CZ" sz="2700" b="1" i="1" dirty="0">
                <a:latin typeface="+mj-lt"/>
              </a:rPr>
              <a:t>Př. psycholog</a:t>
            </a:r>
            <a:r>
              <a:rPr lang="en-US" altLang="cs-CZ" sz="2700" b="1" i="1" dirty="0">
                <a:solidFill>
                  <a:srgbClr val="00B3BA"/>
                </a:solidFill>
                <a:latin typeface="+mj-lt"/>
              </a:rPr>
              <a:t>*</a:t>
            </a:r>
            <a:r>
              <a:rPr lang="cs-CZ" altLang="cs-CZ" sz="2700" b="1" i="1" dirty="0">
                <a:latin typeface="+mj-lt"/>
              </a:rPr>
              <a:t> - vyhledá psycholog, psychologie, psychologický atd</a:t>
            </a:r>
            <a:r>
              <a:rPr lang="cs-CZ" altLang="cs-CZ" sz="2700" b="1" i="1" dirty="0" smtClean="0">
                <a:latin typeface="+mj-lt"/>
              </a:rPr>
              <a:t>.</a:t>
            </a:r>
            <a:endParaRPr lang="cs-CZ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12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67463" y="1124744"/>
            <a:ext cx="8280920" cy="534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</a:rPr>
              <a:t>3. Vyhledávání prostřednictvím </a:t>
            </a:r>
            <a:r>
              <a:rPr lang="cs-CZ" altLang="cs-CZ" sz="3500" b="1" dirty="0" smtClean="0">
                <a:solidFill>
                  <a:srgbClr val="00B3BA"/>
                </a:solidFill>
                <a:latin typeface="+mj-lt"/>
              </a:rPr>
              <a:t>„</a:t>
            </a:r>
            <a:r>
              <a:rPr lang="cs-CZ" altLang="cs-CZ" sz="3500" b="1" dirty="0" smtClean="0">
                <a:latin typeface="+mj-lt"/>
              </a:rPr>
              <a:t>fráze</a:t>
            </a:r>
            <a:r>
              <a:rPr lang="cs-CZ" altLang="cs-CZ" sz="3500" b="1" dirty="0" smtClean="0">
                <a:solidFill>
                  <a:srgbClr val="00B3BA"/>
                </a:solidFill>
                <a:latin typeface="+mj-lt"/>
              </a:rPr>
              <a:t>“</a:t>
            </a:r>
            <a:endParaRPr lang="cs-CZ" altLang="cs-CZ" sz="3500" dirty="0">
              <a:solidFill>
                <a:srgbClr val="00B3BA"/>
              </a:solidFill>
              <a:latin typeface="+mj-lt"/>
            </a:endParaRP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>
                <a:latin typeface="+mj-lt"/>
              </a:rPr>
              <a:t>Bližší specifikace dotazu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3000" dirty="0">
                <a:latin typeface="+mj-lt"/>
              </a:rPr>
              <a:t>Slovní spojení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3000" dirty="0">
                <a:latin typeface="+mj-lt"/>
              </a:rPr>
              <a:t>Všechna slova se musí vyskytovat v </a:t>
            </a:r>
            <a:r>
              <a:rPr lang="cs-CZ" altLang="cs-CZ" sz="3000" b="1" dirty="0">
                <a:solidFill>
                  <a:srgbClr val="00B3BA"/>
                </a:solidFill>
                <a:latin typeface="+mj-lt"/>
              </a:rPr>
              <a:t>přesném pořadí </a:t>
            </a:r>
            <a:r>
              <a:rPr lang="cs-CZ" altLang="cs-CZ" sz="3000" dirty="0">
                <a:latin typeface="+mj-lt"/>
              </a:rPr>
              <a:t>a</a:t>
            </a:r>
            <a:r>
              <a:rPr lang="cs-CZ" altLang="cs-CZ" sz="3000" dirty="0">
                <a:solidFill>
                  <a:srgbClr val="00B3BA"/>
                </a:solidFill>
                <a:latin typeface="+mj-lt"/>
              </a:rPr>
              <a:t> </a:t>
            </a:r>
            <a:r>
              <a:rPr lang="cs-CZ" altLang="cs-CZ" sz="3000" b="1" dirty="0">
                <a:solidFill>
                  <a:srgbClr val="00B3BA"/>
                </a:solidFill>
                <a:latin typeface="+mj-lt"/>
              </a:rPr>
              <a:t>uvedeném tvaru</a:t>
            </a: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3000" dirty="0" smtClean="0">
                <a:latin typeface="+mj-lt"/>
              </a:rPr>
              <a:t>Využívají se</a:t>
            </a:r>
            <a:r>
              <a:rPr lang="cs-CZ" altLang="cs-CZ" sz="3000" b="1" dirty="0" smtClean="0">
                <a:solidFill>
                  <a:srgbClr val="00B3BA"/>
                </a:solidFill>
                <a:latin typeface="+mj-lt"/>
              </a:rPr>
              <a:t> uvozovky</a:t>
            </a:r>
            <a:endParaRPr lang="cs-CZ" altLang="cs-CZ" sz="3000" b="1" dirty="0">
              <a:solidFill>
                <a:srgbClr val="00B3BA"/>
              </a:solidFill>
              <a:latin typeface="+mj-lt"/>
            </a:endParaRPr>
          </a:p>
          <a:p>
            <a:pPr lvl="1" indent="0">
              <a:spcBef>
                <a:spcPts val="675"/>
              </a:spcBef>
              <a:buClrTx/>
              <a:buFontTx/>
              <a:buNone/>
              <a:defRPr/>
            </a:pPr>
            <a:r>
              <a:rPr lang="cs-CZ" altLang="cs-CZ" sz="3000" b="1" dirty="0">
                <a:latin typeface="+mj-lt"/>
              </a:rPr>
              <a:t>Výsledek vyhledávání se zužuje</a:t>
            </a:r>
          </a:p>
          <a:p>
            <a:pPr lvl="1" indent="0">
              <a:spcBef>
                <a:spcPts val="600"/>
              </a:spcBef>
              <a:buClrTx/>
              <a:buFontTx/>
              <a:buNone/>
              <a:defRPr/>
            </a:pPr>
            <a:endParaRPr lang="cs-CZ" altLang="cs-CZ" sz="2800" dirty="0">
              <a:latin typeface="+mj-lt"/>
            </a:endParaRPr>
          </a:p>
          <a:p>
            <a:pPr lvl="1" indent="0">
              <a:spcBef>
                <a:spcPts val="600"/>
              </a:spcBef>
              <a:buClrTx/>
              <a:buFontTx/>
              <a:buNone/>
              <a:defRPr/>
            </a:pPr>
            <a:r>
              <a:rPr lang="cs-CZ" altLang="cs-CZ" sz="3000" b="1" i="1" dirty="0">
                <a:latin typeface="+mj-lt"/>
              </a:rPr>
              <a:t>Př. </a:t>
            </a:r>
            <a:r>
              <a:rPr lang="cs-CZ" altLang="cs-CZ" sz="3000" b="1" i="1" dirty="0" smtClean="0">
                <a:solidFill>
                  <a:srgbClr val="00B3BA"/>
                </a:solidFill>
                <a:latin typeface="+mj-lt"/>
              </a:rPr>
              <a:t>„</a:t>
            </a:r>
            <a:r>
              <a:rPr lang="cs-CZ" altLang="cs-CZ" sz="3000" b="1" i="1" dirty="0" err="1" smtClean="0">
                <a:latin typeface="+mj-lt"/>
              </a:rPr>
              <a:t>child</a:t>
            </a:r>
            <a:r>
              <a:rPr lang="cs-CZ" altLang="cs-CZ" sz="3000" b="1" i="1" dirty="0" smtClean="0">
                <a:latin typeface="+mj-lt"/>
              </a:rPr>
              <a:t> </a:t>
            </a:r>
            <a:r>
              <a:rPr lang="cs-CZ" altLang="cs-CZ" sz="3000" b="1" i="1" dirty="0" err="1" smtClean="0">
                <a:latin typeface="+mj-lt"/>
              </a:rPr>
              <a:t>development</a:t>
            </a:r>
            <a:r>
              <a:rPr lang="cs-CZ" altLang="cs-CZ" sz="3000" b="1" i="1" dirty="0" smtClean="0">
                <a:solidFill>
                  <a:srgbClr val="00B3BA"/>
                </a:solidFill>
                <a:latin typeface="+mj-lt"/>
              </a:rPr>
              <a:t>“</a:t>
            </a:r>
            <a:endParaRPr lang="cs-CZ" sz="3000" dirty="0">
              <a:solidFill>
                <a:srgbClr val="00B3B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89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133356"/>
            <a:ext cx="8568952" cy="4684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Na co se zaměříme?</a:t>
            </a:r>
            <a:endParaRPr lang="cs-CZ" altLang="cs-CZ" sz="40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cs-CZ" sz="30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10</a:t>
            </a:r>
            <a:r>
              <a:rPr lang="en-US" sz="30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. </a:t>
            </a:r>
            <a:r>
              <a:rPr lang="cs-CZ" sz="30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11</a:t>
            </a:r>
            <a:r>
              <a:rPr lang="en-US" sz="30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. </a:t>
            </a:r>
            <a:endParaRPr lang="cs-CZ" sz="3000" b="1" dirty="0" smtClean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-US" sz="27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Jak</a:t>
            </a:r>
            <a:r>
              <a:rPr lang="en-US" sz="27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vyhledávat</a:t>
            </a:r>
            <a:r>
              <a:rPr lang="en-US" sz="27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?</a:t>
            </a:r>
            <a:endParaRPr lang="cs-CZ" sz="2700" dirty="0" smtClean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-US" sz="27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Jak</a:t>
            </a:r>
            <a:r>
              <a:rPr lang="en-US" sz="27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tvořit</a:t>
            </a:r>
            <a:r>
              <a:rPr lang="en-US" sz="27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rešeršní</a:t>
            </a:r>
            <a:r>
              <a:rPr lang="en-US" sz="27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27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dotaz</a:t>
            </a:r>
            <a:r>
              <a:rPr lang="en-US" sz="27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?</a:t>
            </a:r>
            <a:endParaRPr lang="cs-CZ" sz="2700" dirty="0" smtClean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cs-CZ" sz="27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Google </a:t>
            </a:r>
            <a:r>
              <a:rPr lang="cs-CZ" sz="27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Scholar</a:t>
            </a:r>
            <a:endParaRPr lang="cs-CZ" sz="2700" dirty="0" smtClean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buClr>
                <a:schemeClr val="dk1"/>
              </a:buClr>
              <a:buSzPct val="25000"/>
            </a:pPr>
            <a:r>
              <a:rPr lang="en-US" sz="27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Praktické</a:t>
            </a:r>
            <a:r>
              <a:rPr lang="en-US" sz="27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cvičení</a:t>
            </a:r>
            <a:r>
              <a:rPr lang="en-US" sz="27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27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vyhledávání</a:t>
            </a:r>
            <a:r>
              <a:rPr lang="en-US" sz="27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(EBSCO, Sage</a:t>
            </a:r>
            <a:r>
              <a:rPr lang="en-US" sz="27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)</a:t>
            </a:r>
            <a:endParaRPr lang="en-US" sz="27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27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EBSCO Discovery</a:t>
            </a:r>
            <a:endParaRPr lang="cs-CZ" sz="2700" dirty="0" smtClean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0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cs-CZ" sz="2700" b="1" dirty="0" smtClean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Téma domácího úkolu 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(pondělí 14.11</a:t>
            </a:r>
            <a:r>
              <a:rPr lang="cs-CZ" sz="2400" b="1" dirty="0" smtClean="0">
                <a:solidFill>
                  <a:srgbClr val="FF0000"/>
                </a:solidFill>
                <a:latin typeface="+mj-lt"/>
                <a:ea typeface="Verdana"/>
                <a:cs typeface="Verdana"/>
                <a:sym typeface="Verdana"/>
              </a:rPr>
              <a:t>. téma, odevzdání 25.11.)</a:t>
            </a:r>
            <a:endParaRPr lang="cs-CZ" sz="2400" b="1" dirty="0">
              <a:solidFill>
                <a:srgbClr val="FF0000"/>
              </a:solidFill>
              <a:latin typeface="+mj-lt"/>
              <a:ea typeface="Verdana"/>
              <a:cs typeface="Verdana"/>
              <a:sym typeface="Verdana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07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259632" y="908720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</a:rPr>
              <a:t>Terminologie </a:t>
            </a:r>
          </a:p>
        </p:txBody>
      </p:sp>
      <p:pic>
        <p:nvPicPr>
          <p:cNvPr id="2" name="Picture 2" descr="http://detecting.us/wp-content/uploads/y-u-no-speak-normally-300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17141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66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 to vlastně dělám?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2276872"/>
            <a:ext cx="8568952" cy="3789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>
                <a:latin typeface="+mj-lt"/>
              </a:rPr>
              <a:t>Prohlížení (</a:t>
            </a:r>
            <a:r>
              <a:rPr lang="cs-CZ" altLang="cs-CZ" sz="3000" b="1" dirty="0" err="1">
                <a:solidFill>
                  <a:srgbClr val="00B3BA"/>
                </a:solidFill>
                <a:latin typeface="+mj-lt"/>
              </a:rPr>
              <a:t>browsing</a:t>
            </a:r>
            <a:r>
              <a:rPr lang="cs-CZ" altLang="cs-CZ" sz="3000" b="1" dirty="0">
                <a:latin typeface="+mj-lt"/>
              </a:rPr>
              <a:t>)</a:t>
            </a:r>
          </a:p>
          <a:p>
            <a:pPr marL="442913">
              <a:lnSpc>
                <a:spcPct val="120000"/>
              </a:lnSpc>
              <a:spcBef>
                <a:spcPts val="750"/>
              </a:spcBef>
              <a:defRPr/>
            </a:pPr>
            <a:r>
              <a:rPr lang="cs-CZ" altLang="cs-CZ" sz="3000" dirty="0" smtClean="0">
                <a:latin typeface="+mj-lt"/>
              </a:rPr>
              <a:t>Neklíčuji </a:t>
            </a:r>
            <a:r>
              <a:rPr lang="cs-CZ" altLang="cs-CZ" sz="3000" dirty="0">
                <a:latin typeface="+mj-lt"/>
              </a:rPr>
              <a:t>– „brouzdám“ časopisy, články (seznamy titulů v databázích)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 smtClean="0">
                <a:latin typeface="+mj-lt"/>
              </a:rPr>
              <a:t>Vyhledávání </a:t>
            </a:r>
            <a:r>
              <a:rPr lang="cs-CZ" altLang="cs-CZ" sz="3000" b="1" dirty="0">
                <a:latin typeface="+mj-lt"/>
              </a:rPr>
              <a:t>(</a:t>
            </a:r>
            <a:r>
              <a:rPr lang="cs-CZ" altLang="cs-CZ" sz="3000" b="1" dirty="0" err="1">
                <a:solidFill>
                  <a:srgbClr val="00B3BA"/>
                </a:solidFill>
                <a:latin typeface="+mj-lt"/>
              </a:rPr>
              <a:t>searching</a:t>
            </a:r>
            <a:r>
              <a:rPr lang="cs-CZ" altLang="cs-CZ" sz="3000" b="1" dirty="0">
                <a:latin typeface="+mj-lt"/>
              </a:rPr>
              <a:t>)</a:t>
            </a:r>
          </a:p>
          <a:p>
            <a:pPr marL="442913">
              <a:lnSpc>
                <a:spcPct val="120000"/>
              </a:lnSpc>
              <a:spcBef>
                <a:spcPts val="750"/>
              </a:spcBef>
              <a:defRPr/>
            </a:pPr>
            <a:r>
              <a:rPr lang="cs-CZ" altLang="cs-CZ" sz="3000" dirty="0">
                <a:latin typeface="+mj-lt"/>
              </a:rPr>
              <a:t>	Jednoduché (Google)</a:t>
            </a:r>
          </a:p>
          <a:p>
            <a:pPr marL="442913">
              <a:lnSpc>
                <a:spcPct val="120000"/>
              </a:lnSpc>
              <a:spcBef>
                <a:spcPts val="750"/>
              </a:spcBef>
              <a:defRPr/>
            </a:pPr>
            <a:r>
              <a:rPr lang="cs-CZ" altLang="cs-CZ" sz="3000" dirty="0">
                <a:latin typeface="+mj-lt"/>
              </a:rPr>
              <a:t>	Pokročilé (více polí – Booleovské </a:t>
            </a:r>
            <a:r>
              <a:rPr lang="cs-CZ" altLang="cs-CZ" sz="3000" dirty="0" smtClean="0">
                <a:latin typeface="+mj-lt"/>
              </a:rPr>
              <a:t>operátory</a:t>
            </a:r>
            <a:r>
              <a:rPr lang="cs-CZ" altLang="cs-CZ" sz="30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1848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39552" y="1124744"/>
            <a:ext cx="7848872" cy="548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Málokdy relevantní záznamy po </a:t>
            </a:r>
            <a:r>
              <a:rPr lang="cs-CZ" altLang="cs-CZ" sz="3000" b="1" dirty="0">
                <a:latin typeface="+mj-lt"/>
              </a:rPr>
              <a:t>prvním </a:t>
            </a:r>
            <a:r>
              <a:rPr lang="cs-CZ" altLang="cs-CZ" sz="3000" dirty="0" smtClean="0">
                <a:latin typeface="+mj-lt"/>
              </a:rPr>
              <a:t>vyhledávání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dirty="0" smtClean="0">
                <a:latin typeface="+mj-lt"/>
              </a:rPr>
              <a:t>Rešeršní </a:t>
            </a:r>
            <a:r>
              <a:rPr lang="cs-CZ" altLang="cs-CZ" sz="3000" dirty="0">
                <a:latin typeface="+mj-lt"/>
              </a:rPr>
              <a:t>dotaz nutné </a:t>
            </a:r>
            <a:r>
              <a:rPr lang="cs-CZ" altLang="cs-CZ" sz="3000" b="1" dirty="0" smtClean="0">
                <a:latin typeface="+mj-lt"/>
              </a:rPr>
              <a:t>ladit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dirty="0" smtClean="0">
                <a:latin typeface="+mj-lt"/>
              </a:rPr>
              <a:t>Každý </a:t>
            </a:r>
            <a:r>
              <a:rPr lang="cs-CZ" altLang="cs-CZ" sz="3000" dirty="0">
                <a:latin typeface="+mj-lt"/>
              </a:rPr>
              <a:t>zdroj – vlastní pravidla → </a:t>
            </a:r>
            <a:r>
              <a:rPr lang="cs-CZ" altLang="cs-CZ" sz="3000" b="1" dirty="0">
                <a:latin typeface="+mj-lt"/>
              </a:rPr>
              <a:t>uzpůsobit</a:t>
            </a:r>
            <a:r>
              <a:rPr lang="cs-CZ" altLang="cs-CZ" sz="3000" dirty="0">
                <a:latin typeface="+mj-lt"/>
              </a:rPr>
              <a:t> vyhledávací </a:t>
            </a:r>
            <a:r>
              <a:rPr lang="cs-CZ" altLang="cs-CZ" sz="3000" dirty="0" smtClean="0">
                <a:latin typeface="+mj-lt"/>
              </a:rPr>
              <a:t>dotaz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 smtClean="0">
                <a:latin typeface="+mj-lt"/>
              </a:rPr>
              <a:t>Neexistuje </a:t>
            </a:r>
            <a:r>
              <a:rPr lang="cs-CZ" altLang="cs-CZ" sz="3000" b="1" dirty="0">
                <a:latin typeface="+mj-lt"/>
              </a:rPr>
              <a:t>obecný „recept“ jak vyhledávat nejlépe - každý klíčuje, vyhledává, zpracovává po </a:t>
            </a:r>
            <a:r>
              <a:rPr lang="cs-CZ" altLang="cs-CZ" sz="3000" b="1" dirty="0" smtClean="0">
                <a:latin typeface="+mj-lt"/>
              </a:rPr>
              <a:t>svém.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 smtClean="0">
                <a:latin typeface="+mj-lt"/>
              </a:rPr>
              <a:t>Ale </a:t>
            </a:r>
            <a:r>
              <a:rPr lang="cs-CZ" altLang="cs-CZ" sz="3000" b="1" dirty="0">
                <a:latin typeface="+mj-lt"/>
              </a:rPr>
              <a:t>je fajn znát tipy a triky </a:t>
            </a:r>
            <a:r>
              <a:rPr lang="cs-CZ" altLang="cs-CZ" sz="3000" b="1" dirty="0" smtClean="0">
                <a:latin typeface="+mj-lt"/>
                <a:sym typeface="Wingdings" panose="05000000000000000000" pitchFamily="2" charset="2"/>
              </a:rPr>
              <a:t>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865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063112" y="76470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</a:rPr>
              <a:t>Tipy a triky </a:t>
            </a:r>
          </a:p>
        </p:txBody>
      </p:sp>
      <p:pic>
        <p:nvPicPr>
          <p:cNvPr id="6146" name="Picture 2" descr="http://www.mememaker.net/static/images/memes/44249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435" y="2109049"/>
            <a:ext cx="4624099" cy="398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78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417663"/>
            <a:ext cx="82089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Mám </a:t>
            </a:r>
            <a:r>
              <a:rPr lang="cs-CZ" altLang="cs-CZ" sz="3500" b="1" dirty="0" smtClean="0">
                <a:solidFill>
                  <a:srgbClr val="00B3BA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málo</a:t>
            </a:r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výsledků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99592" y="2276872"/>
            <a:ext cx="756084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>
                <a:latin typeface="+mj-lt"/>
              </a:rPr>
              <a:t>Rozšiřte dotaz</a:t>
            </a:r>
          </a:p>
          <a:p>
            <a:pPr marL="914400" lvl="1" indent="-457200">
              <a:spcBef>
                <a:spcPts val="67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přidejte další/jiná klíčová slova</a:t>
            </a:r>
          </a:p>
          <a:p>
            <a:pPr marL="442913">
              <a:lnSpc>
                <a:spcPct val="120000"/>
              </a:lnSpc>
              <a:spcBef>
                <a:spcPts val="750"/>
              </a:spcBef>
              <a:defRPr/>
            </a:pPr>
            <a:endParaRPr lang="cs-CZ" altLang="cs-CZ" sz="30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>
                <a:latin typeface="+mj-lt"/>
              </a:rPr>
              <a:t>Zrušte omezení </a:t>
            </a:r>
          </a:p>
          <a:p>
            <a:pPr marL="914400" lvl="1" indent="-457200">
              <a:spcBef>
                <a:spcPts val="67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např. typ dokumentu, dílčí databáze, jenom slova v názvu apod</a:t>
            </a:r>
            <a:r>
              <a:rPr lang="cs-CZ" altLang="cs-CZ" sz="3000" dirty="0" smtClean="0">
                <a:latin typeface="+mj-lt"/>
              </a:rPr>
              <a:t>.</a:t>
            </a:r>
            <a:endParaRPr lang="cs-CZ" altLang="cs-CZ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183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75556" y="1225689"/>
            <a:ext cx="820891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Mám </a:t>
            </a:r>
            <a:r>
              <a:rPr lang="cs-CZ" altLang="cs-CZ" sz="3500" b="1" dirty="0" smtClean="0">
                <a:solidFill>
                  <a:srgbClr val="00B3BA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mnoho</a:t>
            </a:r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výsledků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601690" y="1889598"/>
            <a:ext cx="79307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>
                <a:latin typeface="+mj-lt"/>
              </a:rPr>
              <a:t>Zužte dotaz</a:t>
            </a:r>
          </a:p>
          <a:p>
            <a:pPr marL="914400" lvl="1" indent="-457200">
              <a:spcBef>
                <a:spcPts val="67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konkretizujte</a:t>
            </a:r>
          </a:p>
          <a:p>
            <a:pPr marL="914400" lvl="1" indent="-457200">
              <a:spcBef>
                <a:spcPts val="67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lépe definujte klíčová </a:t>
            </a:r>
            <a:r>
              <a:rPr lang="cs-CZ" altLang="cs-CZ" sz="3000" dirty="0" smtClean="0">
                <a:latin typeface="+mj-lt"/>
              </a:rPr>
              <a:t>slova (fráze)</a:t>
            </a:r>
            <a:endParaRPr lang="cs-CZ" altLang="cs-CZ" sz="3000" dirty="0">
              <a:latin typeface="+mj-lt"/>
            </a:endParaRPr>
          </a:p>
          <a:p>
            <a:pPr marL="914400" lvl="1" indent="-457200">
              <a:spcBef>
                <a:spcPts val="67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zaměřte se pouze na nějakou oblast apod.</a:t>
            </a:r>
          </a:p>
          <a:p>
            <a:pPr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defRPr/>
            </a:pPr>
            <a:r>
              <a:rPr lang="cs-CZ" altLang="cs-CZ" sz="3000" b="1" dirty="0" smtClean="0">
                <a:latin typeface="+mj-lt"/>
              </a:rPr>
              <a:t>Přidejte </a:t>
            </a:r>
            <a:r>
              <a:rPr lang="cs-CZ" altLang="cs-CZ" sz="3000" b="1" dirty="0">
                <a:latin typeface="+mj-lt"/>
              </a:rPr>
              <a:t>omezení </a:t>
            </a:r>
          </a:p>
          <a:p>
            <a:pPr marL="914400" lvl="1" indent="-457200">
              <a:spcBef>
                <a:spcPts val="675"/>
              </a:spcBef>
              <a:buClrTx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např. jen slova v názvu, konkrétní země, typ dokumentu apod.</a:t>
            </a:r>
          </a:p>
        </p:txBody>
      </p:sp>
    </p:spTree>
    <p:extLst>
      <p:ext uri="{BB962C8B-B14F-4D97-AF65-F5344CB8AC3E}">
        <p14:creationId xmlns:p14="http://schemas.microsoft.com/office/powerpoint/2010/main" val="385117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Jsou naše zdroje kvalitní?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10464"/>
            <a:ext cx="7920880" cy="3841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latin typeface="+mj-lt"/>
              </a:rPr>
              <a:t>relevance</a:t>
            </a:r>
          </a:p>
          <a:p>
            <a:pPr marL="442913">
              <a:lnSpc>
                <a:spcPct val="120000"/>
              </a:lnSpc>
              <a:defRPr/>
            </a:pPr>
            <a:r>
              <a:rPr lang="cs-CZ" altLang="cs-CZ" sz="3000" dirty="0" smtClean="0">
                <a:latin typeface="+mj-lt"/>
              </a:rPr>
              <a:t>předmětová </a:t>
            </a:r>
            <a:r>
              <a:rPr lang="cs-CZ" altLang="cs-CZ" sz="3000" dirty="0">
                <a:latin typeface="+mj-lt"/>
              </a:rPr>
              <a:t>hesla (řízený heslář), 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latin typeface="+mj-lt"/>
              </a:rPr>
              <a:t>důvěryhodnost zdroje</a:t>
            </a:r>
          </a:p>
          <a:p>
            <a:pPr lvl="1" indent="0">
              <a:buClrTx/>
              <a:buFontTx/>
              <a:buNone/>
              <a:defRPr/>
            </a:pPr>
            <a:r>
              <a:rPr lang="cs-CZ" altLang="cs-CZ" sz="3000" dirty="0">
                <a:latin typeface="+mj-lt"/>
              </a:rPr>
              <a:t>jména autorů, instituce, kontakty na správce…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latin typeface="+mj-lt"/>
              </a:rPr>
              <a:t>pravidelná aktualizace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latin typeface="+mj-lt"/>
              </a:rPr>
              <a:t>odbornost</a:t>
            </a:r>
          </a:p>
          <a:p>
            <a:pPr marL="442913">
              <a:lnSpc>
                <a:spcPct val="120000"/>
              </a:lnSpc>
              <a:defRPr/>
            </a:pPr>
            <a:r>
              <a:rPr lang="cs-CZ" altLang="cs-CZ" sz="3000" dirty="0" err="1">
                <a:latin typeface="+mj-lt"/>
              </a:rPr>
              <a:t>impact</a:t>
            </a:r>
            <a:r>
              <a:rPr lang="cs-CZ" altLang="cs-CZ" sz="3000" dirty="0">
                <a:latin typeface="+mj-lt"/>
              </a:rPr>
              <a:t> </a:t>
            </a:r>
            <a:r>
              <a:rPr lang="cs-CZ" altLang="cs-CZ" sz="3000" dirty="0" err="1" smtClean="0">
                <a:latin typeface="+mj-lt"/>
              </a:rPr>
              <a:t>factor</a:t>
            </a:r>
            <a:endParaRPr lang="cs-CZ" altLang="cs-CZ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371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Scientometrické</a:t>
            </a:r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ukazatele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810464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dirty="0">
                <a:latin typeface="+mj-lt"/>
                <a:ea typeface="Verdana"/>
                <a:cs typeface="Verdana"/>
                <a:sym typeface="Verdana"/>
              </a:rPr>
              <a:t>Kvantitativně </a:t>
            </a:r>
            <a:r>
              <a:rPr lang="cs-CZ" sz="3000" b="1" dirty="0">
                <a:latin typeface="+mj-lt"/>
                <a:ea typeface="Verdana"/>
                <a:cs typeface="Verdana"/>
                <a:sym typeface="Verdana"/>
              </a:rPr>
              <a:t>identifikují vědecké </a:t>
            </a:r>
            <a:r>
              <a:rPr lang="cs-CZ" sz="3000" b="1" dirty="0" smtClean="0">
                <a:latin typeface="+mj-lt"/>
                <a:ea typeface="Verdana"/>
                <a:cs typeface="Verdana"/>
                <a:sym typeface="Verdana"/>
              </a:rPr>
              <a:t>informace.</a:t>
            </a:r>
            <a:endParaRPr lang="cs-CZ" sz="3000" b="1" dirty="0">
              <a:latin typeface="+mj-lt"/>
              <a:ea typeface="Verdana"/>
              <a:cs typeface="Verdana"/>
              <a:sym typeface="Verdana"/>
            </a:endParaRPr>
          </a:p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dirty="0">
                <a:latin typeface="+mj-lt"/>
                <a:ea typeface="Verdana"/>
                <a:cs typeface="Verdana"/>
                <a:sym typeface="Verdana"/>
              </a:rPr>
              <a:t>Zajišťují odbornou </a:t>
            </a:r>
            <a:r>
              <a:rPr lang="cs-CZ" sz="3000" b="1" dirty="0">
                <a:latin typeface="+mj-lt"/>
                <a:ea typeface="Verdana"/>
                <a:cs typeface="Verdana"/>
                <a:sym typeface="Verdana"/>
              </a:rPr>
              <a:t>kvalitu </a:t>
            </a:r>
            <a:r>
              <a:rPr lang="cs-CZ" sz="3000" b="1" dirty="0" smtClean="0">
                <a:latin typeface="+mj-lt"/>
                <a:ea typeface="Verdana"/>
                <a:cs typeface="Verdana"/>
                <a:sym typeface="Verdana"/>
              </a:rPr>
              <a:t>zdrojů.</a:t>
            </a:r>
            <a:endParaRPr lang="cs-CZ" sz="3000" b="1" dirty="0">
              <a:latin typeface="+mj-lt"/>
              <a:ea typeface="Verdana"/>
              <a:cs typeface="Verdana"/>
              <a:sym typeface="Verdana"/>
            </a:endParaRPr>
          </a:p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dirty="0">
                <a:latin typeface="+mj-lt"/>
                <a:ea typeface="Verdana"/>
                <a:cs typeface="Verdana"/>
                <a:sym typeface="Verdana"/>
              </a:rPr>
              <a:t>Je-li práce citována dalšími výzkumníky – má </a:t>
            </a:r>
            <a:r>
              <a:rPr lang="cs-CZ" sz="3000" dirty="0" smtClean="0">
                <a:latin typeface="+mj-lt"/>
                <a:ea typeface="Verdana"/>
                <a:cs typeface="Verdana"/>
                <a:sym typeface="Verdana"/>
              </a:rPr>
              <a:t>hodnotu.</a:t>
            </a:r>
            <a:endParaRPr lang="cs-CZ" sz="3000" dirty="0">
              <a:latin typeface="+mj-lt"/>
              <a:ea typeface="Verdana"/>
              <a:cs typeface="Verdana"/>
              <a:sym typeface="Verdana"/>
            </a:endParaRPr>
          </a:p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dirty="0">
                <a:latin typeface="+mj-lt"/>
                <a:ea typeface="Verdana"/>
                <a:cs typeface="Verdana"/>
                <a:sym typeface="Verdana"/>
              </a:rPr>
              <a:t>Je-li citován článek z určitého časopisu – časopis má </a:t>
            </a:r>
            <a:r>
              <a:rPr lang="cs-CZ" sz="3000" dirty="0" smtClean="0">
                <a:latin typeface="+mj-lt"/>
                <a:ea typeface="Verdana"/>
                <a:cs typeface="Verdana"/>
                <a:sym typeface="Verdana"/>
              </a:rPr>
              <a:t>hodnotu.</a:t>
            </a:r>
            <a:endParaRPr lang="cs-CZ" sz="3000" dirty="0">
              <a:latin typeface="+mj-lt"/>
              <a:ea typeface="Verdana"/>
              <a:cs typeface="Verdana"/>
              <a:sym typeface="Verdana"/>
            </a:endParaRPr>
          </a:p>
          <a:p>
            <a:pPr marL="457200" lvl="0" indent="-457200">
              <a:lnSpc>
                <a:spcPct val="12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3000" b="1" dirty="0">
                <a:latin typeface="+mj-lt"/>
                <a:ea typeface="Verdana"/>
                <a:cs typeface="Verdana"/>
                <a:sym typeface="Verdana"/>
              </a:rPr>
              <a:t>Pomáhají určit s jak kvalitními zdroji pracujeme. </a:t>
            </a:r>
          </a:p>
        </p:txBody>
      </p:sp>
    </p:spTree>
    <p:extLst>
      <p:ext uri="{BB962C8B-B14F-4D97-AF65-F5344CB8AC3E}">
        <p14:creationId xmlns:p14="http://schemas.microsoft.com/office/powerpoint/2010/main" val="184920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Impakt faktor (IF)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576685"/>
            <a:ext cx="8424936" cy="5004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sz="28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Proč o něm mluvíme?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28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Základ </a:t>
            </a:r>
            <a:r>
              <a:rPr lang="cs-CZ" sz="28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hodnocení publikační činnosti.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28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Díky němu můžeme porovnat </a:t>
            </a:r>
            <a:r>
              <a:rPr lang="cs-CZ" sz="28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periodika mezi sebou</a:t>
            </a:r>
            <a:r>
              <a:rPr lang="cs-CZ" sz="28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.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2800" dirty="0">
                <a:solidFill>
                  <a:schemeClr val="dk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Výpočet:</a:t>
            </a:r>
          </a:p>
          <a:p>
            <a:pPr algn="ctr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alt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100 článků publikováno v časopise v letech 2013-2014</a:t>
            </a:r>
          </a:p>
          <a:p>
            <a:pPr algn="ctr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alt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Citováno 1000x v roce 2015</a:t>
            </a:r>
          </a:p>
          <a:p>
            <a:pPr algn="ctr"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altLang="cs-CZ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Impakt faktor: 1000/100=10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Vysoký IF = články z periodika se </a:t>
            </a:r>
            <a:r>
              <a:rPr lang="cs-CZ" altLang="cs-CZ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často citují </a:t>
            </a:r>
            <a:r>
              <a:rPr lang="cs-CZ" alt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 dalších odborných </a:t>
            </a:r>
            <a:r>
              <a:rPr lang="cs-CZ" altLang="cs-CZ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časopisech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u="sng" dirty="0" smtClean="0">
                <a:solidFill>
                  <a:schemeClr val="hlink"/>
                </a:solidFill>
                <a:latin typeface="+mj-lt"/>
                <a:ea typeface="Verdana"/>
                <a:cs typeface="Verdana"/>
                <a:sym typeface="Verdana"/>
                <a:hlinkClick r:id="rId3"/>
              </a:rPr>
              <a:t>http</a:t>
            </a:r>
            <a:r>
              <a:rPr lang="en-US" sz="2800" b="1" u="sng" dirty="0">
                <a:solidFill>
                  <a:schemeClr val="hlink"/>
                </a:solidFill>
                <a:latin typeface="+mj-lt"/>
                <a:ea typeface="Verdana"/>
                <a:cs typeface="Verdana"/>
                <a:sym typeface="Verdana"/>
                <a:hlinkClick r:id="rId3"/>
              </a:rPr>
              <a:t>://</a:t>
            </a:r>
            <a:r>
              <a:rPr lang="en-US" sz="2800" b="1" u="sng" dirty="0" smtClean="0">
                <a:solidFill>
                  <a:schemeClr val="hlink"/>
                </a:solidFill>
                <a:latin typeface="+mj-lt"/>
                <a:ea typeface="Verdana"/>
                <a:cs typeface="Verdana"/>
                <a:sym typeface="Verdana"/>
                <a:hlinkClick r:id="rId3"/>
              </a:rPr>
              <a:t>www.apa.org/pubs/journals/catalog.pdf</a:t>
            </a:r>
            <a:endParaRPr lang="en-US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45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95536" y="1097629"/>
            <a:ext cx="712879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Hirschův index (H-index)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95536" y="1576685"/>
            <a:ext cx="8424936" cy="478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Clr>
                <a:schemeClr val="dk1"/>
              </a:buClr>
              <a:buSzPct val="100000"/>
            </a:pPr>
            <a:r>
              <a:rPr lang="cs-CZ" sz="32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Proč o něm mluvíme?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32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Hromadný </a:t>
            </a:r>
            <a:r>
              <a:rPr lang="cs-CZ" sz="32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ukazatel citovanosti </a:t>
            </a:r>
            <a:r>
              <a:rPr lang="cs-CZ" sz="32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u konkrétního autora. 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Př.: Aby vědec dosáhnul </a:t>
            </a:r>
            <a:r>
              <a:rPr lang="cs-CZ" sz="3200" i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 = 30</a:t>
            </a:r>
            <a:r>
              <a:rPr lang="cs-CZ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musí být autorem 30 článků, jež mají počet citací právě 30 a více.</a:t>
            </a:r>
          </a:p>
          <a:p>
            <a:pPr marL="442912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Poznáme, který autor je </a:t>
            </a:r>
            <a:r>
              <a:rPr lang="cs-CZ" sz="32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častěji citovaný </a:t>
            </a:r>
            <a:r>
              <a:rPr lang="cs-CZ" sz="32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 má kvalitní články. 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773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196752"/>
            <a:ext cx="856895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Cíl a smysl</a:t>
            </a:r>
          </a:p>
          <a:p>
            <a:pPr marL="442912" lvl="0" indent="-442912">
              <a:lnSpc>
                <a:spcPct val="120000"/>
              </a:lnSpc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„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Klíčovat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“ –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tvořit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odpovídající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hesla</a:t>
            </a:r>
            <a:endParaRPr lang="en-US" sz="30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Rychle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najít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odpovídající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zdroj</a:t>
            </a:r>
            <a:endParaRPr lang="en-US" sz="30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Rozlišovat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mezi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zdroji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Rozlišovat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relevanci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zdrojů</a:t>
            </a:r>
            <a:endParaRPr lang="cs-CZ" sz="3000" dirty="0" smtClean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30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Snížit stres </a:t>
            </a:r>
            <a:r>
              <a:rPr lang="cs-CZ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při psaní seminárek/diplomek</a:t>
            </a:r>
            <a:endParaRPr lang="en-US" sz="30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442912" lvl="0" indent="-442912" algn="ctr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3000" b="1" dirty="0" err="1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Informační</a:t>
            </a:r>
            <a:r>
              <a:rPr lang="en-US" sz="30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b="1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frustrace</a:t>
            </a:r>
            <a:r>
              <a:rPr lang="en-US" sz="30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: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neutopit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se </a:t>
            </a:r>
          </a:p>
          <a:p>
            <a:pPr marL="442912" lvl="0" indent="-442912" algn="ctr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v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moři</a:t>
            </a:r>
            <a:r>
              <a:rPr lang="en-US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materiálů</a:t>
            </a:r>
            <a:endParaRPr lang="en-US" sz="30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</a:t>
            </a:r>
            <a:endParaRPr lang="cs-CZ" alt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46367"/>
            <a:ext cx="2286487" cy="3445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324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179763" y="1225689"/>
            <a:ext cx="5761037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3000" b="1" i="1" dirty="0">
                <a:solidFill>
                  <a:srgbClr val="111111"/>
                </a:solidFill>
                <a:latin typeface="+mj-lt"/>
              </a:rPr>
              <a:t>Pište si poznámky! </a:t>
            </a:r>
            <a:r>
              <a:rPr lang="cs-CZ" altLang="cs-CZ" sz="3000" i="1" dirty="0">
                <a:solidFill>
                  <a:srgbClr val="111111"/>
                </a:solidFill>
                <a:latin typeface="+mj-lt"/>
              </a:rPr>
              <a:t>Budete vědět, které zdroje jste již prohledali, jakou formu dotazu jste použili, jaká klíčová slova jste přidávali apod.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179763" y="3797223"/>
            <a:ext cx="5813582" cy="147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3000" i="1" dirty="0">
                <a:solidFill>
                  <a:srgbClr val="111111"/>
                </a:solidFill>
                <a:latin typeface="+mj-lt"/>
              </a:rPr>
              <a:t>Usnadněte si práci a používejte </a:t>
            </a:r>
            <a:r>
              <a:rPr lang="cs-CZ" altLang="cs-CZ" sz="3000" b="1" i="1" dirty="0">
                <a:solidFill>
                  <a:srgbClr val="111111"/>
                </a:solidFill>
                <a:latin typeface="+mj-lt"/>
              </a:rPr>
              <a:t>citační </a:t>
            </a:r>
            <a:r>
              <a:rPr lang="cs-CZ" altLang="cs-CZ" sz="3000" b="1" i="1" dirty="0" err="1">
                <a:solidFill>
                  <a:srgbClr val="111111"/>
                </a:solidFill>
                <a:latin typeface="+mj-lt"/>
              </a:rPr>
              <a:t>managery</a:t>
            </a:r>
            <a:r>
              <a:rPr lang="cs-CZ" altLang="cs-CZ" sz="3000" b="1" i="1" dirty="0">
                <a:solidFill>
                  <a:srgbClr val="111111"/>
                </a:solidFill>
                <a:latin typeface="+mj-lt"/>
              </a:rPr>
              <a:t> – </a:t>
            </a:r>
            <a:r>
              <a:rPr lang="cs-CZ" altLang="cs-CZ" sz="3000" b="1" i="1" dirty="0" err="1">
                <a:solidFill>
                  <a:srgbClr val="111111"/>
                </a:solidFill>
                <a:latin typeface="+mj-lt"/>
              </a:rPr>
              <a:t>EndNote</a:t>
            </a:r>
            <a:r>
              <a:rPr lang="cs-CZ" altLang="cs-CZ" sz="3000" b="1" i="1" dirty="0">
                <a:solidFill>
                  <a:srgbClr val="111111"/>
                </a:solidFill>
                <a:latin typeface="+mj-lt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cs-CZ" altLang="cs-CZ" sz="3000" b="1" i="1" dirty="0">
                <a:solidFill>
                  <a:srgbClr val="111111"/>
                </a:solidFill>
                <a:latin typeface="+mj-lt"/>
              </a:rPr>
              <a:t>myendnoteweb.com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57" y="1340768"/>
            <a:ext cx="1753586" cy="1958171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949" y="3797223"/>
            <a:ext cx="1676026" cy="18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0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403648" y="102959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 smtClean="0">
                <a:solidFill>
                  <a:schemeClr val="bg1"/>
                </a:solidFill>
              </a:rPr>
              <a:t>Shrnutí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49" y="1124744"/>
            <a:ext cx="7776542" cy="552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7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67544" y="1219533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Téma – </a:t>
            </a:r>
            <a:r>
              <a:rPr lang="cs-CZ" altLang="cs-CZ" sz="3000" b="1" dirty="0">
                <a:latin typeface="+mj-lt"/>
              </a:rPr>
              <a:t>zúžení, </a:t>
            </a:r>
            <a:r>
              <a:rPr lang="cs-CZ" altLang="cs-CZ" sz="3000" b="1" dirty="0" smtClean="0">
                <a:latin typeface="+mj-lt"/>
              </a:rPr>
              <a:t>specifikace, orientace v terminologii </a:t>
            </a:r>
            <a:endParaRPr lang="cs-CZ" altLang="cs-CZ" sz="3000" b="1" dirty="0">
              <a:latin typeface="+mj-lt"/>
            </a:endParaRP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Klíčová slova (formulace dotazu) </a:t>
            </a:r>
            <a:r>
              <a:rPr lang="cs-CZ" altLang="cs-CZ" sz="3000" b="1" dirty="0">
                <a:latin typeface="+mj-lt"/>
              </a:rPr>
              <a:t>stop </a:t>
            </a:r>
            <a:r>
              <a:rPr lang="cs-CZ" altLang="cs-CZ" sz="3000" b="1" dirty="0" err="1">
                <a:latin typeface="+mj-lt"/>
              </a:rPr>
              <a:t>words</a:t>
            </a:r>
            <a:r>
              <a:rPr lang="cs-CZ" altLang="cs-CZ" sz="3000" b="1" dirty="0">
                <a:latin typeface="+mj-lt"/>
              </a:rPr>
              <a:t>, Booleovské operátory, *, „“, málo/moc výsledků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Výběr vhodných zdrojů – </a:t>
            </a:r>
            <a:r>
              <a:rPr lang="cs-CZ" altLang="cs-CZ" sz="3000" b="1" dirty="0" smtClean="0">
                <a:latin typeface="+mj-lt"/>
              </a:rPr>
              <a:t>kvalita, relevance </a:t>
            </a:r>
            <a:endParaRPr lang="cs-CZ" altLang="cs-CZ" sz="3000" b="1" dirty="0">
              <a:latin typeface="+mj-lt"/>
            </a:endParaRP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Arial" panose="020B0604020202020204" pitchFamily="34" charset="0"/>
              <a:buChar char="•"/>
              <a:defRPr/>
            </a:pPr>
            <a:r>
              <a:rPr lang="cs-CZ" altLang="cs-CZ" sz="3000" dirty="0" smtClean="0">
                <a:latin typeface="+mj-lt"/>
              </a:rPr>
              <a:t>Vyhledávání – poznámky, spolupráce</a:t>
            </a:r>
            <a:endParaRPr lang="cs-CZ" altLang="cs-CZ" sz="3000" dirty="0">
              <a:latin typeface="+mj-lt"/>
            </a:endParaRP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Hodnocení vyhledaných záznamů</a:t>
            </a:r>
          </a:p>
          <a:p>
            <a:pPr marL="457200" indent="-457200">
              <a:lnSpc>
                <a:spcPct val="120000"/>
              </a:lnSpc>
              <a:buClr>
                <a:srgbClr val="111111"/>
              </a:buClr>
              <a:buSzPct val="94000"/>
              <a:buFont typeface="Arial" panose="020B0604020202020204" pitchFamily="34" charset="0"/>
              <a:buChar char="•"/>
              <a:defRPr/>
            </a:pPr>
            <a:r>
              <a:rPr lang="cs-CZ" altLang="cs-CZ" sz="3000" dirty="0">
                <a:latin typeface="+mj-lt"/>
              </a:rPr>
              <a:t>Další </a:t>
            </a:r>
            <a:r>
              <a:rPr lang="cs-CZ" altLang="cs-CZ" sz="3000" dirty="0" smtClean="0">
                <a:latin typeface="+mj-lt"/>
              </a:rPr>
              <a:t>operace – citační </a:t>
            </a:r>
            <a:r>
              <a:rPr lang="cs-CZ" altLang="cs-CZ" sz="3000" dirty="0" err="1" smtClean="0">
                <a:latin typeface="+mj-lt"/>
              </a:rPr>
              <a:t>managery</a:t>
            </a:r>
            <a:endParaRPr lang="cs-CZ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25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39516" y="908720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</a:rPr>
              <a:t>Zadání témata úkolu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263" y="1772816"/>
            <a:ext cx="4629249" cy="462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18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95536" y="1268760"/>
            <a:ext cx="806489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Pondělí 14.11. do 12:00 do </a:t>
            </a:r>
            <a:r>
              <a:rPr lang="cs-CZ" sz="2800" b="1" dirty="0" err="1" smtClean="0">
                <a:solidFill>
                  <a:srgbClr val="FF0000"/>
                </a:solidFill>
              </a:rPr>
              <a:t>Odevzdávárny</a:t>
            </a:r>
            <a:r>
              <a:rPr lang="cs-CZ" sz="2800" b="1" dirty="0" smtClean="0">
                <a:solidFill>
                  <a:srgbClr val="FF0000"/>
                </a:solidFill>
              </a:rPr>
              <a:t> složka </a:t>
            </a:r>
            <a:r>
              <a:rPr lang="cs-CZ" sz="2800" b="1" dirty="0" err="1" smtClean="0">
                <a:solidFill>
                  <a:srgbClr val="FF0000"/>
                </a:solidFill>
              </a:rPr>
              <a:t>Domací</a:t>
            </a:r>
            <a:r>
              <a:rPr lang="cs-CZ" sz="2800" b="1" dirty="0" smtClean="0">
                <a:solidFill>
                  <a:srgbClr val="FF0000"/>
                </a:solidFill>
              </a:rPr>
              <a:t> úkol → Témata </a:t>
            </a:r>
            <a:r>
              <a:rPr lang="cs-CZ" sz="2800" dirty="0" smtClean="0"/>
              <a:t>(Dokument ve Wordu)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Každý pošle </a:t>
            </a:r>
            <a:r>
              <a:rPr lang="cs-CZ" sz="2800" b="1" dirty="0" smtClean="0"/>
              <a:t>téma</a:t>
            </a:r>
            <a:r>
              <a:rPr lang="cs-CZ" sz="2800" dirty="0" smtClean="0"/>
              <a:t>, které by chtěl/</a:t>
            </a:r>
            <a:r>
              <a:rPr lang="cs-CZ" sz="2800" b="1" dirty="0" smtClean="0"/>
              <a:t>potřeboval zpracovávat</a:t>
            </a:r>
            <a:r>
              <a:rPr lang="cs-CZ" sz="2800" dirty="0" smtClean="0"/>
              <a:t>, příp. ho zajímá.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Téma z předmětu/seminární práce/úkolu – najít </a:t>
            </a:r>
            <a:r>
              <a:rPr lang="cs-CZ" sz="2800" b="1" dirty="0" smtClean="0"/>
              <a:t>klíčová slova </a:t>
            </a:r>
            <a:r>
              <a:rPr lang="cs-CZ" sz="2800" dirty="0" smtClean="0"/>
              <a:t>a dohledat </a:t>
            </a:r>
            <a:r>
              <a:rPr lang="cs-CZ" sz="2800" b="1" dirty="0" smtClean="0"/>
              <a:t>relevantní zdroje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Příklad: </a:t>
            </a:r>
            <a:r>
              <a:rPr lang="cs-CZ" sz="2800" i="1" dirty="0" smtClean="0"/>
              <a:t>Klasická psychoanalýza a teorie </a:t>
            </a:r>
            <a:r>
              <a:rPr lang="cs-CZ" sz="2800" i="1" dirty="0" err="1" smtClean="0"/>
              <a:t>objektních</a:t>
            </a:r>
            <a:r>
              <a:rPr lang="cs-CZ" sz="2800" i="1" dirty="0" smtClean="0"/>
              <a:t> vztahů (Dějiny psychologie)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18.11. </a:t>
            </a:r>
            <a:r>
              <a:rPr lang="cs-CZ" sz="2800" dirty="0" smtClean="0"/>
              <a:t>vložím konkrétní </a:t>
            </a:r>
            <a:r>
              <a:rPr lang="cs-CZ" sz="2800" b="1" dirty="0" smtClean="0"/>
              <a:t>témata a zadání </a:t>
            </a:r>
            <a:r>
              <a:rPr lang="cs-CZ" sz="2800" dirty="0" smtClean="0"/>
              <a:t>do </a:t>
            </a:r>
            <a:r>
              <a:rPr lang="cs-CZ" sz="2800" dirty="0" err="1" smtClean="0"/>
              <a:t>ISu</a:t>
            </a:r>
            <a:endParaRPr lang="cs-CZ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24.11. na přednášce bude čas pro poslední dotazy.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Vypracovaný úkol nahrát 25.11. do </a:t>
            </a:r>
            <a:r>
              <a:rPr lang="cs-CZ" sz="2800" b="1" dirty="0" err="1" smtClean="0">
                <a:solidFill>
                  <a:srgbClr val="FF0000"/>
                </a:solidFill>
              </a:rPr>
              <a:t>Odevzdávárny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Opravené zkonzultujeme 1.12.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7529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39516" y="908720"/>
            <a:ext cx="66967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dirty="0" smtClean="0">
                <a:solidFill>
                  <a:schemeClr val="bg1"/>
                </a:solidFill>
              </a:rPr>
              <a:t>Licencované zdroje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944" y="1924383"/>
            <a:ext cx="4649887" cy="461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24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513695" y="979261"/>
            <a:ext cx="81210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Nelicencovaný Google </a:t>
            </a:r>
            <a:r>
              <a:rPr lang="cs-CZ" altLang="cs-CZ" sz="3500" b="1" dirty="0" err="1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Scholar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13695" y="1484784"/>
            <a:ext cx="842674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1" indent="0" algn="ctr">
              <a:buFont typeface="Arial" panose="020B0604020202020204" pitchFamily="34" charset="0"/>
              <a:buNone/>
            </a:pPr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Aneb – když to nenajdete na </a:t>
            </a:r>
            <a:r>
              <a:rPr lang="cs-CZ" sz="2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EBSCu</a:t>
            </a:r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Přihlášení přes Gmail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Moje knihovna – možnosti ukládání do schránky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Metriky!</a:t>
            </a:r>
          </a:p>
          <a:p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Možnosti vyhledávání – další operátory</a:t>
            </a:r>
          </a:p>
          <a:p>
            <a:pPr lvl="1"/>
            <a:r>
              <a:rPr lang="cs-CZ" sz="28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author</a:t>
            </a:r>
            <a:r>
              <a:rPr lang="cs-CZ" sz="2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cs-CZ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cs-CZ" sz="28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author:Carl</a:t>
            </a:r>
            <a:r>
              <a:rPr lang="cs-CZ" sz="2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Gustav Jung) </a:t>
            </a:r>
            <a:r>
              <a:rPr lang="cs-CZ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vyhledá jen zdroje od konkrétního autora </a:t>
            </a:r>
          </a:p>
          <a:p>
            <a:pPr lvl="1"/>
            <a:r>
              <a:rPr lang="cs-CZ" sz="28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filetype:pdf</a:t>
            </a:r>
            <a:r>
              <a:rPr lang="cs-CZ" sz="2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cs-CZ" sz="28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gestalt</a:t>
            </a:r>
            <a:r>
              <a:rPr lang="cs-CZ" sz="2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800" b="1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filetype:pdf</a:t>
            </a:r>
            <a:r>
              <a:rPr lang="cs-CZ" sz="28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cs-CZ" sz="28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vyhledá jen zdroje ve formátu </a:t>
            </a:r>
            <a:r>
              <a:rPr lang="cs-CZ" sz="28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pdf</a:t>
            </a:r>
            <a:endParaRPr lang="cs-CZ" sz="28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65100" indent="0">
              <a:buFont typeface="Arial" panose="020B0604020202020204" pitchFamily="34" charset="0"/>
              <a:buNone/>
            </a:pPr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Cílem je </a:t>
            </a:r>
            <a:r>
              <a:rPr lang="cs-CZ" sz="28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„usnadnit uživateli vyhledávání potřebné vědecké literatury a nezahrnout ho přitom neodborným balastem“ </a:t>
            </a:r>
            <a:r>
              <a:rPr lang="cs-CZ" sz="28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(Bartošek, 2008)</a:t>
            </a:r>
          </a:p>
        </p:txBody>
      </p:sp>
      <p:pic>
        <p:nvPicPr>
          <p:cNvPr id="1026" name="Picture 2" descr="http://taxprof.typepad.com/.a/6a00d8341c4eab53ef01bb09237e96970d-3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39" y="98319"/>
            <a:ext cx="2857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1715" y="1177072"/>
            <a:ext cx="81210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Praktické ukázky vyhledávání v databázích</a:t>
            </a:r>
            <a:endParaRPr lang="cs-CZ" sz="35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21715" y="1674273"/>
            <a:ext cx="7992888" cy="502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>
                <a:latin typeface="+mj-lt"/>
              </a:rPr>
              <a:t>EBSCO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Clr>
                <a:srgbClr val="11111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3000" b="1" dirty="0" err="1">
                <a:latin typeface="+mj-lt"/>
              </a:rPr>
              <a:t>Sage</a:t>
            </a:r>
            <a:endParaRPr lang="cs-CZ" altLang="cs-CZ" sz="3000" b="1" dirty="0">
              <a:latin typeface="+mj-lt"/>
            </a:endParaRPr>
          </a:p>
          <a:p>
            <a:pPr>
              <a:lnSpc>
                <a:spcPct val="120000"/>
              </a:lnSpc>
              <a:spcBef>
                <a:spcPts val="750"/>
              </a:spcBef>
              <a:defRPr/>
            </a:pPr>
            <a:r>
              <a:rPr lang="cs-CZ" altLang="cs-CZ" sz="2800" b="1" i="1" dirty="0">
                <a:latin typeface="+mj-lt"/>
              </a:rPr>
              <a:t>Inspirace pro vyhledávání: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i="1" dirty="0" err="1">
                <a:latin typeface="+mj-lt"/>
              </a:rPr>
              <a:t>Gestalt</a:t>
            </a:r>
            <a:r>
              <a:rPr lang="cs-CZ" altLang="cs-CZ" sz="2800" i="1" dirty="0">
                <a:latin typeface="+mj-lt"/>
              </a:rPr>
              <a:t>, </a:t>
            </a:r>
            <a:r>
              <a:rPr lang="cs-CZ" altLang="cs-CZ" sz="2800" i="1" dirty="0" err="1">
                <a:latin typeface="+mj-lt"/>
              </a:rPr>
              <a:t>holistic</a:t>
            </a:r>
            <a:r>
              <a:rPr lang="cs-CZ" altLang="cs-CZ" sz="2800" i="1" dirty="0">
                <a:latin typeface="+mj-lt"/>
              </a:rPr>
              <a:t> </a:t>
            </a:r>
            <a:r>
              <a:rPr lang="cs-CZ" altLang="cs-CZ" sz="2800" i="1" dirty="0" err="1">
                <a:latin typeface="+mj-lt"/>
              </a:rPr>
              <a:t>approach</a:t>
            </a:r>
            <a:endParaRPr lang="cs-CZ" altLang="cs-CZ" sz="2800" i="1" dirty="0">
              <a:latin typeface="+mj-lt"/>
            </a:endParaRP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i="1" dirty="0" err="1">
                <a:latin typeface="+mj-lt"/>
              </a:rPr>
              <a:t>Psychoanalysis</a:t>
            </a:r>
            <a:r>
              <a:rPr lang="cs-CZ" altLang="cs-CZ" sz="2800" i="1" dirty="0">
                <a:latin typeface="+mj-lt"/>
              </a:rPr>
              <a:t>, </a:t>
            </a:r>
            <a:r>
              <a:rPr lang="cs-CZ" altLang="cs-CZ" sz="2800" i="1" dirty="0" err="1">
                <a:latin typeface="+mj-lt"/>
              </a:rPr>
              <a:t>egopsychology</a:t>
            </a:r>
            <a:endParaRPr lang="cs-CZ" altLang="cs-CZ" sz="2800" i="1" dirty="0">
              <a:latin typeface="+mj-lt"/>
            </a:endParaRP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i="1" dirty="0" err="1">
                <a:latin typeface="+mj-lt"/>
              </a:rPr>
              <a:t>Family</a:t>
            </a:r>
            <a:r>
              <a:rPr lang="cs-CZ" altLang="cs-CZ" sz="2800" i="1" dirty="0">
                <a:latin typeface="+mj-lt"/>
              </a:rPr>
              <a:t> </a:t>
            </a:r>
            <a:r>
              <a:rPr lang="cs-CZ" altLang="cs-CZ" sz="2800" i="1" dirty="0" err="1">
                <a:latin typeface="+mj-lt"/>
              </a:rPr>
              <a:t>environment</a:t>
            </a:r>
            <a:r>
              <a:rPr lang="cs-CZ" altLang="cs-CZ" sz="2800" i="1" dirty="0">
                <a:latin typeface="+mj-lt"/>
              </a:rPr>
              <a:t>, </a:t>
            </a:r>
            <a:r>
              <a:rPr lang="cs-CZ" altLang="cs-CZ" sz="2800" i="1" dirty="0" err="1">
                <a:latin typeface="+mj-lt"/>
              </a:rPr>
              <a:t>child</a:t>
            </a:r>
            <a:r>
              <a:rPr lang="cs-CZ" altLang="cs-CZ" sz="2800" i="1" dirty="0">
                <a:latin typeface="+mj-lt"/>
              </a:rPr>
              <a:t> </a:t>
            </a:r>
            <a:r>
              <a:rPr lang="cs-CZ" altLang="cs-CZ" sz="2800" i="1" dirty="0" err="1">
                <a:latin typeface="+mj-lt"/>
              </a:rPr>
              <a:t>development</a:t>
            </a:r>
            <a:endParaRPr lang="cs-CZ" altLang="cs-CZ" sz="2800" i="1" dirty="0">
              <a:latin typeface="+mj-lt"/>
            </a:endParaRP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i="1" dirty="0" err="1">
                <a:latin typeface="+mj-lt"/>
              </a:rPr>
              <a:t>Yerkes-Dodson</a:t>
            </a:r>
            <a:r>
              <a:rPr lang="cs-CZ" altLang="cs-CZ" sz="2800" i="1" dirty="0">
                <a:latin typeface="+mj-lt"/>
              </a:rPr>
              <a:t> </a:t>
            </a:r>
            <a:r>
              <a:rPr lang="cs-CZ" altLang="cs-CZ" sz="2800" i="1" dirty="0" err="1">
                <a:latin typeface="+mj-lt"/>
              </a:rPr>
              <a:t>law</a:t>
            </a:r>
            <a:r>
              <a:rPr lang="cs-CZ" altLang="cs-CZ" sz="2800" i="1" dirty="0">
                <a:latin typeface="+mj-lt"/>
              </a:rPr>
              <a:t> </a:t>
            </a:r>
          </a:p>
          <a:p>
            <a:pPr marL="457200" indent="-457200">
              <a:lnSpc>
                <a:spcPct val="12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800" i="1" dirty="0">
                <a:latin typeface="+mj-lt"/>
              </a:rPr>
              <a:t>General </a:t>
            </a:r>
            <a:r>
              <a:rPr lang="cs-CZ" altLang="cs-CZ" sz="2800" i="1" dirty="0" err="1">
                <a:latin typeface="+mj-lt"/>
              </a:rPr>
              <a:t>adaptation</a:t>
            </a:r>
            <a:r>
              <a:rPr lang="cs-CZ" altLang="cs-CZ" sz="2800" i="1" dirty="0">
                <a:latin typeface="+mj-lt"/>
              </a:rPr>
              <a:t> syndrome (GAS)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808014"/>
            <a:ext cx="1142302" cy="1142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380" y="1718602"/>
            <a:ext cx="3635896" cy="132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4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51520" y="1688614"/>
            <a:ext cx="8892480" cy="481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25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STEINEROVÁ, Jela; GREŠKOVÁ, Mirka; ILAVSKÁ, Jana. </a:t>
            </a:r>
            <a:r>
              <a:rPr lang="cs-CZ" sz="2500" i="1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Informačné</a:t>
            </a:r>
            <a:r>
              <a:rPr lang="cs-CZ" sz="2500" i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cs-CZ" sz="2500" i="1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stratégie</a:t>
            </a:r>
            <a:r>
              <a:rPr lang="cs-CZ" sz="2500" i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v </a:t>
            </a:r>
            <a:r>
              <a:rPr lang="cs-CZ" sz="2500" i="1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elektronickom</a:t>
            </a:r>
            <a:r>
              <a:rPr lang="cs-CZ" sz="2500" i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 </a:t>
            </a:r>
            <a:r>
              <a:rPr lang="cs-CZ" sz="2500" i="1" dirty="0" err="1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prostredí</a:t>
            </a:r>
            <a:r>
              <a:rPr lang="cs-CZ" sz="25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. 1. vyd. Bratislava: Univerzita Komenského v Bratislavě, 2010, 190 s. ISBN 9788022328487.</a:t>
            </a:r>
          </a:p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BARTOŠEK, Miroslav. Nástroje Google.: 2. Google </a:t>
            </a:r>
            <a:r>
              <a:rPr lang="cs-CZ" sz="25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Scholar</a:t>
            </a: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 </a:t>
            </a:r>
            <a:r>
              <a:rPr lang="cs-CZ" sz="2500" i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Zpravodaj ÚVT MU</a:t>
            </a: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2008, </a:t>
            </a:r>
            <a:r>
              <a:rPr lang="cs-CZ" sz="2500" b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XIX</a:t>
            </a: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(2): 12-16. ISSN 1212-0901. Dostupné také z: </a:t>
            </a: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http://webserver.ics.muni.cz/bulletin/articles/602.html</a:t>
            </a:r>
            <a:endParaRPr lang="cs-CZ" sz="25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42912" indent="-442912">
              <a:lnSpc>
                <a:spcPct val="120000"/>
              </a:lnSpc>
              <a:spcBef>
                <a:spcPts val="4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Hirschův index (h-index). </a:t>
            </a:r>
            <a:r>
              <a:rPr lang="cs-CZ" sz="2500" i="1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Ústav vědeckých informací 1.LF UK a VFN</a:t>
            </a: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 [online]. [cit. 2015-10-01]. Dostupné z: </a:t>
            </a:r>
            <a:r>
              <a:rPr lang="cs-CZ" sz="2500" dirty="0">
                <a:latin typeface="+mj-lt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http://uvi.lf1.cuni.cz/hirschuv-index-h-index</a:t>
            </a:r>
            <a:endParaRPr lang="cs-CZ" sz="2500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980728"/>
            <a:ext cx="7704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000" b="1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lang="cs-CZ" sz="4000" b="1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5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30952"/>
            <a:ext cx="4536504" cy="446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5536" y="4653136"/>
            <a:ext cx="8143875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cs-CZ" altLang="cs-CZ" sz="3000" b="1" dirty="0">
                <a:solidFill>
                  <a:srgbClr val="111111"/>
                </a:solidFill>
                <a:latin typeface="+mj-lt"/>
              </a:rPr>
              <a:t>Veronika </a:t>
            </a:r>
            <a:r>
              <a:rPr lang="cs-CZ" altLang="cs-CZ" sz="3000" b="1" dirty="0" err="1" smtClean="0">
                <a:solidFill>
                  <a:srgbClr val="111111"/>
                </a:solidFill>
                <a:latin typeface="+mj-lt"/>
              </a:rPr>
              <a:t>Šléglová</a:t>
            </a:r>
            <a:r>
              <a:rPr lang="cs-CZ" altLang="cs-CZ" sz="3000" b="1" dirty="0" smtClean="0">
                <a:solidFill>
                  <a:srgbClr val="111111"/>
                </a:solidFill>
                <a:latin typeface="+mj-lt"/>
              </a:rPr>
              <a:t>								</a:t>
            </a:r>
            <a:endParaRPr lang="cs-CZ" altLang="cs-CZ" sz="3000" b="1" dirty="0">
              <a:solidFill>
                <a:srgbClr val="111111"/>
              </a:solidFill>
              <a:latin typeface="+mj-lt"/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3000" b="1" dirty="0" smtClean="0">
                <a:solidFill>
                  <a:srgbClr val="00B3BA"/>
                </a:solidFill>
                <a:latin typeface="+mj-lt"/>
              </a:rPr>
              <a:t>vsleglov@fss.muni.cz		</a:t>
            </a:r>
            <a:r>
              <a:rPr lang="cs-CZ" altLang="cs-CZ" sz="3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infozdroje@fss.muni.cz</a:t>
            </a:r>
            <a:endParaRPr lang="cs-CZ" altLang="cs-CZ" sz="3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eaLnBrk="1" hangingPunct="1">
              <a:buClrTx/>
              <a:buFontTx/>
              <a:buNone/>
            </a:pPr>
            <a:endParaRPr lang="cs-CZ" altLang="cs-CZ" sz="3000" b="1" dirty="0" smtClean="0">
              <a:solidFill>
                <a:srgbClr val="111111"/>
              </a:solidFill>
              <a:latin typeface="+mj-lt"/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3000" b="1" dirty="0" smtClean="0">
                <a:solidFill>
                  <a:srgbClr val="111111"/>
                </a:solidFill>
                <a:latin typeface="+mj-lt"/>
              </a:rPr>
              <a:t>Kancelář </a:t>
            </a:r>
            <a:r>
              <a:rPr lang="cs-CZ" altLang="cs-CZ" sz="3000" b="1" dirty="0">
                <a:solidFill>
                  <a:srgbClr val="111111"/>
                </a:solidFill>
                <a:latin typeface="+mj-lt"/>
              </a:rPr>
              <a:t>0.54 (na druhou stranu od Krmítka)</a:t>
            </a:r>
          </a:p>
        </p:txBody>
      </p:sp>
    </p:spTree>
    <p:extLst>
      <p:ext uri="{BB962C8B-B14F-4D97-AF65-F5344CB8AC3E}">
        <p14:creationId xmlns:p14="http://schemas.microsoft.com/office/powerpoint/2010/main" val="31111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59632" y="1916832"/>
            <a:ext cx="6552728" cy="2952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27682" y="980728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Shape 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71340" y="2276872"/>
            <a:ext cx="5929311" cy="4090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91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052736"/>
            <a:ext cx="8568952" cy="6237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500" b="1" dirty="0" smtClean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Proč vyhledávám?</a:t>
            </a:r>
          </a:p>
          <a:p>
            <a:pPr marL="442912" lvl="0" indent="-442912">
              <a:buClr>
                <a:schemeClr val="dk2"/>
              </a:buClr>
              <a:buSzPct val="25000"/>
            </a:pPr>
            <a:r>
              <a:rPr lang="en-US" sz="3000" dirty="0">
                <a:latin typeface="+mj-lt"/>
                <a:ea typeface="Verdana"/>
                <a:cs typeface="Verdana"/>
                <a:sym typeface="Verdana"/>
              </a:rPr>
              <a:t>1) </a:t>
            </a:r>
            <a:r>
              <a:rPr lang="cs-CZ" sz="30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O čem chci/musím psát?</a:t>
            </a:r>
          </a:p>
          <a:p>
            <a:pPr marL="709612" lvl="1" indent="-11112"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cs-CZ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Postupné zužování – prohlubování orientace.</a:t>
            </a:r>
          </a:p>
          <a:p>
            <a:pPr marL="709612" lvl="1" indent="-11112"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cs-CZ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Už téma trochu znám NEBO píšu o něčem novém</a:t>
            </a:r>
            <a:r>
              <a:rPr lang="cs-CZ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?</a:t>
            </a:r>
          </a:p>
          <a:p>
            <a:pPr marL="709612" lvl="1" indent="-11112"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cs-CZ" sz="30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BAVÍ MĚ TO?</a:t>
            </a:r>
            <a:endParaRPr lang="cs-CZ" sz="3000" b="1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709612" lvl="1" indent="-11112"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cs-CZ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Procházení zdrojů jako možnost zužování tématu – </a:t>
            </a:r>
            <a:r>
              <a:rPr lang="cs-CZ" sz="3000" b="1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konkrétnost.</a:t>
            </a:r>
            <a:endParaRPr lang="cs-CZ" sz="3000" b="1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442912" lvl="0" indent="-442912">
              <a:spcBef>
                <a:spcPts val="900"/>
              </a:spcBef>
              <a:buClr>
                <a:schemeClr val="dk1"/>
              </a:buClr>
              <a:buSzPct val="25000"/>
            </a:pPr>
            <a:r>
              <a:rPr lang="cs-CZ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2</a:t>
            </a:r>
            <a:r>
              <a:rPr lang="cs-CZ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) </a:t>
            </a:r>
            <a:r>
              <a:rPr lang="cs-CZ" sz="30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Zformulujte téma nebo problém</a:t>
            </a:r>
          </a:p>
          <a:p>
            <a:pPr marL="709612" lvl="1" indent="-11112">
              <a:spcBef>
                <a:spcPts val="540"/>
              </a:spcBef>
              <a:buClr>
                <a:schemeClr val="dk1"/>
              </a:buClr>
              <a:buSzPct val="25000"/>
            </a:pPr>
            <a:r>
              <a:rPr lang="cs-CZ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Lze využít tzv. </a:t>
            </a:r>
            <a:r>
              <a:rPr lang="cs-CZ" sz="3000" b="1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myšlenkových map </a:t>
            </a:r>
            <a:r>
              <a:rPr lang="cs-CZ" sz="3000" dirty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– grafické znázornění </a:t>
            </a:r>
            <a:r>
              <a:rPr lang="cs-CZ" sz="3000" dirty="0" smtClean="0">
                <a:solidFill>
                  <a:schemeClr val="dk1"/>
                </a:solidFill>
                <a:latin typeface="+mj-lt"/>
                <a:ea typeface="Verdana"/>
                <a:cs typeface="Verdana"/>
                <a:sym typeface="Verdana"/>
              </a:rPr>
              <a:t>tématu.</a:t>
            </a:r>
            <a:endParaRPr lang="cs-CZ" sz="3000" dirty="0">
              <a:solidFill>
                <a:schemeClr val="dk1"/>
              </a:solidFill>
              <a:latin typeface="+mj-lt"/>
              <a:ea typeface="Verdana"/>
              <a:cs typeface="Verdana"/>
              <a:sym typeface="Verdana"/>
            </a:endParaRPr>
          </a:p>
          <a:p>
            <a:pPr marL="709613" lvl="1">
              <a:defRPr/>
            </a:pP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727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pic>
        <p:nvPicPr>
          <p:cNvPr id="4" name="Shape 1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1549" y="1201217"/>
            <a:ext cx="7251699" cy="5384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139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611560" y="1443841"/>
            <a:ext cx="8064896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5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PSY101 – UVEDENÍ DO PSYCHOLOGIE</a:t>
            </a:r>
          </a:p>
          <a:p>
            <a:pPr lvl="0">
              <a:buClr>
                <a:schemeClr val="dk1"/>
              </a:buClr>
              <a:buSzPct val="25000"/>
            </a:pPr>
            <a:r>
              <a:rPr lang="en-US" sz="3000" b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Seminární</a:t>
            </a:r>
            <a:r>
              <a:rPr lang="en-US" sz="30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b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práce</a:t>
            </a:r>
            <a:endParaRPr lang="en-US" sz="3000" b="1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30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„</a:t>
            </a:r>
            <a:r>
              <a:rPr lang="en-US" sz="3000" b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Psychologie</a:t>
            </a:r>
            <a:r>
              <a:rPr lang="en-US" sz="30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v </a:t>
            </a:r>
            <a:r>
              <a:rPr lang="en-US" sz="3000" b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beletrii</a:t>
            </a:r>
            <a:r>
              <a:rPr lang="en-US" sz="30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/</a:t>
            </a:r>
            <a:r>
              <a:rPr lang="en-US" sz="3000" b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divadelní</a:t>
            </a:r>
            <a:r>
              <a:rPr lang="en-US" sz="30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b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hře</a:t>
            </a:r>
            <a:r>
              <a:rPr lang="en-US" sz="30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“</a:t>
            </a:r>
          </a:p>
          <a:p>
            <a:pPr lvl="0"/>
            <a:endParaRPr lang="en-US" sz="3000" b="1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3000" b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Zadání</a:t>
            </a:r>
            <a:r>
              <a:rPr lang="en-US" sz="3000" b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:</a:t>
            </a:r>
          </a:p>
          <a:p>
            <a:pPr lvl="0"/>
            <a:endParaRPr lang="en-US" sz="3000" b="1" dirty="0">
              <a:solidFill>
                <a:schemeClr val="dk1"/>
              </a:solidFill>
              <a:ea typeface="Verdana"/>
              <a:cs typeface="Verdana"/>
              <a:sym typeface="Verdana"/>
            </a:endParaRPr>
          </a:p>
          <a:p>
            <a:pPr lvl="0">
              <a:buClr>
                <a:schemeClr val="dk1"/>
              </a:buClr>
              <a:buSzPct val="25000"/>
            </a:pP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Přečtěte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si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beletristické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dílo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(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ev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.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scénář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divadelní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hry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)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dle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vlastního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výběru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,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najděte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a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pojmenujte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psychologická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témata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,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která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se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zde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vyskytují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, a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pokuste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se o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jejich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3000" i="1" dirty="0" err="1">
                <a:solidFill>
                  <a:schemeClr val="dk1"/>
                </a:solidFill>
                <a:ea typeface="Verdana"/>
                <a:cs typeface="Verdana"/>
                <a:sym typeface="Verdana"/>
              </a:rPr>
              <a:t>rozbor</a:t>
            </a:r>
            <a:r>
              <a:rPr lang="en-US" sz="3000" i="1" dirty="0">
                <a:solidFill>
                  <a:schemeClr val="dk1"/>
                </a:solidFill>
                <a:ea typeface="Verdana"/>
                <a:cs typeface="Verdana"/>
                <a:sym typeface="Verdan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93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662" y="257175"/>
            <a:ext cx="8448675" cy="6343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7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69316" y="1124744"/>
            <a:ext cx="8352928" cy="571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2" lvl="0" indent="-442912">
              <a:buClr>
                <a:schemeClr val="dk1"/>
              </a:buClr>
              <a:buSzPct val="25000"/>
            </a:pPr>
            <a:r>
              <a:rPr lang="en-US" sz="3000" b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3) </a:t>
            </a:r>
            <a:r>
              <a:rPr lang="en-US" sz="3000" b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Jak</a:t>
            </a:r>
            <a:r>
              <a:rPr lang="en-US" sz="3000" b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b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téma</a:t>
            </a:r>
            <a:r>
              <a:rPr lang="en-US" sz="3000" b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„</a:t>
            </a:r>
            <a:r>
              <a:rPr lang="en-US" sz="3000" b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dostat</a:t>
            </a:r>
            <a:r>
              <a:rPr lang="en-US" sz="3000" b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“ do </a:t>
            </a:r>
            <a:r>
              <a:rPr lang="en-US" sz="3000" b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vyhledávání</a:t>
            </a:r>
            <a:endParaRPr lang="en-US" sz="3000" b="1" dirty="0">
              <a:solidFill>
                <a:schemeClr val="dk1"/>
              </a:solidFill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25000"/>
            </a:pPr>
            <a:r>
              <a:rPr lang="en-US" sz="2800" b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KLÍČOVÁ SLOVA (</a:t>
            </a:r>
            <a:r>
              <a:rPr lang="en-US" sz="2800" b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hesla</a:t>
            </a:r>
            <a:r>
              <a:rPr lang="en-US" sz="2800" b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)</a:t>
            </a: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hlavně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b="1" dirty="0" err="1">
                <a:solidFill>
                  <a:srgbClr val="00B3BA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podstatná</a:t>
            </a:r>
            <a:r>
              <a:rPr lang="en-US" sz="3000" b="1" dirty="0">
                <a:solidFill>
                  <a:srgbClr val="00B3BA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b="1" dirty="0" err="1">
                <a:solidFill>
                  <a:srgbClr val="00B3BA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jména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příd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. </a:t>
            </a:r>
            <a:r>
              <a:rPr lang="en-US" sz="3000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jména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, </a:t>
            </a:r>
            <a:r>
              <a:rPr lang="en-US" sz="3000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zájmena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a </a:t>
            </a:r>
            <a:r>
              <a:rPr lang="en-US" sz="3000" dirty="0" err="1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slovesa</a:t>
            </a:r>
            <a:r>
              <a:rPr lang="cs-CZ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dirty="0" err="1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když</a:t>
            </a:r>
            <a:r>
              <a:rPr lang="en-US" sz="3000" dirty="0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je </a:t>
            </a:r>
            <a:r>
              <a:rPr lang="en-US" sz="3000" dirty="0" err="1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nutné</a:t>
            </a:r>
            <a:r>
              <a:rPr lang="en-US" sz="3000" dirty="0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endParaRPr lang="en-US" sz="3000" dirty="0">
              <a:solidFill>
                <a:schemeClr val="dk1"/>
              </a:solidFill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pozor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na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b="1" dirty="0">
                <a:solidFill>
                  <a:srgbClr val="00B3BA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stop words 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(</a:t>
            </a:r>
            <a:r>
              <a:rPr lang="en-US" sz="3000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předložky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, </a:t>
            </a:r>
            <a:r>
              <a:rPr lang="en-US" sz="3000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spojky</a:t>
            </a:r>
            <a:r>
              <a:rPr lang="en-US" sz="3000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, </a:t>
            </a:r>
            <a:r>
              <a:rPr lang="en-US" sz="3000" dirty="0" err="1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členy</a:t>
            </a:r>
            <a:r>
              <a:rPr lang="en-US" sz="3000" dirty="0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)</a:t>
            </a:r>
            <a:endParaRPr lang="en-US" sz="3000" dirty="0">
              <a:solidFill>
                <a:schemeClr val="dk1"/>
              </a:solidFill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442912" lvl="0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en-US" sz="30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předmětová</a:t>
            </a:r>
            <a:r>
              <a:rPr lang="en-US" sz="30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hesla</a:t>
            </a:r>
            <a:r>
              <a:rPr lang="en-US" sz="3000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– </a:t>
            </a:r>
            <a:r>
              <a:rPr lang="en-US" sz="3000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katalogy</a:t>
            </a:r>
            <a:r>
              <a:rPr lang="en-US" sz="3000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3000" i="1" dirty="0" err="1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knihoven</a:t>
            </a:r>
            <a:endParaRPr lang="cs-CZ" sz="3000" i="1" dirty="0" smtClean="0">
              <a:solidFill>
                <a:schemeClr val="dk1"/>
              </a:solidFill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900112" lvl="1" indent="-442912">
              <a:lnSpc>
                <a:spcPct val="120000"/>
              </a:lnSpc>
              <a:spcBef>
                <a:spcPts val="600"/>
              </a:spcBef>
              <a:buClr>
                <a:schemeClr val="dk1"/>
              </a:buClr>
              <a:buSzPct val="100000"/>
              <a:buFont typeface="Verdana"/>
              <a:buChar char="•"/>
            </a:pPr>
            <a:r>
              <a:rPr lang="cs-CZ" sz="2800" dirty="0" err="1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Nejvýznamější</a:t>
            </a:r>
            <a:r>
              <a:rPr lang="cs-CZ" sz="2800" dirty="0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hesla charakterizující celý dokument – obdobné v dalších dokumentech.</a:t>
            </a:r>
          </a:p>
          <a:p>
            <a:pPr marL="1128712" lvl="1" indent="-430212">
              <a:buClr>
                <a:schemeClr val="dk1"/>
              </a:buClr>
              <a:buSzPct val="25000"/>
            </a:pPr>
            <a:r>
              <a:rPr lang="en-US" sz="2800" b="1" i="1" dirty="0" err="1" smtClean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Př</a:t>
            </a:r>
            <a:r>
              <a:rPr lang="en-US" sz="28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. </a:t>
            </a: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psychické</a:t>
            </a:r>
            <a:r>
              <a:rPr lang="en-US" sz="28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trauma; </a:t>
            </a: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pacienti</a:t>
            </a:r>
            <a:r>
              <a:rPr lang="en-US" sz="28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; </a:t>
            </a: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rodina</a:t>
            </a:r>
            <a:r>
              <a:rPr lang="en-US" sz="28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; </a:t>
            </a: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vztahy</a:t>
            </a:r>
            <a:endParaRPr lang="en-US" sz="2800" b="1" i="1" dirty="0">
              <a:solidFill>
                <a:schemeClr val="dk1"/>
              </a:solidFill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  <a:p>
            <a:pPr marL="1128712" lvl="1" indent="-430212">
              <a:buClr>
                <a:schemeClr val="dk1"/>
              </a:buClr>
              <a:buSzPct val="25000"/>
            </a:pP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př</a:t>
            </a:r>
            <a:r>
              <a:rPr lang="en-US" sz="28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. </a:t>
            </a: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psychické</a:t>
            </a:r>
            <a:r>
              <a:rPr lang="en-US" sz="28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trauma – </a:t>
            </a: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pacienti</a:t>
            </a:r>
            <a:r>
              <a:rPr lang="en-US" sz="28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– </a:t>
            </a: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rodinné</a:t>
            </a:r>
            <a:r>
              <a:rPr lang="en-US" sz="2800" b="1" i="1" dirty="0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 </a:t>
            </a:r>
            <a:r>
              <a:rPr lang="en-US" sz="2800" b="1" i="1" dirty="0" err="1">
                <a:solidFill>
                  <a:schemeClr val="dk1"/>
                </a:solidFill>
                <a:ea typeface="Verdana" panose="020B0604030504040204" pitchFamily="34" charset="0"/>
                <a:cs typeface="Verdana" panose="020B0604030504040204" pitchFamily="34" charset="0"/>
                <a:sym typeface="Verdana"/>
              </a:rPr>
              <a:t>vztahy</a:t>
            </a:r>
            <a:endParaRPr lang="en-US" sz="2800" b="1" i="1" dirty="0">
              <a:solidFill>
                <a:schemeClr val="dk1"/>
              </a:solidFill>
              <a:ea typeface="Verdana" panose="020B0604030504040204" pitchFamily="34" charset="0"/>
              <a:cs typeface="Verdana" panose="020B0604030504040204" pitchFamily="34" charset="0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8436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1232</Words>
  <Application>Microsoft Office PowerPoint</Application>
  <PresentationFormat>Předvádění na obrazovce (4:3)</PresentationFormat>
  <Paragraphs>241</Paragraphs>
  <Slides>39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0" baseType="lpstr">
      <vt:lpstr>Motiv systému Office</vt:lpstr>
      <vt:lpstr>Základy práce s informačními zdroji pro bc. studenty psychologie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ProQuest Central Představení databáze</dc:title>
  <dc:creator>Aneta Pilátová</dc:creator>
  <cp:lastModifiedBy>Veronika Šléglová</cp:lastModifiedBy>
  <cp:revision>115</cp:revision>
  <cp:lastPrinted>2015-09-23T07:29:49Z</cp:lastPrinted>
  <dcterms:created xsi:type="dcterms:W3CDTF">2015-08-18T07:57:33Z</dcterms:created>
  <dcterms:modified xsi:type="dcterms:W3CDTF">2016-11-10T12:15:10Z</dcterms:modified>
</cp:coreProperties>
</file>