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9" r:id="rId3"/>
    <p:sldId id="327" r:id="rId4"/>
    <p:sldId id="266" r:id="rId5"/>
    <p:sldId id="267" r:id="rId6"/>
    <p:sldId id="312" r:id="rId7"/>
    <p:sldId id="268" r:id="rId8"/>
    <p:sldId id="269" r:id="rId9"/>
    <p:sldId id="291" r:id="rId10"/>
    <p:sldId id="270" r:id="rId11"/>
    <p:sldId id="328" r:id="rId12"/>
    <p:sldId id="322" r:id="rId13"/>
    <p:sldId id="271" r:id="rId14"/>
    <p:sldId id="274" r:id="rId15"/>
    <p:sldId id="275" r:id="rId16"/>
    <p:sldId id="313" r:id="rId17"/>
    <p:sldId id="314" r:id="rId18"/>
    <p:sldId id="273" r:id="rId19"/>
    <p:sldId id="276" r:id="rId20"/>
    <p:sldId id="304" r:id="rId21"/>
    <p:sldId id="316" r:id="rId22"/>
    <p:sldId id="317" r:id="rId23"/>
    <p:sldId id="305" r:id="rId24"/>
    <p:sldId id="329" r:id="rId25"/>
    <p:sldId id="323" r:id="rId26"/>
    <p:sldId id="324" r:id="rId27"/>
    <p:sldId id="325" r:id="rId28"/>
    <p:sldId id="330" r:id="rId29"/>
    <p:sldId id="331" r:id="rId30"/>
    <p:sldId id="319" r:id="rId31"/>
    <p:sldId id="28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21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284" r:id="rId63"/>
    <p:sldId id="283" r:id="rId64"/>
    <p:sldId id="326" r:id="rId65"/>
    <p:sldId id="361" r:id="rId66"/>
    <p:sldId id="362" r:id="rId67"/>
    <p:sldId id="363" r:id="rId68"/>
    <p:sldId id="364" r:id="rId69"/>
    <p:sldId id="365" r:id="rId70"/>
    <p:sldId id="303" r:id="rId7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BA"/>
    <a:srgbClr val="333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6203" autoAdjust="0"/>
  </p:normalViewPr>
  <p:slideViewPr>
    <p:cSldViewPr>
      <p:cViewPr varScale="1">
        <p:scale>
          <a:sx n="112" d="100"/>
          <a:sy n="112" d="100"/>
        </p:scale>
        <p:origin x="15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23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tyle.org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cagomanualofstyle.org/" TargetMode="External"/><Relationship Id="rId5" Type="http://schemas.openxmlformats.org/officeDocument/2006/relationships/hyperlink" Target="http://www.library.uq.edu.au/training/citation/mla.pdf" TargetMode="External"/><Relationship Id="rId4" Type="http://schemas.openxmlformats.org/officeDocument/2006/relationships/hyperlink" Target="http://www.mla.org/styl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j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uncilscienceeditors.org/publications/style.cfm" TargetMode="External"/><Relationship Id="rId5" Type="http://schemas.openxmlformats.org/officeDocument/2006/relationships/hyperlink" Target="http://www.samford.edu/schools/pharmacy/dic/amaquickref07.pdf" TargetMode="External"/><Relationship Id="rId4" Type="http://schemas.openxmlformats.org/officeDocument/2006/relationships/hyperlink" Target="http://www.library.uq.edu.au/training/citation/vancouv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os.cz/data/xinha/sdruk/ks2012/KKS_2012_sbornik_final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/78718/fss_m_a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lib.westfield.ma.edu/legalapa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ndnoteweb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bofknowledge.com/ShibbolethAuth?product=ENW&amp;enwreturnurl=https://www.myendnoteweb.com/EndNoteWeb.html?locale%3Den_us%26" TargetMode="External"/><Relationship Id="rId4" Type="http://schemas.openxmlformats.org/officeDocument/2006/relationships/hyperlink" Target="http://myendnoteweb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ndnoteweb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hyperlink" Target="http://www.citace.com/Navody/CitacePRO/" TargetMode="External"/><Relationship Id="rId4" Type="http://schemas.openxmlformats.org/officeDocument/2006/relationships/hyperlink" Target="http://www.citacepro.com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e.citace.com/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zotero.org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citeulike.org/" TargetMode="External"/><Relationship Id="rId4" Type="http://schemas.openxmlformats.org/officeDocument/2006/relationships/hyperlink" Target="http://www.connotea.org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muni.cz/F?func=find-b&amp;find_code=SYS&amp;local_base=MUB01&amp;request=000563876&amp;format=99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odevzdej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me.org/" TargetMode="External"/><Relationship Id="rId3" Type="http://schemas.openxmlformats.org/officeDocument/2006/relationships/hyperlink" Target="http://www.apastyle.org/manual/index.aspx" TargetMode="External"/><Relationship Id="rId7" Type="http://schemas.openxmlformats.org/officeDocument/2006/relationships/hyperlink" Target="http://owl.english.purdue.edu/owl/resource/560/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ash1r.apa.org/apastyle/basics/index.htm" TargetMode="External"/><Relationship Id="rId5" Type="http://schemas.openxmlformats.org/officeDocument/2006/relationships/hyperlink" Target="http://blog.apastyle.org/apastyle/2011/10/how-to-create-a-reference-for-a-youtube-video.html" TargetMode="External"/><Relationship Id="rId4" Type="http://schemas.openxmlformats.org/officeDocument/2006/relationships/hyperlink" Target="http://www.apastyle.org/" TargetMode="External"/><Relationship Id="rId9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953" y="2132856"/>
            <a:ext cx="8892480" cy="1872208"/>
          </a:xfrm>
        </p:spPr>
        <p:txBody>
          <a:bodyPr>
            <a:normAutofit/>
          </a:bodyPr>
          <a:lstStyle/>
          <a:p>
            <a:pPr marL="0" indent="0"/>
            <a: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Citace a citační SW</a:t>
            </a:r>
            <a:b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Úvod do citování pro studenty psychologie</a:t>
            </a:r>
            <a:endParaRPr lang="cs-CZ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606" y="5733256"/>
            <a:ext cx="4248472" cy="100811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Veronika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Šléglová</a:t>
            </a:r>
            <a:endParaRPr lang="cs-CZ" altLang="cs-CZ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PhDr. Martin Krčál</a:t>
            </a: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 listopadu 2016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1872020"/>
            <a:ext cx="8136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b="1" dirty="0" smtClean="0">
                <a:latin typeface="+mj-lt"/>
              </a:rPr>
              <a:t>Ochrana</a:t>
            </a:r>
            <a:r>
              <a:rPr lang="cs-CZ" altLang="cs-CZ" sz="3000" dirty="0" smtClean="0">
                <a:latin typeface="+mj-lt"/>
              </a:rPr>
              <a:t> </a:t>
            </a:r>
            <a:r>
              <a:rPr lang="cs-CZ" altLang="cs-CZ" sz="3000" dirty="0">
                <a:latin typeface="+mj-lt"/>
              </a:rPr>
              <a:t>intelektuálního vlastnictví a autorských práv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b="1" dirty="0" err="1" smtClean="0">
                <a:latin typeface="+mj-lt"/>
              </a:rPr>
              <a:t>Dohledatelnost</a:t>
            </a:r>
            <a:r>
              <a:rPr lang="cs-CZ" altLang="cs-CZ" sz="3000" dirty="0" smtClean="0">
                <a:latin typeface="+mj-lt"/>
              </a:rPr>
              <a:t>: zpětné </a:t>
            </a:r>
            <a:r>
              <a:rPr lang="cs-CZ" altLang="cs-CZ" sz="3000" dirty="0">
                <a:latin typeface="+mj-lt"/>
              </a:rPr>
              <a:t>ověření uvedených tezí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b="1" dirty="0" smtClean="0">
                <a:latin typeface="+mj-lt"/>
              </a:rPr>
              <a:t>Rozšíření zdrojů</a:t>
            </a:r>
            <a:r>
              <a:rPr lang="cs-CZ" altLang="cs-CZ" sz="3000" dirty="0" smtClean="0">
                <a:latin typeface="+mj-lt"/>
              </a:rPr>
              <a:t>: získání </a:t>
            </a:r>
            <a:r>
              <a:rPr lang="cs-CZ" altLang="cs-CZ" sz="3000" dirty="0">
                <a:latin typeface="+mj-lt"/>
              </a:rPr>
              <a:t>širšího kontextu k popisované problematice</a:t>
            </a:r>
          </a:p>
          <a:p>
            <a:pPr lvl="2"/>
            <a:r>
              <a:rPr lang="cs-CZ" altLang="cs-CZ" sz="3000" dirty="0">
                <a:latin typeface="+mj-lt"/>
              </a:rPr>
              <a:t>možnost uvedení čtenáře do souvislostí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b="1" dirty="0" smtClean="0">
                <a:latin typeface="+mj-lt"/>
              </a:rPr>
              <a:t>Citační </a:t>
            </a:r>
            <a:r>
              <a:rPr lang="cs-CZ" altLang="cs-CZ" sz="3000" b="1" dirty="0">
                <a:latin typeface="+mj-lt"/>
              </a:rPr>
              <a:t>etika</a:t>
            </a:r>
          </a:p>
        </p:txBody>
      </p:sp>
    </p:spTree>
    <p:extLst>
      <p:ext uri="{BB962C8B-B14F-4D97-AF65-F5344CB8AC3E}">
        <p14:creationId xmlns:p14="http://schemas.microsoft.com/office/powerpoint/2010/main" val="3672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205007" y="89396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Plagiátorství 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://m.memegen.com/qkvu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6" y="2420888"/>
            <a:ext cx="700798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7522" y="98072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Definice plagiátorství</a:t>
            </a:r>
            <a:endParaRPr lang="cs-CZ" sz="40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2926" y="227687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3200" dirty="0">
                <a:latin typeface="+mj-lt"/>
              </a:rPr>
              <a:t>Představení duševního díla jiného autora půjčeného nebo napodobeného v celku nebo </a:t>
            </a:r>
            <a:endParaRPr lang="cs-CZ" altLang="cs-CZ" sz="3200" dirty="0" smtClean="0">
              <a:latin typeface="+mj-lt"/>
            </a:endParaRPr>
          </a:p>
          <a:p>
            <a:pPr algn="ctr"/>
            <a:r>
              <a:rPr lang="cs-CZ" altLang="cs-CZ" sz="3200" dirty="0" smtClean="0">
                <a:latin typeface="+mj-lt"/>
              </a:rPr>
              <a:t>z </a:t>
            </a:r>
            <a:r>
              <a:rPr lang="cs-CZ" altLang="cs-CZ" sz="3200" dirty="0">
                <a:latin typeface="+mj-lt"/>
              </a:rPr>
              <a:t>části, jako svého vlastního.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73543" y="3846532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altLang="cs-CZ" sz="2000" i="1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000" i="1"/>
          </a:p>
        </p:txBody>
      </p:sp>
    </p:spTree>
    <p:extLst>
      <p:ext uri="{BB962C8B-B14F-4D97-AF65-F5344CB8AC3E}">
        <p14:creationId xmlns:p14="http://schemas.microsoft.com/office/powerpoint/2010/main" val="4173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15816" y="18864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Formy plagiátorství</a:t>
            </a:r>
            <a:endParaRPr lang="cs-CZ" sz="4000" b="1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1052736"/>
            <a:ext cx="8280920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20000"/>
              </a:lnSpc>
              <a:buClr>
                <a:schemeClr val="dk1"/>
              </a:buClr>
              <a:buSzPct val="100000"/>
              <a:buAutoNum type="arabicParenR"/>
            </a:pPr>
            <a:r>
              <a:rPr lang="cs-CZ" sz="2700" b="1" dirty="0" err="1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Ctrl+C</a:t>
            </a:r>
            <a:r>
              <a:rPr lang="cs-CZ" sz="2700" b="1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= </a:t>
            </a:r>
            <a:r>
              <a:rPr lang="cs-CZ" sz="2700" b="1" dirty="0" smtClean="0"/>
              <a:t>převezmeme </a:t>
            </a:r>
            <a:r>
              <a:rPr lang="cs-CZ" sz="2700" b="1" dirty="0"/>
              <a:t>text nebo část textu jiného autora a vydáváme ho za svůj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700" dirty="0"/>
              <a:t>nejběžnější, často spojeno s internetovými </a:t>
            </a:r>
            <a:r>
              <a:rPr lang="cs-CZ" sz="2700" dirty="0" smtClean="0"/>
              <a:t>zdroji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2700" b="1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2) Jeden zdroj = </a:t>
            </a:r>
            <a:r>
              <a:rPr lang="cs-CZ" sz="2700" b="1" dirty="0" smtClean="0"/>
              <a:t>přebíráme </a:t>
            </a:r>
            <a:r>
              <a:rPr lang="cs-CZ" sz="2700" b="1" dirty="0"/>
              <a:t>doslovné pasáže pouze z jednoho zdroje bez uvedení citace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700" dirty="0"/>
              <a:t>vybereme si konkrétní věty nebo odstavce, které poté spojíme do vlastního textu bez jakýchkoliv významnějších úprav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700" dirty="0"/>
              <a:t>z pohledu publikační etiky je problematické také to, že vycházíme pouze z jednoho pramene a neověřujeme si informace z různých </a:t>
            </a:r>
            <a:r>
              <a:rPr lang="cs-CZ" sz="2700" dirty="0" smtClean="0"/>
              <a:t>zdrojů</a:t>
            </a:r>
            <a:endParaRPr lang="en-US" sz="2700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748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1124744"/>
            <a:ext cx="835292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25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3) Drobné </a:t>
            </a:r>
            <a:r>
              <a:rPr lang="cs-CZ" sz="2500" b="1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úpravy = </a:t>
            </a:r>
            <a:r>
              <a:rPr lang="cs-CZ" sz="2500" b="1" dirty="0" smtClean="0"/>
              <a:t>převezmeme </a:t>
            </a:r>
            <a:r>
              <a:rPr lang="cs-CZ" sz="2500" b="1" dirty="0"/>
              <a:t>text jiného autora a změníte v něm některé formulace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500" dirty="0"/>
              <a:t>nahradíme některá slova jejich synonymy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500" dirty="0"/>
              <a:t>vypustíme některá nadbytečná slova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500" dirty="0"/>
              <a:t>změníme slovosled ve větě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500" dirty="0"/>
              <a:t>přehodíme některé věty apod.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25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4) Odůvodněná </a:t>
            </a:r>
            <a:r>
              <a:rPr lang="cs-CZ" sz="2500" b="1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míra = </a:t>
            </a:r>
            <a:r>
              <a:rPr lang="cs-CZ" sz="2500" b="1" dirty="0" smtClean="0"/>
              <a:t>převezmeme </a:t>
            </a:r>
            <a:r>
              <a:rPr lang="cs-CZ" sz="2500" b="1" dirty="0"/>
              <a:t>text ve větší než odůvodněné míře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500" dirty="0"/>
              <a:t>v odborné literatuře nenajdeme bližší vysvětlení „odůvodněné míry“, vždy záleží na konkrétním textu a druhu práce, u prací kompilačního charakteru lze očekávat větší počet citací než u původních výzkumů, nicméně nemusí to platit </a:t>
            </a:r>
            <a:r>
              <a:rPr lang="cs-CZ" sz="2500" dirty="0" smtClean="0"/>
              <a:t>obecně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2423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3994" y="1020291"/>
            <a:ext cx="835292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25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5) </a:t>
            </a:r>
            <a:r>
              <a:rPr lang="cs-CZ" sz="25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Mashups</a:t>
            </a:r>
            <a:r>
              <a:rPr lang="cs-CZ" sz="25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(spojování</a:t>
            </a:r>
            <a:r>
              <a:rPr lang="cs-CZ" sz="2500" b="1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) = </a:t>
            </a:r>
            <a:r>
              <a:rPr lang="cs-CZ" sz="2500" b="1" dirty="0" smtClean="0"/>
              <a:t>spojíme </a:t>
            </a:r>
            <a:r>
              <a:rPr lang="cs-CZ" sz="2500" b="1" dirty="0"/>
              <a:t>více textů do jednoho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500" dirty="0"/>
              <a:t>vybereme si konkrétní věty nebo odstavce z několika zdrojů, které pak poskládáme do vlastního textu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500" dirty="0"/>
              <a:t>problematické je neuvedení zdroje a chybějící vlastní myšlenka, která dodá kompilaci přidanou hodnotu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500" dirty="0"/>
              <a:t>spadají sem také texty, kde se kombinují správně odcitované pasáže s necitovanými pasážemi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25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6) Necitování v </a:t>
            </a:r>
            <a:r>
              <a:rPr lang="cs-CZ" sz="2500" b="1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textu = </a:t>
            </a:r>
            <a:r>
              <a:rPr lang="cs-CZ" sz="2500" b="1" dirty="0" smtClean="0"/>
              <a:t>zdroje </a:t>
            </a:r>
            <a:r>
              <a:rPr lang="cs-CZ" sz="2500" b="1" dirty="0"/>
              <a:t>uvedeme v seznamu použité literatury, ale necitujeme v textu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500" dirty="0"/>
              <a:t>nelze určit, co jsme převzali a z jakých zdrojů, což může být problematické např. při ověření informací u původního </a:t>
            </a:r>
            <a:r>
              <a:rPr lang="cs-CZ" sz="2500" dirty="0" smtClean="0"/>
              <a:t>autora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2364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18211" y="1030668"/>
            <a:ext cx="8352928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24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7) Citáty bez </a:t>
            </a:r>
            <a:r>
              <a:rPr lang="cs-CZ" sz="2400" b="1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uvozovek = </a:t>
            </a:r>
            <a:r>
              <a:rPr lang="cs-CZ" sz="2400" b="1" dirty="0" smtClean="0"/>
              <a:t>vydáváme </a:t>
            </a:r>
            <a:r>
              <a:rPr lang="cs-CZ" sz="2400" b="1" dirty="0"/>
              <a:t>citát za parafrázi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nejčastěji se tak stává ve chvíli, kdy zapomeneme dát citát do uvozovek, čtenář pak neví, kde začíná převzatý text a co už je myšlenka </a:t>
            </a:r>
            <a:r>
              <a:rPr lang="cs-CZ" sz="2400" dirty="0" smtClean="0"/>
              <a:t>autora</a:t>
            </a:r>
            <a:endParaRPr lang="cs-CZ" sz="2400" dirty="0"/>
          </a:p>
          <a:p>
            <a:r>
              <a:rPr lang="cs-CZ" sz="2400" b="1" dirty="0" smtClean="0"/>
              <a:t>8) Vylepšování literatury = uvedeme </a:t>
            </a:r>
            <a:r>
              <a:rPr lang="cs-CZ" sz="2400" b="1" dirty="0"/>
              <a:t>zdroj, který jsme nepoužili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stává se v případech, kdy si chceme vylepšit svou použitou literaturu o kvalitní zdroje, ze kterých jsme ale při psaní práce nevycházeli</a:t>
            </a:r>
          </a:p>
          <a:p>
            <a:r>
              <a:rPr lang="cs-CZ" sz="2400" b="1" dirty="0" smtClean="0"/>
              <a:t>9) Chybějící zdroj = neuvedeme </a:t>
            </a:r>
            <a:r>
              <a:rPr lang="cs-CZ" sz="2400" b="1" dirty="0"/>
              <a:t>svůj zdroj informací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/>
              <a:t>vědomé</a:t>
            </a:r>
            <a:r>
              <a:rPr lang="cs-CZ" sz="2400" dirty="0"/>
              <a:t> - záměrně jej neuvedeme v textu (např. při použití Wikipedie v odborné práci)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/>
              <a:t>nevědomé</a:t>
            </a:r>
            <a:r>
              <a:rPr lang="cs-CZ" sz="2400" dirty="0"/>
              <a:t> - zapomeneme citaci uvést, řešením je využití citačních manažerů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6554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5504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+mj-lt"/>
              </a:rPr>
              <a:t>10) Nedohledatelný zdroj = </a:t>
            </a:r>
            <a:r>
              <a:rPr lang="cs-CZ" sz="2400" b="1" dirty="0" smtClean="0"/>
              <a:t>odkazujeme </a:t>
            </a:r>
            <a:r>
              <a:rPr lang="cs-CZ" sz="2400" b="1" dirty="0"/>
              <a:t>na neexistující zdroj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vymyslíme si zdroj nebo jej uvedeme špatně, čtenář pak nemůže původní dokument dohledat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problematické u elektronických dokumentů, které rychle zanikají, ideální je využívat trvalé identifikátory, dle nichž lze dokument kdykoliv dohledat (např. DOI)</a:t>
            </a:r>
          </a:p>
          <a:p>
            <a:r>
              <a:rPr lang="cs-CZ" altLang="cs-CZ" sz="2400" b="1" dirty="0" smtClean="0">
                <a:latin typeface="+mj-lt"/>
              </a:rPr>
              <a:t>11) Zneužití </a:t>
            </a:r>
            <a:r>
              <a:rPr lang="cs-CZ" altLang="cs-CZ" sz="2400" b="1" dirty="0" err="1" smtClean="0">
                <a:latin typeface="+mj-lt"/>
              </a:rPr>
              <a:t>autocitací</a:t>
            </a:r>
            <a:r>
              <a:rPr lang="cs-CZ" altLang="cs-CZ" sz="2400" b="1" dirty="0" smtClean="0">
                <a:latin typeface="+mj-lt"/>
              </a:rPr>
              <a:t> = </a:t>
            </a:r>
            <a:r>
              <a:rPr lang="cs-CZ" sz="2400" b="1" dirty="0" smtClean="0"/>
              <a:t>použijeme </a:t>
            </a:r>
            <a:r>
              <a:rPr lang="cs-CZ" sz="2400" b="1" dirty="0"/>
              <a:t>vlastní dříve publikované texty nebo jejich části bez uvedení citace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ve chvíli, kdy použiji části ze svého dříve publikovaného článku v novém textu, měl bych jej opatřit </a:t>
            </a:r>
            <a:r>
              <a:rPr lang="cs-CZ" sz="2400" dirty="0" err="1"/>
              <a:t>autocitací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endParaRPr lang="cs-CZ" alt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602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+mj-lt"/>
              </a:rPr>
              <a:t>12) Doprovodný materiál = </a:t>
            </a:r>
            <a:r>
              <a:rPr lang="cs-CZ" sz="2800" b="1" dirty="0" smtClean="0"/>
              <a:t>použijeme </a:t>
            </a:r>
            <a:r>
              <a:rPr lang="cs-CZ" sz="2800" b="1" dirty="0"/>
              <a:t>obrázky, grafy, tabulky nebo multimédia od jiných autorů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obrázky, tabulky nebo grafy jsou také výsledkem tvůrčí činnosti člověka a měli bychom u nich uvádět zdroj</a:t>
            </a:r>
          </a:p>
          <a:p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7463" y="1124744"/>
            <a:ext cx="8280920" cy="442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</a:rPr>
              <a:t>Chyby proti citační etice</a:t>
            </a:r>
            <a:endParaRPr lang="cs-CZ" altLang="cs-CZ" sz="3500" dirty="0">
              <a:solidFill>
                <a:srgbClr val="00B3BA"/>
              </a:solidFill>
              <a:latin typeface="+mj-lt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b="1" dirty="0"/>
              <a:t>necitování díla</a:t>
            </a:r>
            <a:r>
              <a:rPr lang="cs-CZ" sz="2800" dirty="0"/>
              <a:t>, které bylo použito</a:t>
            </a:r>
            <a:endParaRPr lang="cs-CZ" sz="2800" dirty="0"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b="1" dirty="0"/>
              <a:t>citování díla, které autor </a:t>
            </a:r>
            <a:r>
              <a:rPr lang="cs-CZ" sz="2800" b="1" dirty="0" smtClean="0"/>
              <a:t>nepoužil </a:t>
            </a:r>
            <a:r>
              <a:rPr lang="cs-CZ" sz="2800" dirty="0" smtClean="0"/>
              <a:t>– citování </a:t>
            </a:r>
            <a:r>
              <a:rPr lang="cs-CZ" sz="2800" dirty="0"/>
              <a:t>kapacit z oboru, i když nemají žádnou souvislost s tématem díla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b="1" dirty="0"/>
              <a:t>nepřesné </a:t>
            </a:r>
            <a:r>
              <a:rPr lang="cs-CZ" sz="2800" b="1" dirty="0" smtClean="0"/>
              <a:t>citování </a:t>
            </a:r>
            <a:r>
              <a:rPr lang="cs-CZ" sz="2800" dirty="0" smtClean="0"/>
              <a:t>– znemožňuje </a:t>
            </a:r>
            <a:r>
              <a:rPr lang="cs-CZ" sz="2800" dirty="0"/>
              <a:t>identifikaci a </a:t>
            </a:r>
            <a:r>
              <a:rPr lang="cs-CZ" sz="2800" dirty="0" err="1"/>
              <a:t>dohledatelnost</a:t>
            </a:r>
            <a:endParaRPr lang="cs-CZ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b="1" dirty="0" err="1" smtClean="0"/>
              <a:t>autocitace</a:t>
            </a:r>
            <a:r>
              <a:rPr lang="cs-CZ" sz="2800" b="1" dirty="0" smtClean="0"/>
              <a:t> </a:t>
            </a:r>
            <a:r>
              <a:rPr lang="cs-CZ" sz="2800" dirty="0" smtClean="0"/>
              <a:t>– citování ostatních vlastních prací bez zřejmé souvislosti s novým dílem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189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4744"/>
            <a:ext cx="85689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Na co se zaměříme?</a:t>
            </a:r>
            <a:endParaRPr lang="cs-CZ" altLang="cs-CZ" sz="40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>
                <a:latin typeface="+mj-lt"/>
              </a:rPr>
              <a:t>základní terminologie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>
                <a:latin typeface="+mj-lt"/>
              </a:rPr>
              <a:t>proč citujeme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>
                <a:latin typeface="+mj-lt"/>
              </a:rPr>
              <a:t>plagiátorství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>
                <a:latin typeface="+mj-lt"/>
              </a:rPr>
              <a:t>citační styly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>
                <a:latin typeface="+mj-lt"/>
              </a:rPr>
              <a:t>APA style</a:t>
            </a:r>
          </a:p>
          <a:p>
            <a:pPr lvl="2"/>
            <a:r>
              <a:rPr lang="cs-CZ" altLang="cs-CZ" sz="3200" dirty="0">
                <a:latin typeface="+mj-lt"/>
              </a:rPr>
              <a:t>citace v textu</a:t>
            </a:r>
          </a:p>
          <a:p>
            <a:pPr lvl="2"/>
            <a:r>
              <a:rPr lang="cs-CZ" altLang="cs-CZ" sz="3200" dirty="0">
                <a:latin typeface="+mj-lt"/>
              </a:rPr>
              <a:t>soupisy literatury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>
                <a:latin typeface="+mj-lt"/>
              </a:rPr>
              <a:t>jak citovat...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>
                <a:latin typeface="+mj-lt"/>
              </a:rPr>
              <a:t>citační </a:t>
            </a:r>
            <a:r>
              <a:rPr lang="cs-CZ" altLang="cs-CZ" sz="3200" dirty="0" smtClean="0">
                <a:latin typeface="+mj-lt"/>
              </a:rPr>
              <a:t>software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 nemusíme citovat?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856895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b="1" dirty="0"/>
              <a:t>základní informace z </a:t>
            </a:r>
            <a:r>
              <a:rPr lang="cs-CZ" altLang="cs-CZ" sz="2800" b="1" dirty="0" smtClean="0"/>
              <a:t>oboru </a:t>
            </a:r>
            <a:r>
              <a:rPr lang="cs-CZ" altLang="cs-CZ" sz="2800" dirty="0" smtClean="0"/>
              <a:t>(např</a:t>
            </a:r>
            <a:r>
              <a:rPr lang="cs-CZ" altLang="cs-CZ" sz="2800" dirty="0"/>
              <a:t>. voda vaří při </a:t>
            </a:r>
            <a:r>
              <a:rPr lang="cs-CZ" altLang="cs-CZ" sz="2800" dirty="0" smtClean="0"/>
              <a:t>100°C)</a:t>
            </a:r>
          </a:p>
          <a:p>
            <a:pPr lvl="1"/>
            <a:r>
              <a:rPr lang="cs-CZ" altLang="cs-CZ" sz="2500" dirty="0" smtClean="0"/>
              <a:t>Pozn.: v psychologii obtížnější – např. v prváku je potřeba vysvětlit, co znamená období adolescence, ve třeťáku a výš už nikoliv</a:t>
            </a:r>
            <a:endParaRPr lang="cs-CZ" altLang="cs-CZ" sz="2500" dirty="0"/>
          </a:p>
        </p:txBody>
      </p:sp>
    </p:spTree>
    <p:extLst>
      <p:ext uri="{BB962C8B-B14F-4D97-AF65-F5344CB8AC3E}">
        <p14:creationId xmlns:p14="http://schemas.microsoft.com/office/powerpoint/2010/main" val="18184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63112" y="76470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Citační styly</a:t>
            </a:r>
          </a:p>
        </p:txBody>
      </p:sp>
      <p:pic>
        <p:nvPicPr>
          <p:cNvPr id="3074" name="Picture 2" descr="https://unimelbadventures.files.wordpress.com/2015/06/citationss1.jpg?w=600&amp;h=327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6062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7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62068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943853"/>
            <a:ext cx="793074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 sz="3000" b="1" dirty="0">
                <a:latin typeface="+mj-lt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altLang="cs-CZ" sz="3000" dirty="0">
                <a:latin typeface="+mj-lt"/>
              </a:rPr>
              <a:t>česká verze mezinárodní normy</a:t>
            </a:r>
          </a:p>
          <a:p>
            <a:pPr>
              <a:lnSpc>
                <a:spcPct val="110000"/>
              </a:lnSpc>
            </a:pPr>
            <a:r>
              <a:rPr lang="cs-CZ" altLang="cs-CZ" sz="3000" b="1" dirty="0">
                <a:latin typeface="+mj-lt"/>
                <a:hlinkClick r:id="rId3" tooltip="APA"/>
              </a:rPr>
              <a:t>APA</a:t>
            </a:r>
            <a:r>
              <a:rPr lang="cs-CZ" altLang="cs-CZ" sz="3000" dirty="0">
                <a:latin typeface="+mj-lt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3000" dirty="0">
                <a:latin typeface="+mj-lt"/>
              </a:rPr>
              <a:t>pro potřeby </a:t>
            </a:r>
            <a:r>
              <a:rPr lang="cs-CZ" altLang="cs-CZ" sz="3000" dirty="0" err="1">
                <a:latin typeface="+mj-lt"/>
              </a:rPr>
              <a:t>American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Psychological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Association</a:t>
            </a:r>
            <a:endParaRPr lang="cs-CZ" altLang="cs-CZ" sz="3000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cs-CZ" altLang="cs-CZ" sz="3000" dirty="0">
                <a:latin typeface="+mj-lt"/>
              </a:rPr>
              <a:t>psychologie + další příbuzné obory</a:t>
            </a:r>
          </a:p>
          <a:p>
            <a:pPr>
              <a:lnSpc>
                <a:spcPct val="110000"/>
              </a:lnSpc>
            </a:pPr>
            <a:r>
              <a:rPr lang="cs-CZ" altLang="cs-CZ" sz="3000" b="1" dirty="0">
                <a:latin typeface="+mj-lt"/>
                <a:hlinkClick r:id="rId4" tooltip="MLA"/>
              </a:rPr>
              <a:t>MLA</a:t>
            </a:r>
            <a:endParaRPr lang="cs-CZ" altLang="cs-CZ" sz="3000" b="1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cs-CZ" altLang="cs-CZ" sz="3000" dirty="0">
                <a:latin typeface="+mj-lt"/>
              </a:rPr>
              <a:t>humanitní obory (např. jazykověda), manuál v </a:t>
            </a:r>
            <a:r>
              <a:rPr lang="cs-CZ" altLang="cs-CZ" sz="3000" dirty="0">
                <a:latin typeface="+mj-lt"/>
                <a:hlinkClick r:id="rId5" tooltip="MLA"/>
              </a:rPr>
              <a:t>PDF</a:t>
            </a:r>
            <a:r>
              <a:rPr lang="cs-CZ" altLang="cs-CZ" sz="3000" dirty="0">
                <a:latin typeface="+mj-lt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altLang="cs-CZ" sz="3000" b="1" dirty="0">
                <a:latin typeface="+mj-lt"/>
                <a:hlinkClick r:id="rId6" tooltip="Chicago"/>
              </a:rPr>
              <a:t>Chicago</a:t>
            </a:r>
            <a:endParaRPr lang="cs-CZ" altLang="cs-CZ" sz="3000" b="1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cs-CZ" altLang="cs-CZ" sz="3000" dirty="0">
                <a:latin typeface="+mj-lt"/>
              </a:rPr>
              <a:t>společenské vědy, </a:t>
            </a:r>
          </a:p>
          <a:p>
            <a:pPr lvl="1">
              <a:lnSpc>
                <a:spcPct val="90000"/>
              </a:lnSpc>
            </a:pPr>
            <a:r>
              <a:rPr lang="cs-CZ" altLang="cs-CZ" sz="3000" dirty="0">
                <a:latin typeface="+mj-lt"/>
              </a:rPr>
              <a:t>popisuje také citování </a:t>
            </a:r>
            <a:r>
              <a:rPr lang="cs-CZ" altLang="cs-CZ" sz="3000" dirty="0" smtClean="0">
                <a:latin typeface="+mj-lt"/>
              </a:rPr>
              <a:t>vysokoškolských kvalifikačních prací</a:t>
            </a:r>
            <a:endParaRPr lang="cs-CZ" altLang="cs-CZ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117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268760"/>
            <a:ext cx="80648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 sz="3000" b="1" dirty="0"/>
              <a:t>Harvard</a:t>
            </a:r>
            <a:r>
              <a:rPr lang="cs-CZ" altLang="cs-CZ" sz="3000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3000" dirty="0"/>
              <a:t>citační styl Harvard </a:t>
            </a:r>
            <a:r>
              <a:rPr lang="cs-CZ" altLang="cs-CZ" sz="3000" dirty="0" err="1"/>
              <a:t>Bussiness</a:t>
            </a:r>
            <a:r>
              <a:rPr lang="cs-CZ" altLang="cs-CZ" sz="3000" dirty="0"/>
              <a:t> </a:t>
            </a:r>
            <a:r>
              <a:rPr lang="cs-CZ" altLang="cs-CZ" sz="3000" dirty="0" err="1"/>
              <a:t>School</a:t>
            </a:r>
            <a:r>
              <a:rPr lang="cs-CZ" altLang="cs-CZ" sz="3000" dirty="0"/>
              <a:t> </a:t>
            </a:r>
          </a:p>
          <a:p>
            <a:pPr>
              <a:lnSpc>
                <a:spcPct val="110000"/>
              </a:lnSpc>
            </a:pPr>
            <a:r>
              <a:rPr lang="cs-CZ" altLang="cs-CZ" sz="3000" b="1" dirty="0">
                <a:hlinkClick r:id="rId3" tooltip="ICMJE"/>
              </a:rPr>
              <a:t>Vancouver</a:t>
            </a:r>
            <a:endParaRPr lang="cs-CZ" altLang="cs-CZ" sz="3000" b="1" dirty="0"/>
          </a:p>
          <a:p>
            <a:pPr lvl="1">
              <a:lnSpc>
                <a:spcPct val="90000"/>
              </a:lnSpc>
            </a:pPr>
            <a:r>
              <a:rPr lang="cs-CZ" altLang="cs-CZ" sz="3000" dirty="0"/>
              <a:t>pro časopisy z oblasti lékařství, biomedicíny, lékařských technologií apod., manuál v </a:t>
            </a:r>
            <a:r>
              <a:rPr lang="cs-CZ" altLang="cs-CZ" sz="3000" dirty="0">
                <a:hlinkClick r:id="rId4" tooltip="PDF"/>
              </a:rPr>
              <a:t>PDF</a:t>
            </a:r>
            <a:r>
              <a:rPr lang="cs-CZ" altLang="cs-CZ" sz="3000" dirty="0"/>
              <a:t> </a:t>
            </a:r>
          </a:p>
          <a:p>
            <a:pPr>
              <a:lnSpc>
                <a:spcPct val="110000"/>
              </a:lnSpc>
            </a:pPr>
            <a:r>
              <a:rPr lang="cs-CZ" altLang="cs-CZ" sz="3000" b="1" dirty="0"/>
              <a:t>AMA</a:t>
            </a:r>
            <a:endParaRPr lang="cs-CZ" altLang="cs-CZ" sz="3000" dirty="0"/>
          </a:p>
          <a:p>
            <a:pPr lvl="1">
              <a:lnSpc>
                <a:spcPct val="90000"/>
              </a:lnSpc>
            </a:pPr>
            <a:r>
              <a:rPr lang="cs-CZ" altLang="cs-CZ" sz="3000" dirty="0"/>
              <a:t>citační styl </a:t>
            </a:r>
            <a:r>
              <a:rPr lang="cs-CZ" altLang="cs-CZ" sz="3000" dirty="0" err="1"/>
              <a:t>American</a:t>
            </a:r>
            <a:r>
              <a:rPr lang="cs-CZ" altLang="cs-CZ" sz="3000" dirty="0"/>
              <a:t> </a:t>
            </a:r>
            <a:r>
              <a:rPr lang="cs-CZ" altLang="cs-CZ" sz="3000" dirty="0" err="1"/>
              <a:t>Medical</a:t>
            </a:r>
            <a:r>
              <a:rPr lang="cs-CZ" altLang="cs-CZ" sz="3000" dirty="0"/>
              <a:t> </a:t>
            </a:r>
            <a:r>
              <a:rPr lang="cs-CZ" altLang="cs-CZ" sz="3000" dirty="0" err="1"/>
              <a:t>Association</a:t>
            </a:r>
            <a:endParaRPr lang="cs-CZ" altLang="cs-CZ" sz="3000" dirty="0"/>
          </a:p>
          <a:p>
            <a:pPr lvl="1">
              <a:lnSpc>
                <a:spcPct val="90000"/>
              </a:lnSpc>
            </a:pPr>
            <a:r>
              <a:rPr lang="cs-CZ" altLang="cs-CZ" sz="3000" dirty="0"/>
              <a:t>pro lékařství a biologii, manuál v </a:t>
            </a:r>
            <a:r>
              <a:rPr lang="cs-CZ" altLang="cs-CZ" sz="3000" dirty="0">
                <a:hlinkClick r:id="rId5" tooltip="PDF"/>
              </a:rPr>
              <a:t>PDF</a:t>
            </a:r>
            <a:r>
              <a:rPr lang="cs-CZ" altLang="cs-CZ" sz="3000" dirty="0"/>
              <a:t> </a:t>
            </a:r>
          </a:p>
          <a:p>
            <a:pPr>
              <a:lnSpc>
                <a:spcPct val="110000"/>
              </a:lnSpc>
            </a:pPr>
            <a:r>
              <a:rPr lang="cs-CZ" altLang="cs-CZ" sz="3000" b="1" dirty="0">
                <a:hlinkClick r:id="rId6" tooltip="CSE"/>
              </a:rPr>
              <a:t>CSE</a:t>
            </a:r>
            <a:endParaRPr lang="cs-CZ" altLang="cs-CZ" sz="3000" b="1" dirty="0"/>
          </a:p>
          <a:p>
            <a:pPr lvl="1">
              <a:lnSpc>
                <a:spcPct val="90000"/>
              </a:lnSpc>
            </a:pPr>
            <a:r>
              <a:rPr lang="cs-CZ" altLang="cs-CZ" sz="3000" dirty="0"/>
              <a:t>citační styl pro přírodní vědy</a:t>
            </a:r>
          </a:p>
        </p:txBody>
      </p:sp>
    </p:spTree>
    <p:extLst>
      <p:ext uri="{BB962C8B-B14F-4D97-AF65-F5344CB8AC3E}">
        <p14:creationId xmlns:p14="http://schemas.microsoft.com/office/powerpoint/2010/main" val="25018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63112" y="76470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Citační styl APA</a:t>
            </a:r>
          </a:p>
        </p:txBody>
      </p:sp>
      <p:pic>
        <p:nvPicPr>
          <p:cNvPr id="4098" name="Picture 2" descr="https://s-media-cache-ak0.pinimg.com/236x/58/b8/fb/58b8fb61be81378e8972bbfa23ea56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203794" cy="416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1124744"/>
            <a:ext cx="84249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600" dirty="0"/>
              <a:t>citační pravidla </a:t>
            </a:r>
            <a:r>
              <a:rPr lang="cs-CZ" altLang="cs-CZ" sz="2600" b="1" dirty="0" err="1"/>
              <a:t>A</a:t>
            </a:r>
            <a:r>
              <a:rPr lang="cs-CZ" altLang="cs-CZ" sz="2600" dirty="0" err="1"/>
              <a:t>merican</a:t>
            </a:r>
            <a:r>
              <a:rPr lang="cs-CZ" altLang="cs-CZ" sz="2600" dirty="0"/>
              <a:t> </a:t>
            </a:r>
            <a:r>
              <a:rPr lang="cs-CZ" altLang="cs-CZ" sz="2600" b="1" dirty="0" err="1"/>
              <a:t>P</a:t>
            </a:r>
            <a:r>
              <a:rPr lang="cs-CZ" altLang="cs-CZ" sz="2600" dirty="0" err="1"/>
              <a:t>sychological</a:t>
            </a:r>
            <a:r>
              <a:rPr lang="cs-CZ" altLang="cs-CZ" sz="2600" dirty="0"/>
              <a:t> </a:t>
            </a:r>
            <a:r>
              <a:rPr lang="cs-CZ" altLang="cs-CZ" sz="2600" b="1" dirty="0" err="1"/>
              <a:t>A</a:t>
            </a:r>
            <a:r>
              <a:rPr lang="cs-CZ" altLang="cs-CZ" sz="2600" dirty="0" err="1"/>
              <a:t>ssociation</a:t>
            </a:r>
            <a:endParaRPr lang="cs-CZ" altLang="cs-CZ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600" dirty="0"/>
              <a:t>založeno na harvardském </a:t>
            </a:r>
            <a:r>
              <a:rPr lang="cs-CZ" altLang="cs-CZ" sz="2600" dirty="0" smtClean="0"/>
              <a:t>stylu (systém autor-datum)</a:t>
            </a:r>
          </a:p>
          <a:p>
            <a:endParaRPr lang="cs-CZ" altLang="cs-CZ" sz="2600" b="1" dirty="0" smtClean="0"/>
          </a:p>
          <a:p>
            <a:r>
              <a:rPr lang="cs-CZ" altLang="cs-CZ" sz="2600" b="1" dirty="0" smtClean="0"/>
              <a:t>Autoři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 smtClean="0"/>
              <a:t>do </a:t>
            </a:r>
            <a:r>
              <a:rPr lang="cs-CZ" altLang="cs-CZ" sz="2600" dirty="0"/>
              <a:t>7 autorů </a:t>
            </a:r>
            <a:r>
              <a:rPr lang="cs-CZ" altLang="cs-CZ" sz="2600" dirty="0" smtClean="0"/>
              <a:t>všechny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 smtClean="0"/>
              <a:t>7 </a:t>
            </a:r>
            <a:r>
              <a:rPr lang="cs-CZ" altLang="cs-CZ" sz="2600" dirty="0"/>
              <a:t>a více – prvních 6 autorů, 3 tečky a posledního </a:t>
            </a:r>
            <a:r>
              <a:rPr lang="cs-CZ" altLang="cs-CZ" sz="2600" dirty="0" smtClean="0"/>
              <a:t>autora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 smtClean="0"/>
              <a:t>invertovaná podoba (příjmení, </a:t>
            </a:r>
            <a:r>
              <a:rPr lang="cs-CZ" altLang="cs-CZ" sz="2600" dirty="0"/>
              <a:t>u jmen jen </a:t>
            </a:r>
            <a:r>
              <a:rPr lang="cs-CZ" altLang="cs-CZ" sz="2600" dirty="0" smtClean="0"/>
              <a:t>iniciála)</a:t>
            </a:r>
            <a:endParaRPr lang="cs-CZ" altLang="cs-CZ" sz="2600" dirty="0"/>
          </a:p>
          <a:p>
            <a:endParaRPr lang="cs-CZ" altLang="cs-CZ" sz="2600" b="1" dirty="0" smtClean="0"/>
          </a:p>
          <a:p>
            <a:r>
              <a:rPr lang="cs-CZ" altLang="cs-CZ" sz="2600" b="1" dirty="0" smtClean="0"/>
              <a:t>Názvy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 smtClean="0"/>
              <a:t>zapisujeme </a:t>
            </a:r>
            <a:r>
              <a:rPr lang="cs-CZ" altLang="cs-CZ" sz="2600" dirty="0"/>
              <a:t>tak, jak jsou v dokumentu, </a:t>
            </a:r>
            <a:r>
              <a:rPr lang="cs-CZ" altLang="cs-CZ" sz="2600" dirty="0" smtClean="0"/>
              <a:t>nezkracujeme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 smtClean="0"/>
              <a:t>u </a:t>
            </a:r>
            <a:r>
              <a:rPr lang="cs-CZ" altLang="cs-CZ" sz="2600" dirty="0"/>
              <a:t>časopisů každé slovo začíná velkým </a:t>
            </a:r>
            <a:r>
              <a:rPr lang="cs-CZ" altLang="cs-CZ" sz="2600" dirty="0" smtClean="0"/>
              <a:t>písmenem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 smtClean="0"/>
              <a:t>u </a:t>
            </a:r>
            <a:r>
              <a:rPr lang="cs-CZ" altLang="cs-CZ" sz="2600" dirty="0"/>
              <a:t>ostatních názvů jen u prvního </a:t>
            </a:r>
            <a:r>
              <a:rPr lang="cs-CZ" altLang="cs-CZ" sz="2600" dirty="0" smtClean="0"/>
              <a:t>slova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 smtClean="0"/>
              <a:t>kurzívou </a:t>
            </a:r>
            <a:r>
              <a:rPr lang="cs-CZ" altLang="cs-CZ" sz="2600" dirty="0"/>
              <a:t>nejsou části </a:t>
            </a:r>
            <a:r>
              <a:rPr lang="cs-CZ" altLang="cs-CZ" sz="2600" dirty="0" smtClean="0"/>
              <a:t>dokumentů</a:t>
            </a:r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18492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225689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000" b="1" dirty="0" smtClean="0"/>
              <a:t>Neuvádí 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 smtClean="0"/>
              <a:t>ISBN </a:t>
            </a:r>
            <a:r>
              <a:rPr lang="cs-CZ" altLang="cs-CZ" sz="3000" dirty="0"/>
              <a:t>a počet </a:t>
            </a:r>
            <a:r>
              <a:rPr lang="cs-CZ" altLang="cs-CZ" sz="3000" dirty="0" smtClean="0"/>
              <a:t>stran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 smtClean="0"/>
              <a:t>místo </a:t>
            </a:r>
            <a:r>
              <a:rPr lang="cs-CZ" altLang="cs-CZ" sz="3000" dirty="0"/>
              <a:t>vydání a vydavatel u e-dokumentů</a:t>
            </a:r>
          </a:p>
          <a:p>
            <a:r>
              <a:rPr lang="cs-CZ" altLang="cs-CZ" sz="3000" b="1" dirty="0" smtClean="0"/>
              <a:t>Zkratky - </a:t>
            </a:r>
            <a:r>
              <a:rPr lang="cs-CZ" altLang="cs-CZ" sz="3000" dirty="0" smtClean="0"/>
              <a:t>definované </a:t>
            </a:r>
            <a:r>
              <a:rPr lang="cs-CZ" altLang="cs-CZ" sz="3000" dirty="0"/>
              <a:t>v pravidlech APA</a:t>
            </a:r>
          </a:p>
          <a:p>
            <a:endParaRPr lang="cs-CZ" altLang="cs-CZ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 smtClean="0"/>
              <a:t>citace </a:t>
            </a:r>
            <a:r>
              <a:rPr lang="cs-CZ" altLang="cs-CZ" sz="3000" dirty="0"/>
              <a:t>se vytváří v </a:t>
            </a:r>
            <a:r>
              <a:rPr lang="cs-CZ" altLang="cs-CZ" sz="3000" dirty="0" smtClean="0"/>
              <a:t>angličtině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 smtClean="0"/>
              <a:t>pokud </a:t>
            </a:r>
            <a:r>
              <a:rPr lang="cs-CZ" altLang="cs-CZ" sz="3000" dirty="0"/>
              <a:t>neexistuje příklad dokumentu v APA manuálu, volí se nejpodobnější druh </a:t>
            </a:r>
            <a:r>
              <a:rPr lang="cs-CZ" altLang="cs-CZ" sz="3000" dirty="0" smtClean="0"/>
              <a:t>dokumentu</a:t>
            </a:r>
          </a:p>
          <a:p>
            <a:endParaRPr lang="cs-CZ" altLang="cs-CZ" sz="3000" b="1" dirty="0" smtClean="0"/>
          </a:p>
          <a:p>
            <a:r>
              <a:rPr lang="cs-CZ" altLang="cs-CZ" sz="3000" b="1" dirty="0" smtClean="0"/>
              <a:t>Druhy citací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/>
              <a:t>o</a:t>
            </a:r>
            <a:r>
              <a:rPr lang="cs-CZ" altLang="cs-CZ" sz="3000" dirty="0" smtClean="0"/>
              <a:t>dkazy v textu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 smtClean="0"/>
              <a:t>soupis použité literatury</a:t>
            </a:r>
            <a:endParaRPr lang="cs-CZ" altLang="cs-CZ" sz="3000" dirty="0"/>
          </a:p>
        </p:txBody>
      </p:sp>
    </p:spTree>
    <p:extLst>
      <p:ext uri="{BB962C8B-B14F-4D97-AF65-F5344CB8AC3E}">
        <p14:creationId xmlns:p14="http://schemas.microsoft.com/office/powerpoint/2010/main" val="4345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Citace v textu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576685"/>
            <a:ext cx="8424936" cy="493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32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Harvardský styl</a:t>
            </a:r>
            <a:endParaRPr lang="cs-CZ" sz="3200" b="1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r>
              <a:rPr lang="cs-CZ" altLang="cs-CZ" sz="2300" dirty="0">
                <a:latin typeface="+mj-lt"/>
              </a:rPr>
              <a:t>(příjmení autorů, rok, strana)</a:t>
            </a:r>
          </a:p>
          <a:p>
            <a:pPr lvl="1"/>
            <a:r>
              <a:rPr lang="cs-CZ" altLang="cs-CZ" sz="2300" dirty="0">
                <a:latin typeface="+mj-lt"/>
              </a:rPr>
              <a:t>1 autor</a:t>
            </a:r>
          </a:p>
          <a:p>
            <a:pPr lvl="2"/>
            <a:r>
              <a:rPr lang="cs-CZ" altLang="cs-CZ" sz="2300" dirty="0">
                <a:latin typeface="+mj-lt"/>
              </a:rPr>
              <a:t>(Kafka, 2008, p. 125)</a:t>
            </a:r>
          </a:p>
          <a:p>
            <a:pPr lvl="1"/>
            <a:r>
              <a:rPr lang="cs-CZ" altLang="cs-CZ" sz="2300" dirty="0">
                <a:latin typeface="+mj-lt"/>
              </a:rPr>
              <a:t>2 autoři </a:t>
            </a:r>
          </a:p>
          <a:p>
            <a:pPr lvl="2"/>
            <a:r>
              <a:rPr lang="cs-CZ" altLang="cs-CZ" sz="2300" dirty="0">
                <a:latin typeface="+mj-lt"/>
              </a:rPr>
              <a:t>(Kafka, </a:t>
            </a:r>
            <a:r>
              <a:rPr lang="en-US" altLang="cs-CZ" sz="2300" dirty="0">
                <a:latin typeface="+mj-lt"/>
              </a:rPr>
              <a:t>&amp; Nov</a:t>
            </a:r>
            <a:r>
              <a:rPr lang="cs-CZ" altLang="cs-CZ" sz="2300" dirty="0" err="1">
                <a:latin typeface="+mj-lt"/>
              </a:rPr>
              <a:t>ák</a:t>
            </a:r>
            <a:r>
              <a:rPr lang="cs-CZ" altLang="cs-CZ" sz="2300" dirty="0">
                <a:latin typeface="+mj-lt"/>
              </a:rPr>
              <a:t>, 2008, p. 125)</a:t>
            </a:r>
          </a:p>
          <a:p>
            <a:pPr lvl="1"/>
            <a:r>
              <a:rPr lang="cs-CZ" altLang="cs-CZ" sz="2300" dirty="0">
                <a:latin typeface="+mj-lt"/>
              </a:rPr>
              <a:t>3 - 5 autorů</a:t>
            </a:r>
          </a:p>
          <a:p>
            <a:pPr lvl="2"/>
            <a:r>
              <a:rPr lang="cs-CZ" altLang="cs-CZ" sz="2300" dirty="0">
                <a:latin typeface="+mj-lt"/>
              </a:rPr>
              <a:t>(Kafka,</a:t>
            </a:r>
            <a:r>
              <a:rPr lang="en-US" altLang="cs-CZ" sz="2300" dirty="0">
                <a:latin typeface="+mj-lt"/>
              </a:rPr>
              <a:t> Nov</a:t>
            </a:r>
            <a:r>
              <a:rPr lang="cs-CZ" altLang="cs-CZ" sz="2300" dirty="0" err="1">
                <a:latin typeface="+mj-lt"/>
              </a:rPr>
              <a:t>ák</a:t>
            </a:r>
            <a:r>
              <a:rPr lang="cs-CZ" altLang="cs-CZ" sz="2300" dirty="0">
                <a:latin typeface="+mj-lt"/>
              </a:rPr>
              <a:t>, </a:t>
            </a:r>
            <a:r>
              <a:rPr lang="en-US" altLang="cs-CZ" sz="2300" dirty="0">
                <a:latin typeface="+mj-lt"/>
              </a:rPr>
              <a:t>&amp;</a:t>
            </a:r>
            <a:r>
              <a:rPr lang="cs-CZ" altLang="cs-CZ" sz="2300" dirty="0">
                <a:latin typeface="+mj-lt"/>
              </a:rPr>
              <a:t> Peterka, 2008, p. 125) = první použití</a:t>
            </a:r>
          </a:p>
          <a:p>
            <a:pPr lvl="2"/>
            <a:r>
              <a:rPr lang="cs-CZ" altLang="cs-CZ" sz="2300" dirty="0">
                <a:latin typeface="+mj-lt"/>
              </a:rPr>
              <a:t>(Kafka et al., 2008, p. 125) = každé další použití</a:t>
            </a:r>
          </a:p>
          <a:p>
            <a:pPr lvl="1"/>
            <a:r>
              <a:rPr lang="cs-CZ" altLang="cs-CZ" sz="2300" dirty="0">
                <a:latin typeface="+mj-lt"/>
              </a:rPr>
              <a:t>6 a více autorů</a:t>
            </a:r>
          </a:p>
          <a:p>
            <a:pPr lvl="2"/>
            <a:r>
              <a:rPr lang="cs-CZ" altLang="cs-CZ" sz="2300" dirty="0">
                <a:latin typeface="+mj-lt"/>
              </a:rPr>
              <a:t>(Kafka et al., 2008, p. 125) = všechny použití</a:t>
            </a:r>
          </a:p>
          <a:p>
            <a:r>
              <a:rPr lang="cs-CZ" altLang="cs-CZ" sz="2300" b="1" dirty="0">
                <a:latin typeface="+mj-lt"/>
              </a:rPr>
              <a:t>strana je </a:t>
            </a:r>
            <a:r>
              <a:rPr lang="cs-CZ" altLang="cs-CZ" sz="2300" b="1" dirty="0" smtClean="0">
                <a:latin typeface="+mj-lt"/>
              </a:rPr>
              <a:t>volitelná – u APA se nepoužívá!</a:t>
            </a:r>
            <a:endParaRPr lang="cs-CZ" altLang="cs-CZ" sz="2300" b="1" dirty="0">
              <a:latin typeface="+mj-lt"/>
            </a:endParaRPr>
          </a:p>
          <a:p>
            <a:pPr lvl="1"/>
            <a:r>
              <a:rPr lang="cs-CZ" altLang="cs-CZ" sz="2300" dirty="0">
                <a:latin typeface="+mj-lt"/>
              </a:rPr>
              <a:t>(Kafka, 2008)</a:t>
            </a:r>
          </a:p>
        </p:txBody>
      </p:sp>
    </p:spTree>
    <p:extLst>
      <p:ext uri="{BB962C8B-B14F-4D97-AF65-F5344CB8AC3E}">
        <p14:creationId xmlns:p14="http://schemas.microsoft.com/office/powerpoint/2010/main" val="15777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Harvardský styl – chybí autor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06746"/>
            <a:ext cx="8424936" cy="445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j-lt"/>
              </a:rPr>
              <a:t>chybí-li autor, pak </a:t>
            </a:r>
            <a:r>
              <a:rPr lang="cs-CZ" altLang="cs-CZ" sz="2800" b="1" dirty="0">
                <a:latin typeface="+mj-lt"/>
              </a:rPr>
              <a:t>název korporace</a:t>
            </a:r>
          </a:p>
          <a:p>
            <a:pPr lvl="1"/>
            <a:r>
              <a:rPr lang="cs-CZ" altLang="cs-CZ" sz="2800" dirty="0">
                <a:latin typeface="+mj-lt"/>
              </a:rPr>
              <a:t>(Adobe </a:t>
            </a:r>
            <a:r>
              <a:rPr lang="cs-CZ" altLang="cs-CZ" sz="2800" dirty="0" err="1">
                <a:latin typeface="+mj-lt"/>
              </a:rPr>
              <a:t>Creative</a:t>
            </a:r>
            <a:r>
              <a:rPr lang="cs-CZ" altLang="cs-CZ" sz="2800" dirty="0">
                <a:latin typeface="+mj-lt"/>
              </a:rPr>
              <a:t> Team, 2011)</a:t>
            </a:r>
          </a:p>
          <a:p>
            <a:pPr lvl="1"/>
            <a:r>
              <a:rPr lang="cs-CZ" altLang="cs-CZ" sz="2800" dirty="0">
                <a:latin typeface="+mj-lt"/>
              </a:rPr>
              <a:t>(</a:t>
            </a:r>
            <a:r>
              <a:rPr lang="en-US" altLang="cs-CZ" sz="2800" dirty="0" err="1">
                <a:latin typeface="+mj-lt"/>
              </a:rPr>
              <a:t>Ministerstvo</a:t>
            </a:r>
            <a:r>
              <a:rPr lang="en-US" altLang="cs-CZ" sz="2800" dirty="0">
                <a:latin typeface="+mj-lt"/>
              </a:rPr>
              <a:t> </a:t>
            </a:r>
            <a:r>
              <a:rPr lang="en-US" altLang="cs-CZ" sz="2800" dirty="0" err="1">
                <a:latin typeface="+mj-lt"/>
              </a:rPr>
              <a:t>kultur</a:t>
            </a:r>
            <a:r>
              <a:rPr lang="cs-CZ" altLang="cs-CZ" sz="2800" dirty="0">
                <a:latin typeface="+mj-lt"/>
              </a:rPr>
              <a:t>y ČR </a:t>
            </a:r>
            <a:r>
              <a:rPr lang="en-US" altLang="cs-CZ" sz="2800" dirty="0">
                <a:latin typeface="+mj-lt"/>
              </a:rPr>
              <a:t>[</a:t>
            </a:r>
            <a:r>
              <a:rPr lang="cs-CZ" altLang="cs-CZ" sz="2800" dirty="0">
                <a:latin typeface="+mj-lt"/>
              </a:rPr>
              <a:t>MK ČR</a:t>
            </a:r>
            <a:r>
              <a:rPr lang="en-US" altLang="cs-CZ" sz="2800" dirty="0">
                <a:latin typeface="+mj-lt"/>
              </a:rPr>
              <a:t>]</a:t>
            </a:r>
            <a:r>
              <a:rPr lang="cs-CZ" altLang="cs-CZ" sz="2800" dirty="0">
                <a:latin typeface="+mj-lt"/>
              </a:rPr>
              <a:t>, 2008)</a:t>
            </a:r>
          </a:p>
          <a:p>
            <a:pPr lvl="1"/>
            <a:r>
              <a:rPr lang="cs-CZ" altLang="cs-CZ" sz="2800" dirty="0">
                <a:latin typeface="+mj-lt"/>
              </a:rPr>
              <a:t>(MK ČR, 2008)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j-lt"/>
              </a:rPr>
              <a:t>chybí-li autor i korporace, pak </a:t>
            </a:r>
            <a:r>
              <a:rPr lang="cs-CZ" altLang="cs-CZ" sz="2800" b="1" dirty="0">
                <a:latin typeface="+mj-lt"/>
              </a:rPr>
              <a:t>první slova z názvu</a:t>
            </a:r>
          </a:p>
          <a:p>
            <a:pPr lvl="1"/>
            <a:r>
              <a:rPr lang="cs-CZ" altLang="cs-CZ" sz="2800" dirty="0">
                <a:latin typeface="+mj-lt"/>
              </a:rPr>
              <a:t>(</a:t>
            </a:r>
            <a:r>
              <a:rPr lang="cs-CZ" altLang="cs-CZ" sz="2800" i="1" dirty="0">
                <a:latin typeface="+mj-lt"/>
              </a:rPr>
              <a:t>Principy sazby</a:t>
            </a:r>
            <a:r>
              <a:rPr lang="cs-CZ" altLang="cs-CZ" sz="2800" dirty="0">
                <a:latin typeface="+mj-lt"/>
              </a:rPr>
              <a:t>, 1954, p. 18) - celek</a:t>
            </a:r>
          </a:p>
          <a:p>
            <a:pPr lvl="1"/>
            <a:r>
              <a:rPr lang="cs-CZ" altLang="cs-CZ" sz="2800" dirty="0">
                <a:latin typeface="+mj-lt"/>
              </a:rPr>
              <a:t>(„Principy sazby,“ 1954, p. 18) - část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b="1" dirty="0">
                <a:latin typeface="+mj-lt"/>
              </a:rPr>
              <a:t>anonymní díla </a:t>
            </a:r>
            <a:r>
              <a:rPr lang="cs-CZ" altLang="cs-CZ" sz="2800" dirty="0">
                <a:latin typeface="+mj-lt"/>
              </a:rPr>
              <a:t>= musí být v díle uvedeno</a:t>
            </a:r>
          </a:p>
          <a:p>
            <a:pPr lvl="1"/>
            <a:r>
              <a:rPr lang="cs-CZ" altLang="cs-CZ" sz="2800" dirty="0">
                <a:latin typeface="+mj-lt"/>
              </a:rPr>
              <a:t>(</a:t>
            </a:r>
            <a:r>
              <a:rPr lang="cs-CZ" altLang="cs-CZ" sz="2800" dirty="0" err="1">
                <a:latin typeface="+mj-lt"/>
              </a:rPr>
              <a:t>Anonymous</a:t>
            </a:r>
            <a:r>
              <a:rPr lang="cs-CZ" altLang="cs-CZ" sz="2800" dirty="0">
                <a:latin typeface="+mj-lt"/>
              </a:rPr>
              <a:t>, 2005)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ct val="100000"/>
            </a:pPr>
            <a:endParaRPr lang="cs-CZ" alt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71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917912"/>
            <a:ext cx="7128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Harvardský styl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502688"/>
            <a:ext cx="8424936" cy="534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+mj-lt"/>
              </a:rPr>
              <a:t>zkrácená citace stejná u více děl</a:t>
            </a:r>
          </a:p>
          <a:p>
            <a:pPr lvl="1"/>
            <a:r>
              <a:rPr lang="cs-CZ" altLang="cs-CZ" sz="2600" dirty="0">
                <a:latin typeface="+mj-lt"/>
              </a:rPr>
              <a:t>za rok se vkládá index (písmeno </a:t>
            </a:r>
            <a:r>
              <a:rPr lang="cs-CZ" altLang="cs-CZ" sz="2600" dirty="0" err="1">
                <a:latin typeface="+mj-lt"/>
              </a:rPr>
              <a:t>a,b,c,d</a:t>
            </a:r>
            <a:r>
              <a:rPr lang="cs-CZ" altLang="cs-CZ" sz="2600" dirty="0">
                <a:latin typeface="+mj-lt"/>
              </a:rPr>
              <a:t>,...)</a:t>
            </a:r>
          </a:p>
          <a:p>
            <a:pPr lvl="1"/>
            <a:r>
              <a:rPr lang="cs-CZ" altLang="cs-CZ" sz="2600" dirty="0">
                <a:latin typeface="+mj-lt"/>
              </a:rPr>
              <a:t>(Kafka, 2008b, p. 54)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+mj-lt"/>
              </a:rPr>
              <a:t>citace se může vkládat kamkoliv do věty, na konci věty se dá před tečku</a:t>
            </a:r>
          </a:p>
          <a:p>
            <a:pPr lvl="1"/>
            <a:r>
              <a:rPr lang="cs-CZ" altLang="cs-CZ" sz="2600" dirty="0">
                <a:latin typeface="+mj-lt"/>
              </a:rPr>
              <a:t>... citace dáváme do uvozovek (</a:t>
            </a:r>
            <a:r>
              <a:rPr lang="cs-CZ" altLang="cs-CZ" sz="2600" dirty="0" err="1">
                <a:latin typeface="+mj-lt"/>
              </a:rPr>
              <a:t>Bratková</a:t>
            </a:r>
            <a:r>
              <a:rPr lang="cs-CZ" altLang="cs-CZ" sz="2600" dirty="0">
                <a:latin typeface="+mj-lt"/>
              </a:rPr>
              <a:t>, 2008) nebo je lze i jinak zvýraznit (Cihlář, 2011).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+mj-lt"/>
              </a:rPr>
              <a:t>více citací spojujeme</a:t>
            </a:r>
          </a:p>
          <a:p>
            <a:pPr lvl="1"/>
            <a:r>
              <a:rPr lang="cs-CZ" altLang="cs-CZ" sz="2600" dirty="0">
                <a:latin typeface="+mj-lt"/>
              </a:rPr>
              <a:t>(</a:t>
            </a:r>
            <a:r>
              <a:rPr lang="cs-CZ" altLang="cs-CZ" sz="2600" dirty="0" err="1">
                <a:latin typeface="+mj-lt"/>
              </a:rPr>
              <a:t>Bratková</a:t>
            </a:r>
            <a:r>
              <a:rPr lang="cs-CZ" altLang="cs-CZ" sz="2600" dirty="0">
                <a:latin typeface="+mj-lt"/>
              </a:rPr>
              <a:t>, 2008; Cihlář, 2011)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+mj-lt"/>
              </a:rPr>
              <a:t>pokud je ve větě autor již zmiňován, vypouštíme ho ze zkrácené citace</a:t>
            </a:r>
          </a:p>
          <a:p>
            <a:pPr lvl="1"/>
            <a:r>
              <a:rPr lang="cs-CZ" altLang="cs-CZ" sz="2600" dirty="0">
                <a:latin typeface="+mj-lt"/>
              </a:rPr>
              <a:t>... a tento pojem definuje Kafka takto,... (2008, p. 34).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ct val="100000"/>
            </a:pPr>
            <a:endParaRPr lang="cs-CZ" altLang="cs-CZ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19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259632" y="90872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Terminologie </a:t>
            </a:r>
          </a:p>
        </p:txBody>
      </p:sp>
      <p:pic>
        <p:nvPicPr>
          <p:cNvPr id="2" name="Picture 2" descr="http://detecting.us/wp-content/uploads/y-u-no-speak-normally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17141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12474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+mj-lt"/>
              </a:rPr>
              <a:t>Soupis literatury v Harvardském stylu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+mj-lt"/>
              </a:rPr>
              <a:t>v </a:t>
            </a:r>
            <a:r>
              <a:rPr lang="cs-CZ" altLang="cs-CZ" sz="2800" dirty="0">
                <a:latin typeface="+mj-lt"/>
              </a:rPr>
              <a:t>soupisu použité literatury je </a:t>
            </a:r>
            <a:r>
              <a:rPr lang="cs-CZ" altLang="cs-CZ" sz="2800" b="1" dirty="0">
                <a:latin typeface="+mj-lt"/>
              </a:rPr>
              <a:t>rok v kulatých závorkách hned za autorem</a:t>
            </a:r>
            <a:r>
              <a:rPr lang="cs-CZ" altLang="cs-CZ" sz="2800" dirty="0">
                <a:latin typeface="+mj-lt"/>
              </a:rPr>
              <a:t> (pokud není, tak za názvem), rok vydání se dále neuvádí</a:t>
            </a:r>
          </a:p>
          <a:p>
            <a:pPr lvl="2"/>
            <a:r>
              <a:rPr lang="cs-CZ" altLang="cs-CZ" sz="2800" dirty="0">
                <a:latin typeface="+mj-lt"/>
              </a:rPr>
              <a:t>Kafka, J. (2008). </a:t>
            </a:r>
            <a:r>
              <a:rPr lang="cs-CZ" altLang="cs-CZ" sz="2800" i="1" dirty="0">
                <a:latin typeface="+mj-lt"/>
              </a:rPr>
              <a:t>Název: podnázev</a:t>
            </a:r>
            <a:r>
              <a:rPr lang="cs-CZ" altLang="cs-CZ" sz="2800" dirty="0">
                <a:latin typeface="+mj-lt"/>
              </a:rPr>
              <a:t>. Praha, Czech Republic: Mladá Fronta.</a:t>
            </a:r>
          </a:p>
          <a:p>
            <a:pPr lvl="2"/>
            <a:r>
              <a:rPr lang="cs-CZ" altLang="cs-CZ" sz="2800" i="1" dirty="0">
                <a:latin typeface="+mj-lt"/>
              </a:rPr>
              <a:t>Principy sazby</a:t>
            </a:r>
            <a:r>
              <a:rPr lang="cs-CZ" altLang="cs-CZ" sz="2800" dirty="0">
                <a:latin typeface="+mj-lt"/>
              </a:rPr>
              <a:t>. (1954). Praha, Czech Republic: Academia.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j-lt"/>
              </a:rPr>
              <a:t>pokud je v citaci </a:t>
            </a:r>
            <a:r>
              <a:rPr lang="cs-CZ" altLang="cs-CZ" sz="2800" b="1" dirty="0">
                <a:latin typeface="+mj-lt"/>
              </a:rPr>
              <a:t>celé datum, pak zapisujeme</a:t>
            </a:r>
            <a:r>
              <a:rPr lang="cs-CZ" altLang="cs-CZ" sz="2800" dirty="0">
                <a:latin typeface="+mj-lt"/>
              </a:rPr>
              <a:t>:</a:t>
            </a:r>
          </a:p>
          <a:p>
            <a:pPr lvl="2"/>
            <a:r>
              <a:rPr lang="cs-CZ" altLang="cs-CZ" sz="2800" dirty="0" err="1">
                <a:latin typeface="+mj-lt"/>
              </a:rPr>
              <a:t>Srbecká</a:t>
            </a:r>
            <a:r>
              <a:rPr lang="cs-CZ" altLang="cs-CZ" sz="2800" dirty="0">
                <a:latin typeface="+mj-lt"/>
              </a:rPr>
              <a:t>, G. (2010, July 2). Rozvoj kompetencí studentů ve vzdělávání. </a:t>
            </a:r>
            <a:r>
              <a:rPr lang="cs-CZ" altLang="cs-CZ" sz="2800" i="1" dirty="0" err="1">
                <a:latin typeface="+mj-lt"/>
              </a:rPr>
              <a:t>Inflow</a:t>
            </a:r>
            <a:r>
              <a:rPr lang="cs-CZ" altLang="cs-CZ" sz="2800" i="1" dirty="0">
                <a:latin typeface="+mj-lt"/>
              </a:rPr>
              <a:t>: </a:t>
            </a:r>
            <a:r>
              <a:rPr lang="cs-CZ" altLang="cs-CZ" sz="2800" i="1" dirty="0" err="1">
                <a:latin typeface="+mj-lt"/>
              </a:rPr>
              <a:t>information</a:t>
            </a:r>
            <a:r>
              <a:rPr lang="cs-CZ" altLang="cs-CZ" sz="2800" i="1" dirty="0">
                <a:latin typeface="+mj-lt"/>
              </a:rPr>
              <a:t> </a:t>
            </a:r>
            <a:r>
              <a:rPr lang="cs-CZ" altLang="cs-CZ" sz="2800" i="1" dirty="0" err="1">
                <a:latin typeface="+mj-lt"/>
              </a:rPr>
              <a:t>journal</a:t>
            </a:r>
            <a:r>
              <a:rPr lang="cs-CZ" altLang="cs-CZ" sz="2800" i="1" dirty="0">
                <a:latin typeface="+mj-lt"/>
              </a:rPr>
              <a:t>, 3</a:t>
            </a:r>
            <a:r>
              <a:rPr lang="cs-CZ" altLang="cs-CZ" sz="2800" dirty="0">
                <a:latin typeface="+mj-lt"/>
              </a:rPr>
              <a:t>(7). </a:t>
            </a:r>
            <a:r>
              <a:rPr lang="cs-CZ" altLang="cs-CZ" sz="2800" dirty="0" err="1">
                <a:latin typeface="+mj-lt"/>
              </a:rPr>
              <a:t>Retrieved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 err="1">
                <a:latin typeface="+mj-lt"/>
              </a:rPr>
              <a:t>from</a:t>
            </a:r>
            <a:r>
              <a:rPr lang="cs-CZ" altLang="cs-CZ" sz="2800" dirty="0">
                <a:latin typeface="+mj-lt"/>
              </a:rPr>
              <a:t> Inflow.cz</a:t>
            </a:r>
          </a:p>
        </p:txBody>
      </p:sp>
    </p:spTree>
    <p:extLst>
      <p:ext uri="{BB962C8B-B14F-4D97-AF65-F5344CB8AC3E}">
        <p14:creationId xmlns:p14="http://schemas.microsoft.com/office/powerpoint/2010/main" val="41664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980728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/>
              <a:t>Druhy dokumentů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kniha </a:t>
            </a:r>
            <a:r>
              <a:rPr lang="cs-CZ" altLang="cs-CZ" sz="2800" dirty="0"/>
              <a:t>- kapitola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časopis, noviny - článek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sborník – příspěvek ve sborníku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web – webové sídlo, stránka, </a:t>
            </a:r>
            <a:r>
              <a:rPr lang="cs-CZ" altLang="cs-CZ" sz="2800" dirty="0" smtClean="0"/>
              <a:t>příspěvek</a:t>
            </a:r>
          </a:p>
          <a:p>
            <a:endParaRPr lang="cs-CZ" altLang="cs-CZ" sz="2800" b="1" dirty="0" smtClean="0"/>
          </a:p>
          <a:p>
            <a:r>
              <a:rPr lang="cs-CZ" altLang="cs-CZ" sz="2800" b="1" dirty="0" smtClean="0"/>
              <a:t>Obecná struktura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Jména tvůrců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Rok/datum vydání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Název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Nakladatelské informace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Číslování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DOI/dostupnost</a:t>
            </a:r>
            <a:endParaRPr lang="cs-CZ" alt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339752" y="188640"/>
            <a:ext cx="66247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smtClean="0">
                <a:solidFill>
                  <a:schemeClr val="bg1"/>
                </a:solidFill>
              </a:rPr>
              <a:t>Citace v soupisu použité literatury</a:t>
            </a:r>
            <a:endParaRPr lang="cs-CZ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6063" y="1972965"/>
            <a:ext cx="842493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500" dirty="0" smtClean="0">
                <a:latin typeface="+mj-lt"/>
              </a:rPr>
              <a:t>Citovaný text mít </a:t>
            </a:r>
            <a:r>
              <a:rPr lang="cs-CZ" altLang="cs-CZ" sz="3500" b="1" dirty="0" smtClean="0">
                <a:latin typeface="+mj-lt"/>
              </a:rPr>
              <a:t>fyzicky u sebe</a:t>
            </a:r>
            <a:endParaRPr lang="en-US" altLang="cs-CZ" sz="3500" b="1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cs-CZ" sz="3500" dirty="0" err="1" smtClean="0">
                <a:latin typeface="+mj-lt"/>
              </a:rPr>
              <a:t>Pokud</a:t>
            </a:r>
            <a:r>
              <a:rPr lang="en-US" altLang="cs-CZ" sz="3500" dirty="0" smtClean="0">
                <a:latin typeface="+mj-lt"/>
              </a:rPr>
              <a:t> </a:t>
            </a:r>
            <a:r>
              <a:rPr lang="cs-CZ" altLang="cs-CZ" sz="3500" dirty="0" smtClean="0">
                <a:latin typeface="+mj-lt"/>
              </a:rPr>
              <a:t>údaj chybí – </a:t>
            </a:r>
            <a:r>
              <a:rPr lang="cs-CZ" altLang="cs-CZ" sz="3500" b="1" dirty="0" smtClean="0">
                <a:latin typeface="+mj-lt"/>
              </a:rPr>
              <a:t>odhadne se, vynechá 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500" dirty="0" smtClean="0">
                <a:latin typeface="+mj-lt"/>
              </a:rPr>
              <a:t>Zdroje informací: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altLang="cs-CZ" sz="3500" dirty="0" smtClean="0">
                <a:latin typeface="+mj-lt"/>
              </a:rPr>
              <a:t>Titulní list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altLang="cs-CZ" sz="3500" dirty="0" smtClean="0">
                <a:latin typeface="+mj-lt"/>
              </a:rPr>
              <a:t>Rub titulního listu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altLang="cs-CZ" sz="3500" dirty="0" smtClean="0">
                <a:latin typeface="+mj-lt"/>
              </a:rPr>
              <a:t>Tiráž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altLang="cs-CZ" sz="3500" dirty="0" smtClean="0">
                <a:latin typeface="+mj-lt"/>
              </a:rPr>
              <a:t>Externí zdroje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cs-CZ" sz="3500" dirty="0" err="1" smtClean="0">
                <a:latin typeface="+mj-lt"/>
              </a:rPr>
              <a:t>Odhad</a:t>
            </a:r>
            <a:endParaRPr lang="cs-CZ" altLang="cs-CZ" sz="3500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12474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Citování tištěných dokumentů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6099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2283" y="1700808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dirty="0">
                <a:latin typeface="+mj-lt"/>
              </a:rPr>
              <a:t>Primární odpovědnost. (Rok vydání). </a:t>
            </a:r>
            <a:r>
              <a:rPr lang="cs-CZ" altLang="cs-CZ" sz="3200" i="1" dirty="0">
                <a:latin typeface="+mj-lt"/>
              </a:rPr>
              <a:t>Název: podnázev </a:t>
            </a:r>
            <a:r>
              <a:rPr lang="cs-CZ" altLang="cs-CZ" sz="3200" dirty="0">
                <a:latin typeface="+mj-lt"/>
              </a:rPr>
              <a:t>(vydání, svazek, strany). Sekundární odpovědnost. Místo vydání: Vydavatel.</a:t>
            </a:r>
          </a:p>
          <a:p>
            <a:pPr>
              <a:buFontTx/>
              <a:buNone/>
            </a:pPr>
            <a:endParaRPr lang="cs-CZ" altLang="cs-CZ" sz="3200" dirty="0">
              <a:latin typeface="+mj-lt"/>
            </a:endParaRPr>
          </a:p>
          <a:p>
            <a:r>
              <a:rPr lang="cs-CZ" altLang="cs-CZ" sz="3200" dirty="0" err="1">
                <a:latin typeface="+mj-lt"/>
              </a:rPr>
              <a:t>Holzner</a:t>
            </a:r>
            <a:r>
              <a:rPr lang="cs-CZ" altLang="cs-CZ" sz="3200" dirty="0">
                <a:latin typeface="+mj-lt"/>
              </a:rPr>
              <a:t>, S. (2007). </a:t>
            </a:r>
            <a:r>
              <a:rPr lang="cs-CZ" altLang="cs-CZ" sz="3200" i="1" dirty="0">
                <a:latin typeface="+mj-lt"/>
              </a:rPr>
              <a:t>RSS: automatické doručování obsahu vašich WWW stránek</a:t>
            </a:r>
            <a:r>
              <a:rPr lang="cs-CZ" altLang="cs-CZ" sz="3200" dirty="0">
                <a:latin typeface="+mj-lt"/>
              </a:rPr>
              <a:t>. J. Šindelář (Trans.). Brno, Czech Republic: </a:t>
            </a:r>
            <a:r>
              <a:rPr lang="cs-CZ" altLang="cs-CZ" sz="3200" dirty="0" err="1">
                <a:latin typeface="+mj-lt"/>
              </a:rPr>
              <a:t>Computer</a:t>
            </a:r>
            <a:r>
              <a:rPr lang="cs-CZ" altLang="cs-CZ" sz="3200" dirty="0">
                <a:latin typeface="+mj-lt"/>
              </a:rPr>
              <a:t> </a:t>
            </a:r>
            <a:r>
              <a:rPr lang="cs-CZ" altLang="cs-CZ" sz="3200" dirty="0" err="1">
                <a:latin typeface="+mj-lt"/>
              </a:rPr>
              <a:t>Press</a:t>
            </a:r>
            <a:r>
              <a:rPr lang="cs-CZ" altLang="cs-CZ" sz="3200" dirty="0">
                <a:latin typeface="+mj-lt"/>
              </a:rPr>
              <a:t>. </a:t>
            </a:r>
          </a:p>
          <a:p>
            <a:r>
              <a:rPr lang="cs-CZ" altLang="cs-CZ" sz="3200" dirty="0" err="1">
                <a:latin typeface="+mj-lt"/>
              </a:rPr>
              <a:t>Plath</a:t>
            </a:r>
            <a:r>
              <a:rPr lang="cs-CZ" altLang="cs-CZ" sz="3200" dirty="0">
                <a:latin typeface="+mj-lt"/>
              </a:rPr>
              <a:t>, S. (2000). </a:t>
            </a:r>
            <a:r>
              <a:rPr lang="cs-CZ" altLang="cs-CZ" sz="3200" i="1" dirty="0" err="1">
                <a:latin typeface="+mj-lt"/>
              </a:rPr>
              <a:t>The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unabridged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journals</a:t>
            </a:r>
            <a:r>
              <a:rPr lang="cs-CZ" altLang="cs-CZ" sz="3200" i="1" dirty="0">
                <a:latin typeface="+mj-lt"/>
              </a:rPr>
              <a:t>. </a:t>
            </a:r>
            <a:r>
              <a:rPr lang="cs-CZ" altLang="cs-CZ" sz="3200" dirty="0">
                <a:latin typeface="+mj-lt"/>
              </a:rPr>
              <a:t>K. V. </a:t>
            </a:r>
            <a:r>
              <a:rPr lang="cs-CZ" altLang="cs-CZ" sz="3200" dirty="0" err="1">
                <a:latin typeface="+mj-lt"/>
              </a:rPr>
              <a:t>Kukil</a:t>
            </a:r>
            <a:r>
              <a:rPr lang="cs-CZ" altLang="cs-CZ" sz="3200" dirty="0">
                <a:latin typeface="+mj-lt"/>
              </a:rPr>
              <a:t> (Ed.). New York, NY: </a:t>
            </a:r>
            <a:r>
              <a:rPr lang="cs-CZ" altLang="cs-CZ" sz="3200" dirty="0" err="1">
                <a:latin typeface="+mj-lt"/>
              </a:rPr>
              <a:t>Anchor</a:t>
            </a:r>
            <a:r>
              <a:rPr lang="cs-CZ" altLang="cs-CZ" sz="3200" dirty="0">
                <a:latin typeface="+mj-lt"/>
              </a:rPr>
              <a:t>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Monografie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0880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2283" y="1700808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dirty="0">
                <a:latin typeface="+mj-lt"/>
              </a:rPr>
              <a:t>Primární odpovědnost. (Rok vydání). </a:t>
            </a:r>
            <a:r>
              <a:rPr lang="cs-CZ" altLang="cs-CZ" sz="3200" i="1" dirty="0">
                <a:latin typeface="+mj-lt"/>
              </a:rPr>
              <a:t>Název: podnázev</a:t>
            </a:r>
            <a:r>
              <a:rPr lang="cs-CZ" altLang="cs-CZ" sz="3200" dirty="0">
                <a:latin typeface="+mj-lt"/>
              </a:rPr>
              <a:t> (vydání, svazek, rozsah stran). Sekundární odpovědnost. Místo vydání: Vydavatel.</a:t>
            </a:r>
          </a:p>
          <a:p>
            <a:pPr>
              <a:buFontTx/>
              <a:buNone/>
            </a:pPr>
            <a:endParaRPr lang="cs-CZ" altLang="cs-CZ" sz="3200" dirty="0">
              <a:latin typeface="+mj-lt"/>
            </a:endParaRPr>
          </a:p>
          <a:p>
            <a:r>
              <a:rPr lang="cs-CZ" altLang="cs-CZ" sz="3200" dirty="0" err="1">
                <a:latin typeface="+mj-lt"/>
              </a:rPr>
              <a:t>American</a:t>
            </a:r>
            <a:r>
              <a:rPr lang="cs-CZ" altLang="cs-CZ" sz="3200" dirty="0">
                <a:latin typeface="+mj-lt"/>
              </a:rPr>
              <a:t> </a:t>
            </a:r>
            <a:r>
              <a:rPr lang="cs-CZ" altLang="cs-CZ" sz="3200" dirty="0" err="1">
                <a:latin typeface="+mj-lt"/>
              </a:rPr>
              <a:t>Psychological</a:t>
            </a:r>
            <a:r>
              <a:rPr lang="cs-CZ" altLang="cs-CZ" sz="3200" dirty="0">
                <a:latin typeface="+mj-lt"/>
              </a:rPr>
              <a:t> </a:t>
            </a:r>
            <a:r>
              <a:rPr lang="cs-CZ" altLang="cs-CZ" sz="3200" dirty="0" err="1">
                <a:latin typeface="+mj-lt"/>
              </a:rPr>
              <a:t>Association</a:t>
            </a:r>
            <a:r>
              <a:rPr lang="cs-CZ" altLang="cs-CZ" sz="3200" dirty="0">
                <a:latin typeface="+mj-lt"/>
              </a:rPr>
              <a:t>. (2010). </a:t>
            </a:r>
            <a:r>
              <a:rPr lang="cs-CZ" altLang="cs-CZ" sz="3200" i="1" dirty="0" err="1">
                <a:latin typeface="+mj-lt"/>
              </a:rPr>
              <a:t>Publication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manual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of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the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American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Psychological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Association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dirty="0">
                <a:latin typeface="+mj-lt"/>
              </a:rPr>
              <a:t>(6th </a:t>
            </a:r>
            <a:r>
              <a:rPr lang="cs-CZ" altLang="cs-CZ" sz="3200" dirty="0" err="1">
                <a:latin typeface="+mj-lt"/>
              </a:rPr>
              <a:t>ed</a:t>
            </a:r>
            <a:r>
              <a:rPr lang="cs-CZ" altLang="cs-CZ" sz="3200" dirty="0">
                <a:latin typeface="+mj-lt"/>
              </a:rPr>
              <a:t>.).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dirty="0">
                <a:latin typeface="+mj-lt"/>
              </a:rPr>
              <a:t>Washington, DC: </a:t>
            </a:r>
            <a:r>
              <a:rPr lang="cs-CZ" altLang="cs-CZ" sz="3200" dirty="0" err="1">
                <a:latin typeface="+mj-lt"/>
              </a:rPr>
              <a:t>Author</a:t>
            </a:r>
            <a:r>
              <a:rPr lang="cs-CZ" altLang="cs-CZ" sz="3200" dirty="0">
                <a:latin typeface="+mj-lt"/>
              </a:rPr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Monografie – korporace 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15010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7354" y="234888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dirty="0">
                <a:latin typeface="+mj-lt"/>
              </a:rPr>
              <a:t>Primární odpovědnost. (Rok vydání). </a:t>
            </a:r>
            <a:r>
              <a:rPr lang="cs-CZ" altLang="cs-CZ" sz="3200" i="1" dirty="0">
                <a:latin typeface="+mj-lt"/>
              </a:rPr>
              <a:t>Název: podnázev</a:t>
            </a:r>
            <a:r>
              <a:rPr lang="cs-CZ" altLang="cs-CZ" sz="3200" dirty="0">
                <a:latin typeface="+mj-lt"/>
              </a:rPr>
              <a:t> (svazek). Sekundární odpovědnost. Vydání. Místo vydání: Nakladatelství.</a:t>
            </a:r>
          </a:p>
          <a:p>
            <a:pPr>
              <a:buFontTx/>
              <a:buNone/>
            </a:pPr>
            <a:endParaRPr lang="cs-CZ" altLang="cs-CZ" sz="3200" dirty="0">
              <a:latin typeface="+mj-lt"/>
            </a:endParaRPr>
          </a:p>
          <a:p>
            <a:r>
              <a:rPr lang="cs-CZ" altLang="cs-CZ" sz="3200" dirty="0" err="1">
                <a:latin typeface="+mj-lt"/>
              </a:rPr>
              <a:t>Wiener</a:t>
            </a:r>
            <a:r>
              <a:rPr lang="cs-CZ" altLang="cs-CZ" sz="3200" dirty="0">
                <a:latin typeface="+mj-lt"/>
              </a:rPr>
              <a:t>, P. (Ed.). (1973). </a:t>
            </a:r>
            <a:r>
              <a:rPr lang="cs-CZ" altLang="cs-CZ" sz="3200" i="1" dirty="0" err="1">
                <a:latin typeface="+mj-lt"/>
              </a:rPr>
              <a:t>Dictionary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of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the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history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of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ideas</a:t>
            </a:r>
            <a:r>
              <a:rPr lang="cs-CZ" altLang="cs-CZ" sz="3200" dirty="0">
                <a:latin typeface="+mj-lt"/>
              </a:rPr>
              <a:t> (</a:t>
            </a:r>
            <a:r>
              <a:rPr lang="cs-CZ" altLang="cs-CZ" sz="3200" dirty="0" err="1">
                <a:latin typeface="+mj-lt"/>
              </a:rPr>
              <a:t>Vols</a:t>
            </a:r>
            <a:r>
              <a:rPr lang="cs-CZ" altLang="cs-CZ" sz="3200" dirty="0">
                <a:latin typeface="+mj-lt"/>
              </a:rPr>
              <a:t>. 1-4). New York, NY: </a:t>
            </a:r>
            <a:r>
              <a:rPr lang="cs-CZ" altLang="cs-CZ" sz="3200" dirty="0" err="1">
                <a:latin typeface="+mj-lt"/>
              </a:rPr>
              <a:t>Scribner's</a:t>
            </a:r>
            <a:r>
              <a:rPr lang="cs-CZ" altLang="cs-CZ" sz="3200" dirty="0">
                <a:latin typeface="+mj-lt"/>
              </a:rPr>
              <a:t>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Vícesvazkové dílo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7345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760622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dirty="0">
                <a:latin typeface="+mj-lt"/>
              </a:rPr>
              <a:t>Primární odpovědnost části. (Rok vydání). Název části: podnázev části. In Primární odpovědnost celku. </a:t>
            </a:r>
            <a:r>
              <a:rPr lang="cs-CZ" altLang="cs-CZ" sz="3200" i="1" dirty="0">
                <a:latin typeface="+mj-lt"/>
              </a:rPr>
              <a:t>Název: podnázev</a:t>
            </a:r>
            <a:r>
              <a:rPr lang="cs-CZ" altLang="cs-CZ" sz="3200" dirty="0">
                <a:latin typeface="+mj-lt"/>
              </a:rPr>
              <a:t> (rozsah stran). Místo vydání: Nakladatelství. Dostupnost</a:t>
            </a:r>
          </a:p>
          <a:p>
            <a:pPr>
              <a:buFontTx/>
              <a:buNone/>
            </a:pPr>
            <a:endParaRPr lang="cs-CZ" altLang="cs-CZ" sz="3200" dirty="0">
              <a:latin typeface="+mj-lt"/>
            </a:endParaRPr>
          </a:p>
          <a:p>
            <a:r>
              <a:rPr lang="cs-CZ" altLang="cs-CZ" sz="3200" dirty="0" err="1">
                <a:latin typeface="+mj-lt"/>
              </a:rPr>
              <a:t>O'Neil</a:t>
            </a:r>
            <a:r>
              <a:rPr lang="cs-CZ" altLang="cs-CZ" sz="3200" dirty="0">
                <a:latin typeface="+mj-lt"/>
              </a:rPr>
              <a:t>, J. M., &amp; </a:t>
            </a:r>
            <a:r>
              <a:rPr lang="cs-CZ" altLang="cs-CZ" sz="3200" dirty="0" err="1">
                <a:latin typeface="+mj-lt"/>
              </a:rPr>
              <a:t>Egan</a:t>
            </a:r>
            <a:r>
              <a:rPr lang="cs-CZ" altLang="cs-CZ" sz="3200" dirty="0">
                <a:latin typeface="+mj-lt"/>
              </a:rPr>
              <a:t>, J. (1992). </a:t>
            </a:r>
            <a:r>
              <a:rPr lang="cs-CZ" altLang="cs-CZ" sz="3200" dirty="0" err="1">
                <a:latin typeface="+mj-lt"/>
              </a:rPr>
              <a:t>Men's</a:t>
            </a:r>
            <a:r>
              <a:rPr lang="cs-CZ" altLang="cs-CZ" sz="3200" dirty="0">
                <a:latin typeface="+mj-lt"/>
              </a:rPr>
              <a:t> and </a:t>
            </a:r>
            <a:r>
              <a:rPr lang="cs-CZ" altLang="cs-CZ" sz="3200" dirty="0" err="1">
                <a:latin typeface="+mj-lt"/>
              </a:rPr>
              <a:t>women's</a:t>
            </a:r>
            <a:r>
              <a:rPr lang="cs-CZ" altLang="cs-CZ" sz="3200" dirty="0">
                <a:latin typeface="+mj-lt"/>
              </a:rPr>
              <a:t> gender role </a:t>
            </a:r>
            <a:r>
              <a:rPr lang="cs-CZ" altLang="cs-CZ" sz="3200" dirty="0" err="1">
                <a:latin typeface="+mj-lt"/>
              </a:rPr>
              <a:t>journeys</a:t>
            </a:r>
            <a:r>
              <a:rPr lang="cs-CZ" altLang="cs-CZ" sz="3200" dirty="0">
                <a:latin typeface="+mj-lt"/>
              </a:rPr>
              <a:t>: A </a:t>
            </a:r>
            <a:r>
              <a:rPr lang="cs-CZ" altLang="cs-CZ" sz="3200" dirty="0" err="1">
                <a:latin typeface="+mj-lt"/>
              </a:rPr>
              <a:t>metaphor</a:t>
            </a:r>
            <a:r>
              <a:rPr lang="cs-CZ" altLang="cs-CZ" sz="3200" dirty="0">
                <a:latin typeface="+mj-lt"/>
              </a:rPr>
              <a:t> </a:t>
            </a:r>
            <a:r>
              <a:rPr lang="cs-CZ" altLang="cs-CZ" sz="3200" dirty="0" err="1">
                <a:latin typeface="+mj-lt"/>
              </a:rPr>
              <a:t>for</a:t>
            </a:r>
            <a:r>
              <a:rPr lang="cs-CZ" altLang="cs-CZ" sz="3200" dirty="0">
                <a:latin typeface="+mj-lt"/>
              </a:rPr>
              <a:t> </a:t>
            </a:r>
            <a:r>
              <a:rPr lang="cs-CZ" altLang="cs-CZ" sz="3200" dirty="0" err="1">
                <a:latin typeface="+mj-lt"/>
              </a:rPr>
              <a:t>healing</a:t>
            </a:r>
            <a:r>
              <a:rPr lang="cs-CZ" altLang="cs-CZ" sz="3200" dirty="0">
                <a:latin typeface="+mj-lt"/>
              </a:rPr>
              <a:t>, </a:t>
            </a:r>
            <a:r>
              <a:rPr lang="cs-CZ" altLang="cs-CZ" sz="3200" dirty="0" err="1">
                <a:latin typeface="+mj-lt"/>
              </a:rPr>
              <a:t>transition</a:t>
            </a:r>
            <a:r>
              <a:rPr lang="cs-CZ" altLang="cs-CZ" sz="3200" dirty="0">
                <a:latin typeface="+mj-lt"/>
              </a:rPr>
              <a:t>, and </a:t>
            </a:r>
            <a:r>
              <a:rPr lang="cs-CZ" altLang="cs-CZ" sz="3200" dirty="0" err="1">
                <a:latin typeface="+mj-lt"/>
              </a:rPr>
              <a:t>transformation</a:t>
            </a:r>
            <a:r>
              <a:rPr lang="cs-CZ" altLang="cs-CZ" sz="3200" dirty="0">
                <a:latin typeface="+mj-lt"/>
              </a:rPr>
              <a:t>. In B. R. </a:t>
            </a:r>
            <a:r>
              <a:rPr lang="cs-CZ" altLang="cs-CZ" sz="3200" dirty="0" err="1">
                <a:latin typeface="+mj-lt"/>
              </a:rPr>
              <a:t>Wainrib</a:t>
            </a:r>
            <a:r>
              <a:rPr lang="cs-CZ" altLang="cs-CZ" sz="3200" dirty="0">
                <a:latin typeface="+mj-lt"/>
              </a:rPr>
              <a:t> (Ed.), </a:t>
            </a:r>
            <a:r>
              <a:rPr lang="cs-CZ" altLang="cs-CZ" sz="3200" i="1" dirty="0">
                <a:latin typeface="+mj-lt"/>
              </a:rPr>
              <a:t>Gender </a:t>
            </a:r>
            <a:r>
              <a:rPr lang="cs-CZ" altLang="cs-CZ" sz="3200" i="1" dirty="0" err="1">
                <a:latin typeface="+mj-lt"/>
              </a:rPr>
              <a:t>issues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across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the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life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cycle</a:t>
            </a:r>
            <a:r>
              <a:rPr lang="cs-CZ" altLang="cs-CZ" sz="3200" dirty="0">
                <a:latin typeface="+mj-lt"/>
              </a:rPr>
              <a:t> (pp. 107-123). New York, NY: </a:t>
            </a:r>
            <a:r>
              <a:rPr lang="cs-CZ" altLang="cs-CZ" sz="3200" dirty="0" err="1">
                <a:latin typeface="+mj-lt"/>
              </a:rPr>
              <a:t>Springer</a:t>
            </a:r>
            <a:r>
              <a:rPr lang="cs-CZ" altLang="cs-CZ" sz="3200" dirty="0">
                <a:latin typeface="+mj-lt"/>
              </a:rPr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Část monografie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2175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760622"/>
            <a:ext cx="84249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100" dirty="0">
                <a:latin typeface="+mj-lt"/>
              </a:rPr>
              <a:t>Primární odpovědnost. (Rok/datum vydání). Název článku: podnázev článku. </a:t>
            </a:r>
            <a:r>
              <a:rPr lang="cs-CZ" altLang="cs-CZ" sz="3100" i="1" dirty="0">
                <a:latin typeface="+mj-lt"/>
              </a:rPr>
              <a:t>Název periodika: podnázev periodika, ročník</a:t>
            </a:r>
            <a:r>
              <a:rPr lang="cs-CZ" altLang="cs-CZ" sz="3100" dirty="0">
                <a:latin typeface="+mj-lt"/>
              </a:rPr>
              <a:t>(číslo), rozsah stran. DOI/dostupnost</a:t>
            </a:r>
          </a:p>
          <a:p>
            <a:pPr>
              <a:buFontTx/>
              <a:buNone/>
            </a:pPr>
            <a:endParaRPr lang="cs-CZ" altLang="cs-CZ" sz="3100" dirty="0">
              <a:latin typeface="+mj-lt"/>
            </a:endParaRPr>
          </a:p>
          <a:p>
            <a:r>
              <a:rPr lang="cs-CZ" altLang="cs-CZ" sz="3100" dirty="0" err="1">
                <a:latin typeface="+mj-lt"/>
              </a:rPr>
              <a:t>Dasgupta</a:t>
            </a:r>
            <a:r>
              <a:rPr lang="cs-CZ" altLang="cs-CZ" sz="3100" dirty="0">
                <a:latin typeface="+mj-lt"/>
              </a:rPr>
              <a:t>, P., </a:t>
            </a:r>
            <a:r>
              <a:rPr lang="en-US" altLang="cs-CZ" sz="3100" dirty="0">
                <a:latin typeface="+mj-lt"/>
              </a:rPr>
              <a:t>&amp;</a:t>
            </a:r>
            <a:r>
              <a:rPr lang="cs-CZ" altLang="cs-CZ" sz="3100" dirty="0">
                <a:latin typeface="+mj-lt"/>
              </a:rPr>
              <a:t> </a:t>
            </a:r>
            <a:r>
              <a:rPr lang="cs-CZ" altLang="cs-CZ" sz="3100" dirty="0" err="1">
                <a:latin typeface="+mj-lt"/>
              </a:rPr>
              <a:t>Maskin</a:t>
            </a:r>
            <a:r>
              <a:rPr lang="cs-CZ" altLang="cs-CZ" sz="3100" dirty="0">
                <a:latin typeface="+mj-lt"/>
              </a:rPr>
              <a:t>, E. (2000). </a:t>
            </a:r>
            <a:r>
              <a:rPr lang="cs-CZ" altLang="cs-CZ" sz="3100" dirty="0" err="1">
                <a:latin typeface="+mj-lt"/>
              </a:rPr>
              <a:t>Efficient</a:t>
            </a:r>
            <a:r>
              <a:rPr lang="cs-CZ" altLang="cs-CZ" sz="3100" dirty="0">
                <a:latin typeface="+mj-lt"/>
              </a:rPr>
              <a:t> </a:t>
            </a:r>
            <a:r>
              <a:rPr lang="cs-CZ" altLang="cs-CZ" sz="3100" dirty="0" err="1">
                <a:latin typeface="+mj-lt"/>
              </a:rPr>
              <a:t>Auctions</a:t>
            </a:r>
            <a:r>
              <a:rPr lang="cs-CZ" altLang="cs-CZ" sz="3100" dirty="0">
                <a:latin typeface="+mj-lt"/>
              </a:rPr>
              <a:t>. </a:t>
            </a:r>
            <a:r>
              <a:rPr lang="cs-CZ" altLang="cs-CZ" sz="3100" i="1" dirty="0" err="1">
                <a:latin typeface="+mj-lt"/>
              </a:rPr>
              <a:t>The</a:t>
            </a:r>
            <a:r>
              <a:rPr lang="cs-CZ" altLang="cs-CZ" sz="3100" i="1" dirty="0">
                <a:latin typeface="+mj-lt"/>
              </a:rPr>
              <a:t> </a:t>
            </a:r>
            <a:r>
              <a:rPr lang="cs-CZ" altLang="cs-CZ" sz="3100" i="1" dirty="0" err="1">
                <a:latin typeface="+mj-lt"/>
              </a:rPr>
              <a:t>Quarterly</a:t>
            </a:r>
            <a:r>
              <a:rPr lang="cs-CZ" altLang="cs-CZ" sz="3100" i="1" dirty="0">
                <a:latin typeface="+mj-lt"/>
              </a:rPr>
              <a:t> </a:t>
            </a:r>
            <a:r>
              <a:rPr lang="cs-CZ" altLang="cs-CZ" sz="3100" i="1" dirty="0" err="1">
                <a:latin typeface="+mj-lt"/>
              </a:rPr>
              <a:t>Journal</a:t>
            </a:r>
            <a:r>
              <a:rPr lang="cs-CZ" altLang="cs-CZ" sz="3100" i="1" dirty="0">
                <a:latin typeface="+mj-lt"/>
              </a:rPr>
              <a:t> </a:t>
            </a:r>
            <a:r>
              <a:rPr lang="cs-CZ" altLang="cs-CZ" sz="3100" i="1" dirty="0" err="1">
                <a:latin typeface="+mj-lt"/>
              </a:rPr>
              <a:t>of</a:t>
            </a:r>
            <a:r>
              <a:rPr lang="cs-CZ" altLang="cs-CZ" sz="3100" i="1" dirty="0">
                <a:latin typeface="+mj-lt"/>
              </a:rPr>
              <a:t> </a:t>
            </a:r>
            <a:r>
              <a:rPr lang="cs-CZ" altLang="cs-CZ" sz="3100" i="1" dirty="0" err="1">
                <a:latin typeface="+mj-lt"/>
              </a:rPr>
              <a:t>Economics</a:t>
            </a:r>
            <a:r>
              <a:rPr lang="cs-CZ" altLang="cs-CZ" sz="3100" dirty="0">
                <a:latin typeface="+mj-lt"/>
              </a:rPr>
              <a:t>, </a:t>
            </a:r>
            <a:r>
              <a:rPr lang="cs-CZ" altLang="cs-CZ" sz="3100" i="1" dirty="0">
                <a:latin typeface="+mj-lt"/>
              </a:rPr>
              <a:t>115</a:t>
            </a:r>
            <a:r>
              <a:rPr lang="cs-CZ" altLang="cs-CZ" sz="3100" dirty="0">
                <a:latin typeface="+mj-lt"/>
              </a:rPr>
              <a:t>(2), 341-388</a:t>
            </a:r>
            <a:r>
              <a:rPr lang="cs-CZ" altLang="cs-CZ" sz="3100" i="1" dirty="0">
                <a:latin typeface="+mj-lt"/>
              </a:rPr>
              <a:t>.</a:t>
            </a:r>
            <a:r>
              <a:rPr lang="cs-CZ" altLang="cs-CZ" sz="3100" dirty="0">
                <a:latin typeface="+mj-lt"/>
              </a:rPr>
              <a:t> DOI: 10.1162/003355300554755</a:t>
            </a:r>
          </a:p>
          <a:p>
            <a:r>
              <a:rPr lang="cs-CZ" altLang="cs-CZ" sz="3100" dirty="0">
                <a:latin typeface="+mj-lt"/>
              </a:rPr>
              <a:t>Henry, W. A., III. (1990, </a:t>
            </a:r>
            <a:r>
              <a:rPr lang="cs-CZ" altLang="cs-CZ" sz="3100" dirty="0" err="1">
                <a:latin typeface="+mj-lt"/>
              </a:rPr>
              <a:t>April</a:t>
            </a:r>
            <a:r>
              <a:rPr lang="cs-CZ" altLang="cs-CZ" sz="3100" dirty="0">
                <a:latin typeface="+mj-lt"/>
              </a:rPr>
              <a:t> 9). </a:t>
            </a:r>
            <a:r>
              <a:rPr lang="cs-CZ" altLang="cs-CZ" sz="3100" dirty="0" err="1">
                <a:latin typeface="+mj-lt"/>
              </a:rPr>
              <a:t>Making</a:t>
            </a:r>
            <a:r>
              <a:rPr lang="cs-CZ" altLang="cs-CZ" sz="3100" dirty="0">
                <a:latin typeface="+mj-lt"/>
              </a:rPr>
              <a:t> </a:t>
            </a:r>
            <a:r>
              <a:rPr lang="cs-CZ" altLang="cs-CZ" sz="3100" dirty="0" err="1">
                <a:latin typeface="+mj-lt"/>
              </a:rPr>
              <a:t>the</a:t>
            </a:r>
            <a:r>
              <a:rPr lang="cs-CZ" altLang="cs-CZ" sz="3100" dirty="0">
                <a:latin typeface="+mj-lt"/>
              </a:rPr>
              <a:t> grade in </a:t>
            </a:r>
            <a:r>
              <a:rPr lang="cs-CZ" altLang="cs-CZ" sz="3100" dirty="0" err="1">
                <a:latin typeface="+mj-lt"/>
              </a:rPr>
              <a:t>today's</a:t>
            </a:r>
            <a:r>
              <a:rPr lang="cs-CZ" altLang="cs-CZ" sz="3100" dirty="0">
                <a:latin typeface="+mj-lt"/>
              </a:rPr>
              <a:t> </a:t>
            </a:r>
            <a:r>
              <a:rPr lang="cs-CZ" altLang="cs-CZ" sz="3100" dirty="0" err="1">
                <a:latin typeface="+mj-lt"/>
              </a:rPr>
              <a:t>schools</a:t>
            </a:r>
            <a:r>
              <a:rPr lang="cs-CZ" altLang="cs-CZ" sz="3100" dirty="0">
                <a:latin typeface="+mj-lt"/>
              </a:rPr>
              <a:t>. </a:t>
            </a:r>
            <a:r>
              <a:rPr lang="cs-CZ" altLang="cs-CZ" sz="3100" i="1" dirty="0" err="1">
                <a:latin typeface="+mj-lt"/>
              </a:rPr>
              <a:t>Time</a:t>
            </a:r>
            <a:r>
              <a:rPr lang="cs-CZ" altLang="cs-CZ" sz="3100" i="1" dirty="0">
                <a:latin typeface="+mj-lt"/>
              </a:rPr>
              <a:t>, 135</a:t>
            </a:r>
            <a:r>
              <a:rPr lang="cs-CZ" altLang="cs-CZ" sz="3100" dirty="0">
                <a:latin typeface="+mj-lt"/>
              </a:rPr>
              <a:t>, 28-31.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Článek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7286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760622"/>
            <a:ext cx="8424936" cy="44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>
                <a:latin typeface="+mj-lt"/>
              </a:rPr>
              <a:t>Primární odpovědnost sborníku. (Rok vydání). </a:t>
            </a:r>
            <a:r>
              <a:rPr lang="cs-CZ" altLang="cs-CZ" sz="2600" i="1" dirty="0">
                <a:latin typeface="+mj-lt"/>
              </a:rPr>
              <a:t>Název sborníku: podnázev sborníku</a:t>
            </a:r>
            <a:r>
              <a:rPr lang="cs-CZ" altLang="cs-CZ" sz="2600" dirty="0">
                <a:latin typeface="+mj-lt"/>
              </a:rPr>
              <a:t> (vydání, svazek). Sekundární odpovědnost sborníku. Místo vydání: Vydavatel. Dostupnost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6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altLang="cs-CZ" sz="2600" dirty="0">
                <a:latin typeface="+mj-lt"/>
              </a:rPr>
              <a:t>Friedlová, Z., </a:t>
            </a:r>
            <a:r>
              <a:rPr lang="en-US" altLang="cs-CZ" sz="2600" dirty="0">
                <a:latin typeface="+mj-lt"/>
              </a:rPr>
              <a:t>&amp;</a:t>
            </a:r>
            <a:r>
              <a:rPr lang="cs-CZ" altLang="cs-CZ" sz="2600" dirty="0">
                <a:latin typeface="+mj-lt"/>
              </a:rPr>
              <a:t> Gajdošíková, P. (</a:t>
            </a:r>
            <a:r>
              <a:rPr lang="cs-CZ" altLang="cs-CZ" sz="2600" dirty="0" err="1">
                <a:latin typeface="+mj-lt"/>
              </a:rPr>
              <a:t>eds</a:t>
            </a:r>
            <a:r>
              <a:rPr lang="cs-CZ" altLang="cs-CZ" sz="2600" dirty="0">
                <a:latin typeface="+mj-lt"/>
              </a:rPr>
              <a:t>.). (2012). </a:t>
            </a:r>
            <a:r>
              <a:rPr lang="cs-CZ" altLang="cs-CZ" sz="2600" i="1" dirty="0">
                <a:latin typeface="+mj-lt"/>
              </a:rPr>
              <a:t>Knihovny současnosti 2012: sborník z 20. konference, konané ve dnech 11. až 13. září 2012 v areálu Univerzity Pardubice</a:t>
            </a:r>
            <a:r>
              <a:rPr lang="cs-CZ" altLang="cs-CZ" sz="2600" dirty="0">
                <a:latin typeface="+mj-lt"/>
              </a:rPr>
              <a:t>. Ostrava, Czech Republic: Sdružení knihoven ČR. </a:t>
            </a:r>
            <a:r>
              <a:rPr lang="cs-CZ" altLang="cs-CZ" sz="2600" dirty="0" err="1">
                <a:latin typeface="+mj-lt"/>
              </a:rPr>
              <a:t>Retrieved</a:t>
            </a:r>
            <a:r>
              <a:rPr lang="cs-CZ" altLang="cs-CZ" sz="2600" dirty="0">
                <a:latin typeface="+mj-lt"/>
              </a:rPr>
              <a:t> </a:t>
            </a:r>
            <a:r>
              <a:rPr lang="cs-CZ" altLang="cs-CZ" sz="2600" dirty="0" err="1">
                <a:latin typeface="+mj-lt"/>
              </a:rPr>
              <a:t>also</a:t>
            </a:r>
            <a:r>
              <a:rPr lang="cs-CZ" altLang="cs-CZ" sz="2600" dirty="0">
                <a:latin typeface="+mj-lt"/>
              </a:rPr>
              <a:t> </a:t>
            </a:r>
            <a:r>
              <a:rPr lang="cs-CZ" altLang="cs-CZ" sz="2600" dirty="0" err="1">
                <a:latin typeface="+mj-lt"/>
              </a:rPr>
              <a:t>from</a:t>
            </a:r>
            <a:r>
              <a:rPr lang="cs-CZ" altLang="cs-CZ" sz="2600" dirty="0">
                <a:latin typeface="+mj-lt"/>
              </a:rPr>
              <a:t>  http://www.svkos.cz/data/xinha/sdruk/ks2012/KKS_2012_sbornik_final.pdf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Sborník (struktura, příklad)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5963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760622"/>
            <a:ext cx="8424936" cy="4744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 sz="2300" dirty="0">
                <a:latin typeface="+mj-lt"/>
              </a:rPr>
              <a:t>Primární odpovědnost příspěvku. (Rok vydání). Název: podnázev příspěvku. In Primární odpovědnost sborníku. </a:t>
            </a:r>
            <a:r>
              <a:rPr lang="cs-CZ" altLang="cs-CZ" sz="2300" i="1" dirty="0">
                <a:latin typeface="+mj-lt"/>
              </a:rPr>
              <a:t>Název sborníku: podnázev sborníku</a:t>
            </a:r>
            <a:r>
              <a:rPr lang="cs-CZ" altLang="cs-CZ" sz="2300" dirty="0">
                <a:latin typeface="+mj-lt"/>
              </a:rPr>
              <a:t> (vydání, svazek, rozsah stran). Sekundární odpovědnost sborníku. Místo vydání: Vydavatel. Dostupnost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3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altLang="cs-CZ" sz="2300" dirty="0">
                <a:latin typeface="+mj-lt"/>
              </a:rPr>
              <a:t>D</a:t>
            </a:r>
            <a:r>
              <a:rPr lang="en-US" altLang="cs-CZ" sz="2300" dirty="0" err="1">
                <a:latin typeface="+mj-lt"/>
              </a:rPr>
              <a:t>en</a:t>
            </a:r>
            <a:r>
              <a:rPr lang="cs-CZ" altLang="cs-CZ" sz="2300" dirty="0">
                <a:latin typeface="+mj-lt"/>
              </a:rPr>
              <a:t>ár, M., </a:t>
            </a:r>
            <a:r>
              <a:rPr lang="en-US" altLang="cs-CZ" sz="2300" dirty="0">
                <a:latin typeface="+mj-lt"/>
              </a:rPr>
              <a:t>&amp;</a:t>
            </a:r>
            <a:r>
              <a:rPr lang="cs-CZ" altLang="cs-CZ" sz="2300" dirty="0">
                <a:latin typeface="+mj-lt"/>
              </a:rPr>
              <a:t> M</a:t>
            </a:r>
            <a:r>
              <a:rPr lang="en-US" altLang="cs-CZ" sz="2300" dirty="0" err="1">
                <a:latin typeface="+mj-lt"/>
              </a:rPr>
              <a:t>oravec</a:t>
            </a:r>
            <a:r>
              <a:rPr lang="en-US" altLang="cs-CZ" sz="2300" dirty="0">
                <a:latin typeface="+mj-lt"/>
              </a:rPr>
              <a:t>, J.</a:t>
            </a:r>
            <a:r>
              <a:rPr lang="cs-CZ" altLang="cs-CZ" sz="2300" dirty="0">
                <a:latin typeface="+mj-lt"/>
              </a:rPr>
              <a:t> (2012). </a:t>
            </a:r>
            <a:r>
              <a:rPr lang="cs-CZ" altLang="cs-CZ" sz="2300" dirty="0" err="1">
                <a:latin typeface="+mj-lt"/>
              </a:rPr>
              <a:t>Opensource</a:t>
            </a:r>
            <a:r>
              <a:rPr lang="cs-CZ" altLang="cs-CZ" sz="2300" dirty="0">
                <a:latin typeface="+mj-lt"/>
              </a:rPr>
              <a:t> a knihovny: cesta k lepším službám?. In Friedlová, Z., </a:t>
            </a:r>
            <a:r>
              <a:rPr lang="en-US" altLang="cs-CZ" sz="2300" dirty="0">
                <a:latin typeface="+mj-lt"/>
              </a:rPr>
              <a:t>&amp; </a:t>
            </a:r>
            <a:r>
              <a:rPr lang="en-US" altLang="cs-CZ" sz="2300" dirty="0" err="1">
                <a:latin typeface="+mj-lt"/>
              </a:rPr>
              <a:t>Gajdo</a:t>
            </a:r>
            <a:r>
              <a:rPr lang="cs-CZ" altLang="cs-CZ" sz="2300" dirty="0" err="1">
                <a:latin typeface="+mj-lt"/>
              </a:rPr>
              <a:t>šíková</a:t>
            </a:r>
            <a:r>
              <a:rPr lang="cs-CZ" altLang="cs-CZ" sz="2300" dirty="0">
                <a:latin typeface="+mj-lt"/>
              </a:rPr>
              <a:t>, P. (</a:t>
            </a:r>
            <a:r>
              <a:rPr lang="cs-CZ" altLang="cs-CZ" sz="2300" dirty="0" err="1">
                <a:latin typeface="+mj-lt"/>
              </a:rPr>
              <a:t>eds</a:t>
            </a:r>
            <a:r>
              <a:rPr lang="cs-CZ" altLang="cs-CZ" sz="2300" dirty="0">
                <a:latin typeface="+mj-lt"/>
              </a:rPr>
              <a:t>.). </a:t>
            </a:r>
            <a:r>
              <a:rPr lang="cs-CZ" altLang="cs-CZ" sz="2300" i="1" dirty="0">
                <a:latin typeface="+mj-lt"/>
              </a:rPr>
              <a:t>Knihovny současnosti 2012: sborník z 20. konference, konané ve dnech 11. až 13. září 2012 v areálu Univerzity Pardubice</a:t>
            </a:r>
            <a:r>
              <a:rPr lang="cs-CZ" altLang="cs-CZ" sz="2300" dirty="0">
                <a:latin typeface="+mj-lt"/>
              </a:rPr>
              <a:t> (pp. 128 - 132). Ostrava, Czech Republic: Sdružení knihoven ČR. </a:t>
            </a:r>
            <a:r>
              <a:rPr lang="cs-CZ" altLang="cs-CZ" sz="2300" dirty="0" err="1">
                <a:latin typeface="+mj-lt"/>
              </a:rPr>
              <a:t>Retrieved</a:t>
            </a:r>
            <a:r>
              <a:rPr lang="cs-CZ" altLang="cs-CZ" sz="2300" dirty="0">
                <a:latin typeface="+mj-lt"/>
              </a:rPr>
              <a:t> </a:t>
            </a:r>
            <a:r>
              <a:rPr lang="cs-CZ" altLang="cs-CZ" sz="2300" dirty="0" err="1">
                <a:latin typeface="+mj-lt"/>
              </a:rPr>
              <a:t>also</a:t>
            </a:r>
            <a:r>
              <a:rPr lang="cs-CZ" altLang="cs-CZ" sz="2300" dirty="0">
                <a:latin typeface="+mj-lt"/>
              </a:rPr>
              <a:t> </a:t>
            </a:r>
            <a:r>
              <a:rPr lang="cs-CZ" altLang="cs-CZ" sz="2300" dirty="0" err="1">
                <a:latin typeface="+mj-lt"/>
              </a:rPr>
              <a:t>from</a:t>
            </a:r>
            <a:r>
              <a:rPr lang="cs-CZ" altLang="cs-CZ" sz="2300" dirty="0">
                <a:latin typeface="+mj-lt"/>
              </a:rPr>
              <a:t>  </a:t>
            </a:r>
            <a:r>
              <a:rPr lang="cs-CZ" altLang="cs-CZ" sz="2300" dirty="0">
                <a:latin typeface="+mj-lt"/>
                <a:hlinkClick r:id="rId3"/>
              </a:rPr>
              <a:t>http://www.svkos.cz/data/xinha/sdruk/ks2012/KKS_2012_sbornik_final.pdf</a:t>
            </a:r>
            <a:endParaRPr lang="cs-CZ" altLang="cs-CZ" sz="2300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Příspěvek (struktura, příklad)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233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5048" y="1556792"/>
            <a:ext cx="856895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smtClean="0">
                <a:latin typeface="+mj-lt"/>
              </a:rPr>
              <a:t>Citát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b="1" dirty="0" smtClean="0">
                <a:latin typeface="+mj-lt"/>
              </a:rPr>
              <a:t>doslovné </a:t>
            </a:r>
            <a:r>
              <a:rPr lang="cs-CZ" sz="3000" b="1" dirty="0">
                <a:latin typeface="+mj-lt"/>
              </a:rPr>
              <a:t>převzetí</a:t>
            </a:r>
            <a:r>
              <a:rPr lang="cs-CZ" sz="3000" dirty="0">
                <a:latin typeface="+mj-lt"/>
              </a:rPr>
              <a:t> cizího výroku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b="1" dirty="0">
                <a:latin typeface="+mj-lt"/>
              </a:rPr>
              <a:t>odlišení</a:t>
            </a:r>
            <a:r>
              <a:rPr lang="cs-CZ" sz="3000" dirty="0">
                <a:latin typeface="+mj-lt"/>
              </a:rPr>
              <a:t> od vlastního textu</a:t>
            </a:r>
          </a:p>
          <a:p>
            <a:pPr lvl="2"/>
            <a:r>
              <a:rPr lang="cs-CZ" sz="3000" i="1" dirty="0" smtClean="0">
                <a:latin typeface="+mj-lt"/>
              </a:rPr>
              <a:t>uvozovky</a:t>
            </a:r>
            <a:endParaRPr lang="cs-CZ" sz="3000" i="1" dirty="0">
              <a:latin typeface="+mj-lt"/>
            </a:endParaRPr>
          </a:p>
          <a:p>
            <a:pPr lvl="2"/>
            <a:r>
              <a:rPr lang="cs-CZ" sz="3000" i="1" dirty="0">
                <a:latin typeface="+mj-lt"/>
              </a:rPr>
              <a:t>změna stylu písma </a:t>
            </a:r>
            <a:r>
              <a:rPr lang="cs-CZ" sz="3000" dirty="0">
                <a:latin typeface="+mj-lt"/>
              </a:rPr>
              <a:t>(řez, font)</a:t>
            </a:r>
          </a:p>
          <a:p>
            <a:pPr lvl="2"/>
            <a:r>
              <a:rPr lang="cs-CZ" sz="3000" i="1" dirty="0">
                <a:latin typeface="+mj-lt"/>
              </a:rPr>
              <a:t>samostatný odstavec </a:t>
            </a:r>
          </a:p>
          <a:p>
            <a:pPr lvl="3"/>
            <a:r>
              <a:rPr lang="cs-CZ" sz="3000" dirty="0">
                <a:latin typeface="+mj-lt"/>
              </a:rPr>
              <a:t>více než 4 řádky (40 slov)</a:t>
            </a:r>
          </a:p>
          <a:p>
            <a:pPr lvl="3"/>
            <a:r>
              <a:rPr lang="cs-CZ" sz="3000" dirty="0">
                <a:latin typeface="+mj-lt"/>
              </a:rPr>
              <a:t>odsazení </a:t>
            </a:r>
          </a:p>
          <a:p>
            <a:pPr marL="709613" lvl="1">
              <a:defRPr/>
            </a:pPr>
            <a:r>
              <a:rPr lang="cs-CZ" altLang="cs-CZ" sz="3000" dirty="0">
                <a:solidFill>
                  <a:srgbClr val="FF0000"/>
                </a:solidFill>
                <a:latin typeface="+mj-lt"/>
              </a:rPr>
              <a:t>		</a:t>
            </a:r>
            <a:endParaRPr lang="cs-CZ" altLang="cs-CZ" sz="3000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760622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altLang="cs-CZ" sz="2800" dirty="0">
                <a:latin typeface="+mj-lt"/>
              </a:rPr>
              <a:t>Primární odpovědnost. (Rok vydání). </a:t>
            </a:r>
            <a:r>
              <a:rPr lang="cs-CZ" altLang="cs-CZ" sz="2800" i="1" dirty="0">
                <a:latin typeface="+mj-lt"/>
              </a:rPr>
              <a:t>Název: podnázev</a:t>
            </a:r>
            <a:r>
              <a:rPr lang="cs-CZ" altLang="cs-CZ" sz="2800" dirty="0">
                <a:latin typeface="+mj-lt"/>
              </a:rPr>
              <a:t> (druh práce, škola). Dostupnost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2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cs-CZ" altLang="cs-CZ" sz="2800" dirty="0">
                <a:latin typeface="+mj-lt"/>
              </a:rPr>
              <a:t>Janků, M. (2008). </a:t>
            </a:r>
            <a:r>
              <a:rPr lang="cs-CZ" altLang="cs-CZ" sz="2800" i="1" dirty="0">
                <a:latin typeface="+mj-lt"/>
              </a:rPr>
              <a:t>Mateřství a dětství očima žen různých generací</a:t>
            </a:r>
            <a:r>
              <a:rPr lang="cs-CZ" altLang="cs-CZ" sz="2800" dirty="0">
                <a:latin typeface="+mj-lt"/>
              </a:rPr>
              <a:t> (Master</a:t>
            </a:r>
            <a:r>
              <a:rPr lang="en-US" altLang="cs-CZ" sz="2800" dirty="0">
                <a:latin typeface="+mj-lt"/>
              </a:rPr>
              <a:t>’s thesis</a:t>
            </a:r>
            <a:r>
              <a:rPr lang="cs-CZ" altLang="cs-CZ" sz="2800" dirty="0">
                <a:latin typeface="+mj-lt"/>
              </a:rPr>
              <a:t>, </a:t>
            </a:r>
            <a:r>
              <a:rPr lang="en-US" altLang="cs-CZ" sz="2800" dirty="0">
                <a:latin typeface="+mj-lt"/>
              </a:rPr>
              <a:t>Masaryk </a:t>
            </a:r>
            <a:r>
              <a:rPr lang="en-US" altLang="cs-CZ" sz="2800" dirty="0" err="1">
                <a:latin typeface="+mj-lt"/>
              </a:rPr>
              <a:t>univer</a:t>
            </a:r>
            <a:r>
              <a:rPr lang="cs-CZ" altLang="cs-CZ" sz="2800" dirty="0" err="1">
                <a:latin typeface="+mj-lt"/>
              </a:rPr>
              <a:t>sity</a:t>
            </a:r>
            <a:r>
              <a:rPr lang="en-US" altLang="cs-CZ" sz="2800" dirty="0">
                <a:latin typeface="+mj-lt"/>
              </a:rPr>
              <a:t>, </a:t>
            </a:r>
            <a:r>
              <a:rPr lang="cs-CZ" altLang="cs-CZ" sz="2800" dirty="0">
                <a:latin typeface="+mj-lt"/>
              </a:rPr>
              <a:t>Brno, Czech Republic). </a:t>
            </a:r>
            <a:r>
              <a:rPr lang="cs-CZ" altLang="cs-CZ" sz="2800" dirty="0" err="1">
                <a:latin typeface="+mj-lt"/>
              </a:rPr>
              <a:t>Retrieved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 err="1">
                <a:latin typeface="+mj-lt"/>
              </a:rPr>
              <a:t>from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>
                <a:latin typeface="+mj-lt"/>
                <a:hlinkClick r:id="rId3"/>
              </a:rPr>
              <a:t>http://</a:t>
            </a:r>
            <a:r>
              <a:rPr lang="cs-CZ" altLang="cs-CZ" sz="2800" dirty="0" smtClean="0">
                <a:latin typeface="+mj-lt"/>
                <a:hlinkClick r:id="rId3"/>
              </a:rPr>
              <a:t>is.muni.cz/th/78718/fss_m_a2</a:t>
            </a:r>
            <a:endParaRPr lang="cs-CZ" altLang="cs-CZ" sz="2800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Akademická práce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9255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76062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00000"/>
              </a:lnSpc>
              <a:tabLst/>
            </a:pPr>
            <a:r>
              <a:rPr lang="cs-CZ" altLang="cs-CZ" sz="2400" dirty="0">
                <a:latin typeface="+mj-lt"/>
              </a:rPr>
              <a:t>Primární odpovědnost. Rok vydání. </a:t>
            </a:r>
            <a:r>
              <a:rPr lang="cs-CZ" altLang="cs-CZ" sz="2400" i="1" dirty="0">
                <a:latin typeface="+mj-lt"/>
              </a:rPr>
              <a:t>Název: podnázev.</a:t>
            </a:r>
            <a:r>
              <a:rPr lang="cs-CZ" altLang="cs-CZ" sz="2400" dirty="0">
                <a:latin typeface="+mj-lt"/>
              </a:rPr>
              <a:t> (Sbírka zákonů, částka, rozsah stran). Dostupnost.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altLang="cs-CZ" sz="1400" dirty="0">
              <a:latin typeface="+mj-lt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altLang="cs-CZ" sz="2400" dirty="0">
                <a:latin typeface="+mj-lt"/>
              </a:rPr>
              <a:t>Česko. (1998). </a:t>
            </a:r>
            <a:r>
              <a:rPr lang="cs-CZ" altLang="cs-CZ" sz="2400" i="1" dirty="0">
                <a:latin typeface="+mj-lt"/>
              </a:rPr>
              <a:t>Zákon č. 111 ze dne 22. dubna 1998 o vysokých školách a o změně a doplnění dalších zákonů: zákon o vysokých školách</a:t>
            </a:r>
            <a:r>
              <a:rPr lang="cs-CZ" altLang="cs-CZ" sz="2400" dirty="0">
                <a:latin typeface="+mj-lt"/>
              </a:rPr>
              <a:t> (Sbírka zákonů České republiky, 39, pp. 5388-5419). Praha, Czech Republic: Tiskárna Ministerstva vnitra. </a:t>
            </a:r>
            <a:r>
              <a:rPr lang="cs-CZ" altLang="cs-CZ" sz="2400" dirty="0" err="1">
                <a:latin typeface="+mj-lt"/>
              </a:rPr>
              <a:t>Retrieved</a:t>
            </a:r>
            <a:r>
              <a:rPr lang="cs-CZ" altLang="cs-CZ" sz="2400" dirty="0">
                <a:latin typeface="+mj-lt"/>
              </a:rPr>
              <a:t> </a:t>
            </a:r>
            <a:r>
              <a:rPr lang="cs-CZ" altLang="cs-CZ" sz="2400" dirty="0" err="1">
                <a:latin typeface="+mj-lt"/>
              </a:rPr>
              <a:t>also</a:t>
            </a:r>
            <a:r>
              <a:rPr lang="cs-CZ" altLang="cs-CZ" sz="2400" dirty="0">
                <a:latin typeface="+mj-lt"/>
              </a:rPr>
              <a:t> </a:t>
            </a:r>
            <a:r>
              <a:rPr lang="cs-CZ" altLang="cs-CZ" sz="2400" dirty="0" err="1">
                <a:latin typeface="+mj-lt"/>
              </a:rPr>
              <a:t>from</a:t>
            </a:r>
            <a:r>
              <a:rPr lang="cs-CZ" altLang="cs-CZ" sz="2400" dirty="0">
                <a:latin typeface="+mj-lt"/>
              </a:rPr>
              <a:t> http://aplikace.mvcr.cz/archiv2008/sbirka/1998/sb039-98.pdf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altLang="cs-CZ" sz="1400" u="sng" dirty="0">
              <a:latin typeface="+mj-lt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altLang="cs-CZ" sz="2000" i="1" dirty="0">
                <a:latin typeface="+mj-lt"/>
              </a:rPr>
              <a:t>Ukázky citování </a:t>
            </a:r>
            <a:r>
              <a:rPr lang="cs-CZ" altLang="cs-CZ" sz="2000" i="1" dirty="0">
                <a:latin typeface="+mj-lt"/>
                <a:hlinkClick r:id="rId3"/>
              </a:rPr>
              <a:t>amerických právních dokumentů</a:t>
            </a:r>
            <a:endParaRPr lang="cs-CZ" altLang="cs-CZ" sz="2000" i="1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Legislativa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43482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760622"/>
            <a:ext cx="8424936" cy="343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altLang="cs-CZ" sz="3000" dirty="0">
                <a:latin typeface="+mj-lt"/>
              </a:rPr>
              <a:t>Primární odpovědnost. </a:t>
            </a:r>
            <a:r>
              <a:rPr lang="cs-CZ" altLang="cs-CZ" sz="3000" i="1" dirty="0">
                <a:latin typeface="+mj-lt"/>
              </a:rPr>
              <a:t>Název: podnázev</a:t>
            </a:r>
            <a:r>
              <a:rPr lang="cs-CZ" altLang="cs-CZ" sz="3000" dirty="0">
                <a:latin typeface="+mj-lt"/>
              </a:rPr>
              <a:t>. Vydání. Místo, Nakladatelství, rok/datum vydání, počet stran.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30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altLang="cs-CZ" sz="3000" dirty="0">
                <a:latin typeface="+mj-lt"/>
              </a:rPr>
              <a:t>Český normalizační institut. (2005). </a:t>
            </a:r>
            <a:r>
              <a:rPr lang="cs-CZ" altLang="cs-CZ" sz="3000" i="1" dirty="0">
                <a:latin typeface="+mj-lt"/>
              </a:rPr>
              <a:t>Automatizace vodních elektráren: pokyn pro řízení pomocí počítače</a:t>
            </a:r>
            <a:r>
              <a:rPr lang="cs-CZ" altLang="cs-CZ" sz="3000" dirty="0">
                <a:latin typeface="+mj-lt"/>
              </a:rPr>
              <a:t> (ČSN EN 62270).</a:t>
            </a:r>
            <a:r>
              <a:rPr lang="cs-CZ" altLang="cs-CZ" sz="3000" i="1" dirty="0">
                <a:latin typeface="+mj-lt"/>
              </a:rPr>
              <a:t> </a:t>
            </a:r>
            <a:r>
              <a:rPr lang="cs-CZ" altLang="cs-CZ" sz="3000" dirty="0">
                <a:latin typeface="+mj-lt"/>
              </a:rPr>
              <a:t>Praha, Czech Republic: </a:t>
            </a:r>
            <a:r>
              <a:rPr lang="cs-CZ" altLang="cs-CZ" sz="3000" dirty="0" err="1">
                <a:latin typeface="+mj-lt"/>
              </a:rPr>
              <a:t>Author</a:t>
            </a:r>
            <a:r>
              <a:rPr lang="cs-CZ" altLang="cs-CZ" sz="3000" dirty="0">
                <a:latin typeface="+mj-lt"/>
              </a:rPr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Normy a standardy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2425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760622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000" dirty="0">
                <a:latin typeface="+mj-lt"/>
              </a:rPr>
              <a:t>Primární odpovědnost (</a:t>
            </a:r>
            <a:r>
              <a:rPr lang="cs-CZ" altLang="cs-CZ" sz="3000" dirty="0" err="1">
                <a:latin typeface="+mj-lt"/>
              </a:rPr>
              <a:t>Cartographer</a:t>
            </a:r>
            <a:r>
              <a:rPr lang="cs-CZ" altLang="cs-CZ" sz="3000" dirty="0">
                <a:latin typeface="+mj-lt"/>
              </a:rPr>
              <a:t>). (Rok vydání). </a:t>
            </a:r>
            <a:r>
              <a:rPr lang="cs-CZ" altLang="cs-CZ" sz="3000" i="1" dirty="0">
                <a:latin typeface="+mj-lt"/>
              </a:rPr>
              <a:t>Název: podnázev</a:t>
            </a:r>
            <a:r>
              <a:rPr lang="cs-CZ" altLang="cs-CZ" sz="3000" dirty="0">
                <a:latin typeface="+mj-lt"/>
              </a:rPr>
              <a:t>. Místo vydání: Nakladatelství. Dostupnost</a:t>
            </a:r>
          </a:p>
          <a:p>
            <a:pPr>
              <a:buFontTx/>
              <a:buNone/>
            </a:pPr>
            <a:endParaRPr lang="cs-CZ" altLang="cs-CZ" sz="3000" dirty="0">
              <a:latin typeface="+mj-lt"/>
            </a:endParaRPr>
          </a:p>
          <a:p>
            <a:r>
              <a:rPr lang="cs-CZ" altLang="cs-CZ" sz="3000" dirty="0" err="1">
                <a:latin typeface="+mj-lt"/>
              </a:rPr>
              <a:t>Shocart</a:t>
            </a:r>
            <a:r>
              <a:rPr lang="cs-CZ" altLang="cs-CZ" sz="3000" dirty="0">
                <a:latin typeface="+mj-lt"/>
              </a:rPr>
              <a:t> (</a:t>
            </a:r>
            <a:r>
              <a:rPr lang="cs-CZ" altLang="cs-CZ" sz="3000" dirty="0" err="1">
                <a:latin typeface="+mj-lt"/>
              </a:rPr>
              <a:t>Cartographer</a:t>
            </a:r>
            <a:r>
              <a:rPr lang="cs-CZ" altLang="cs-CZ" sz="3000" dirty="0">
                <a:latin typeface="+mj-lt"/>
              </a:rPr>
              <a:t>). (2008).</a:t>
            </a:r>
            <a:r>
              <a:rPr lang="cs-CZ" altLang="cs-CZ" sz="3000" i="1" dirty="0">
                <a:latin typeface="+mj-lt"/>
              </a:rPr>
              <a:t>Třeboňsko: velká cykloturistická mapa</a:t>
            </a:r>
            <a:r>
              <a:rPr lang="cs-CZ" altLang="cs-CZ" sz="3000" dirty="0">
                <a:latin typeface="+mj-lt"/>
              </a:rPr>
              <a:t>. Vizovice, Czech Republic: </a:t>
            </a:r>
            <a:r>
              <a:rPr lang="cs-CZ" altLang="cs-CZ" sz="3000" dirty="0" err="1">
                <a:latin typeface="+mj-lt"/>
              </a:rPr>
              <a:t>author</a:t>
            </a:r>
            <a:r>
              <a:rPr lang="cs-CZ" altLang="cs-CZ" sz="3000" dirty="0">
                <a:latin typeface="+mj-lt"/>
              </a:rPr>
              <a:t>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Kartografické dokumenty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9294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760622"/>
            <a:ext cx="8424936" cy="412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 sz="3000" dirty="0">
                <a:latin typeface="+mj-lt"/>
              </a:rPr>
              <a:t>Primární odpovědnost. (Rok vydání). </a:t>
            </a:r>
            <a:r>
              <a:rPr lang="cs-CZ" altLang="cs-CZ" sz="3000" i="1" dirty="0">
                <a:latin typeface="+mj-lt"/>
              </a:rPr>
              <a:t>Název: podnázev</a:t>
            </a:r>
            <a:r>
              <a:rPr lang="cs-CZ" altLang="cs-CZ" sz="3000" dirty="0">
                <a:latin typeface="+mj-lt"/>
              </a:rPr>
              <a:t>. Dostupnost/lokace.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30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altLang="cs-CZ" sz="3000" dirty="0">
                <a:latin typeface="+mj-lt"/>
              </a:rPr>
              <a:t>Kříž, J., Krčál, M., </a:t>
            </a:r>
            <a:r>
              <a:rPr lang="en-US" altLang="cs-CZ" sz="3000" dirty="0">
                <a:latin typeface="+mj-lt"/>
              </a:rPr>
              <a:t>&amp;</a:t>
            </a:r>
            <a:r>
              <a:rPr lang="cs-CZ" altLang="cs-CZ" sz="3000" dirty="0">
                <a:latin typeface="+mj-lt"/>
              </a:rPr>
              <a:t> Farkašová, B. (2010). </a:t>
            </a:r>
            <a:r>
              <a:rPr lang="cs-CZ" altLang="cs-CZ" sz="3000" i="1" dirty="0">
                <a:latin typeface="+mj-lt"/>
              </a:rPr>
              <a:t>Nastavení připojení k internetu: jednoduchý interní návod pro zaměstnance</a:t>
            </a:r>
            <a:r>
              <a:rPr lang="cs-CZ" altLang="cs-CZ" sz="3000" dirty="0">
                <a:latin typeface="+mj-lt"/>
              </a:rPr>
              <a:t>. </a:t>
            </a:r>
            <a:r>
              <a:rPr lang="cs-CZ" altLang="cs-CZ" sz="3000" dirty="0" err="1">
                <a:latin typeface="+mj-lt"/>
              </a:rPr>
              <a:t>Internal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document</a:t>
            </a:r>
            <a:r>
              <a:rPr lang="cs-CZ" altLang="cs-CZ" sz="3000" dirty="0">
                <a:latin typeface="+mj-lt"/>
              </a:rPr>
              <a:t>, </a:t>
            </a:r>
            <a:r>
              <a:rPr lang="cs-CZ" altLang="cs-CZ" sz="3000" dirty="0" err="1">
                <a:latin typeface="+mj-lt"/>
              </a:rPr>
              <a:t>Central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Library</a:t>
            </a:r>
            <a:r>
              <a:rPr lang="cs-CZ" altLang="cs-CZ" sz="3000" dirty="0">
                <a:latin typeface="+mj-lt"/>
              </a:rPr>
              <a:t>, </a:t>
            </a:r>
            <a:r>
              <a:rPr lang="cs-CZ" altLang="cs-CZ" sz="3000" dirty="0" err="1">
                <a:latin typeface="+mj-lt"/>
              </a:rPr>
              <a:t>Faculty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of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Social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Studies</a:t>
            </a:r>
            <a:r>
              <a:rPr lang="cs-CZ" altLang="cs-CZ" sz="3000" dirty="0">
                <a:latin typeface="+mj-lt"/>
              </a:rPr>
              <a:t>, Masaryk university, Brno, Czech </a:t>
            </a:r>
            <a:r>
              <a:rPr lang="cs-CZ" altLang="cs-CZ" sz="3000" dirty="0" err="1">
                <a:latin typeface="+mj-lt"/>
              </a:rPr>
              <a:t>Repbulic</a:t>
            </a:r>
            <a:r>
              <a:rPr lang="cs-CZ" altLang="cs-CZ" sz="3000" dirty="0">
                <a:latin typeface="+mj-lt"/>
              </a:rPr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Firemní a nepublikované dokumenty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270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3528" y="90872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</a:rPr>
              <a:t>Elektronické dokumenty</a:t>
            </a:r>
          </a:p>
        </p:txBody>
      </p:sp>
      <p:pic>
        <p:nvPicPr>
          <p:cNvPr id="2050" name="Picture 2" descr="http://f2.washington.edu/fm/recmgt/sites/default/files/images/dubs-do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427711" cy="44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969900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>
                <a:latin typeface="+mj-lt"/>
              </a:rPr>
              <a:t>Problém nalezení bibliografických </a:t>
            </a:r>
            <a:r>
              <a:rPr lang="cs-CZ" altLang="cs-CZ" sz="3000" dirty="0" err="1">
                <a:latin typeface="+mj-lt"/>
              </a:rPr>
              <a:t>info</a:t>
            </a:r>
            <a:endParaRPr lang="cs-CZ" altLang="cs-CZ" sz="3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>
                <a:latin typeface="+mj-lt"/>
              </a:rPr>
              <a:t>Zdroje </a:t>
            </a:r>
            <a:r>
              <a:rPr lang="cs-CZ" altLang="cs-CZ" sz="3000" dirty="0" smtClean="0">
                <a:latin typeface="+mj-lt"/>
              </a:rPr>
              <a:t>informací:</a:t>
            </a:r>
            <a:endParaRPr lang="cs-CZ" altLang="cs-CZ" sz="3000" dirty="0">
              <a:latin typeface="+mj-lt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latin typeface="+mj-lt"/>
              </a:rPr>
              <a:t>Nadpisy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latin typeface="+mj-lt"/>
              </a:rPr>
              <a:t>hlavička</a:t>
            </a:r>
            <a:r>
              <a:rPr lang="cs-CZ" altLang="cs-CZ" sz="3000" dirty="0">
                <a:latin typeface="+mj-lt"/>
              </a:rPr>
              <a:t>, </a:t>
            </a:r>
            <a:r>
              <a:rPr lang="cs-CZ" altLang="cs-CZ" sz="3000" dirty="0" err="1" smtClean="0">
                <a:latin typeface="+mj-lt"/>
              </a:rPr>
              <a:t>metadata</a:t>
            </a:r>
            <a:endParaRPr lang="cs-CZ" altLang="cs-CZ" sz="3000" dirty="0" smtClean="0">
              <a:latin typeface="+mj-lt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latin typeface="+mj-lt"/>
              </a:rPr>
              <a:t>Titulek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cs-CZ" sz="3000" dirty="0" smtClean="0">
                <a:latin typeface="+mj-lt"/>
              </a:rPr>
              <a:t>[</a:t>
            </a:r>
            <a:r>
              <a:rPr lang="cs-CZ" altLang="cs-CZ" sz="3000" dirty="0">
                <a:latin typeface="+mj-lt"/>
              </a:rPr>
              <a:t>externí zdroje</a:t>
            </a:r>
            <a:r>
              <a:rPr lang="en-US" altLang="cs-CZ" sz="3000" dirty="0" smtClean="0">
                <a:latin typeface="+mj-lt"/>
              </a:rPr>
              <a:t>]</a:t>
            </a:r>
            <a:endParaRPr lang="cs-CZ" altLang="cs-CZ" sz="3000" dirty="0" smtClean="0">
              <a:latin typeface="+mj-lt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cs-CZ" sz="3000" dirty="0" smtClean="0">
                <a:latin typeface="+mj-lt"/>
              </a:rPr>
              <a:t>[</a:t>
            </a:r>
            <a:r>
              <a:rPr lang="cs-CZ" altLang="cs-CZ" sz="3000" dirty="0">
                <a:latin typeface="+mj-lt"/>
              </a:rPr>
              <a:t>o</a:t>
            </a:r>
            <a:r>
              <a:rPr lang="en-US" altLang="cs-CZ" sz="3000" dirty="0" err="1">
                <a:latin typeface="+mj-lt"/>
              </a:rPr>
              <a:t>dhad</a:t>
            </a:r>
            <a:r>
              <a:rPr lang="en-US" altLang="cs-CZ" sz="3000" dirty="0">
                <a:latin typeface="+mj-lt"/>
              </a:rPr>
              <a:t>]</a:t>
            </a:r>
            <a:endParaRPr lang="cs-CZ" altLang="cs-CZ" sz="3000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Citování elektronických dokumentů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2861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969900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000" dirty="0" smtClean="0">
                <a:latin typeface="+mj-lt"/>
              </a:rPr>
              <a:t>Zdrojový </a:t>
            </a:r>
            <a:r>
              <a:rPr lang="cs-CZ" altLang="cs-CZ" sz="3000" dirty="0">
                <a:latin typeface="+mj-lt"/>
              </a:rPr>
              <a:t>dokument</a:t>
            </a:r>
          </a:p>
          <a:p>
            <a:pPr lvl="1"/>
            <a:r>
              <a:rPr lang="cs-CZ" altLang="cs-CZ" sz="3000" dirty="0">
                <a:latin typeface="+mj-lt"/>
              </a:rPr>
              <a:t>Primární odpovědnost. (Rok vydání). </a:t>
            </a:r>
            <a:r>
              <a:rPr lang="cs-CZ" altLang="cs-CZ" sz="3000" i="1" dirty="0">
                <a:latin typeface="+mj-lt"/>
              </a:rPr>
              <a:t>Název</a:t>
            </a:r>
            <a:r>
              <a:rPr lang="cs-CZ" altLang="cs-CZ" sz="3000" dirty="0">
                <a:latin typeface="+mj-lt"/>
              </a:rPr>
              <a:t>. Dostupnost/DOI</a:t>
            </a:r>
          </a:p>
          <a:p>
            <a:endParaRPr lang="cs-CZ" altLang="cs-CZ" sz="3000" dirty="0">
              <a:latin typeface="+mj-lt"/>
            </a:endParaRPr>
          </a:p>
          <a:p>
            <a:r>
              <a:rPr lang="cs-CZ" altLang="cs-CZ" sz="3000" dirty="0" smtClean="0">
                <a:latin typeface="+mj-lt"/>
              </a:rPr>
              <a:t>Část </a:t>
            </a:r>
            <a:r>
              <a:rPr lang="cs-CZ" altLang="cs-CZ" sz="3000" dirty="0">
                <a:latin typeface="+mj-lt"/>
              </a:rPr>
              <a:t>dokumentu</a:t>
            </a:r>
          </a:p>
          <a:p>
            <a:pPr lvl="1"/>
            <a:r>
              <a:rPr lang="cs-CZ" altLang="cs-CZ" sz="3000" dirty="0">
                <a:latin typeface="+mj-lt"/>
              </a:rPr>
              <a:t>Primární odpovědnost části. (Rok vydání). Název části. Primární odpovědnost zdrojového dokumentu. </a:t>
            </a:r>
            <a:r>
              <a:rPr lang="cs-CZ" altLang="cs-CZ" sz="3000" i="1" dirty="0">
                <a:latin typeface="+mj-lt"/>
              </a:rPr>
              <a:t>Název zdrojového dokumentu, ročník</a:t>
            </a:r>
            <a:r>
              <a:rPr lang="cs-CZ" altLang="cs-CZ" sz="3000" dirty="0">
                <a:latin typeface="+mj-lt"/>
              </a:rPr>
              <a:t>(číslo), rozsah stran. Dostupnost/DOI</a:t>
            </a:r>
          </a:p>
          <a:p>
            <a:endParaRPr lang="cs-CZ" altLang="cs-CZ" sz="3000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Základní model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5161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969900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altLang="cs-CZ" sz="3200" dirty="0">
                <a:latin typeface="+mj-lt"/>
              </a:rPr>
              <a:t>Primární odpovědnost. (Rok vydání). Název článku: podnázev článku. </a:t>
            </a:r>
            <a:r>
              <a:rPr lang="cs-CZ" altLang="cs-CZ" sz="3200" i="1" dirty="0">
                <a:latin typeface="+mj-lt"/>
              </a:rPr>
              <a:t>Název periodika: podnázev periodika ročník</a:t>
            </a:r>
            <a:r>
              <a:rPr lang="cs-CZ" altLang="cs-CZ" sz="3200" dirty="0">
                <a:latin typeface="+mj-lt"/>
              </a:rPr>
              <a:t>(číslo), rozsah stran. DOI/dostupnost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32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cs-CZ" altLang="cs-CZ" sz="3200" dirty="0" err="1">
                <a:latin typeface="+mj-lt"/>
              </a:rPr>
              <a:t>Srbecká</a:t>
            </a:r>
            <a:r>
              <a:rPr lang="cs-CZ" altLang="cs-CZ" sz="3200" dirty="0">
                <a:latin typeface="+mj-lt"/>
              </a:rPr>
              <a:t>, G. (2010). Rozvoj kompetencí studentů ve vzdělávání. </a:t>
            </a:r>
            <a:r>
              <a:rPr lang="cs-CZ" altLang="cs-CZ" sz="3200" i="1" dirty="0" err="1">
                <a:latin typeface="+mj-lt"/>
              </a:rPr>
              <a:t>Inflow</a:t>
            </a:r>
            <a:r>
              <a:rPr lang="cs-CZ" altLang="cs-CZ" sz="3200" i="1" dirty="0">
                <a:latin typeface="+mj-lt"/>
              </a:rPr>
              <a:t>: </a:t>
            </a:r>
            <a:r>
              <a:rPr lang="cs-CZ" altLang="cs-CZ" sz="3200" i="1" dirty="0" err="1">
                <a:latin typeface="+mj-lt"/>
              </a:rPr>
              <a:t>Information</a:t>
            </a:r>
            <a:r>
              <a:rPr lang="cs-CZ" altLang="cs-CZ" sz="3200" i="1" dirty="0">
                <a:latin typeface="+mj-lt"/>
              </a:rPr>
              <a:t> </a:t>
            </a:r>
            <a:r>
              <a:rPr lang="cs-CZ" altLang="cs-CZ" sz="3200" i="1" dirty="0" err="1">
                <a:latin typeface="+mj-lt"/>
              </a:rPr>
              <a:t>journal</a:t>
            </a:r>
            <a:r>
              <a:rPr lang="cs-CZ" altLang="cs-CZ" sz="3200" i="1" dirty="0">
                <a:latin typeface="+mj-lt"/>
              </a:rPr>
              <a:t>, 3</a:t>
            </a:r>
            <a:r>
              <a:rPr lang="cs-CZ" altLang="cs-CZ" sz="3200" dirty="0">
                <a:latin typeface="+mj-lt"/>
              </a:rPr>
              <a:t>(7). </a:t>
            </a:r>
            <a:r>
              <a:rPr lang="cs-CZ" altLang="cs-CZ" sz="3200" dirty="0" err="1">
                <a:latin typeface="+mj-lt"/>
              </a:rPr>
              <a:t>Retrieved</a:t>
            </a:r>
            <a:r>
              <a:rPr lang="cs-CZ" altLang="cs-CZ" sz="3200" dirty="0">
                <a:latin typeface="+mj-lt"/>
              </a:rPr>
              <a:t> </a:t>
            </a:r>
            <a:r>
              <a:rPr lang="cs-CZ" altLang="cs-CZ" sz="3200" dirty="0" err="1">
                <a:latin typeface="+mj-lt"/>
              </a:rPr>
              <a:t>from</a:t>
            </a:r>
            <a:r>
              <a:rPr lang="cs-CZ" altLang="cs-CZ" sz="3200" dirty="0">
                <a:latin typeface="+mj-lt"/>
              </a:rPr>
              <a:t> http://www.inflow.cz/rozvoj-kompetenci-studentu-ve-vzdelavani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E-články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92796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969900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altLang="cs-CZ" sz="3000" dirty="0">
                <a:latin typeface="+mj-lt"/>
              </a:rPr>
              <a:t>Primární odpovědnost. (Rok vydání). Název článku: podnázev článku. </a:t>
            </a:r>
            <a:r>
              <a:rPr lang="cs-CZ" altLang="cs-CZ" sz="3000" i="1" dirty="0">
                <a:latin typeface="+mj-lt"/>
              </a:rPr>
              <a:t>Název periodika: podnázev periodika ročník</a:t>
            </a:r>
            <a:r>
              <a:rPr lang="cs-CZ" altLang="cs-CZ" sz="3000" dirty="0">
                <a:latin typeface="+mj-lt"/>
              </a:rPr>
              <a:t>(číslo), rozsah stran. DOI/dostupnost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30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cs-CZ" altLang="cs-CZ" sz="3000" dirty="0" err="1">
                <a:latin typeface="+mj-lt"/>
              </a:rPr>
              <a:t>Wooldridge</a:t>
            </a:r>
            <a:r>
              <a:rPr lang="cs-CZ" altLang="cs-CZ" sz="3000" dirty="0">
                <a:latin typeface="+mj-lt"/>
              </a:rPr>
              <a:t>, M.B., &amp; </a:t>
            </a:r>
            <a:r>
              <a:rPr lang="cs-CZ" altLang="cs-CZ" sz="3000" dirty="0" err="1">
                <a:latin typeface="+mj-lt"/>
              </a:rPr>
              <a:t>Shapka</a:t>
            </a:r>
            <a:r>
              <a:rPr lang="cs-CZ" altLang="cs-CZ" sz="3000" dirty="0">
                <a:latin typeface="+mj-lt"/>
              </a:rPr>
              <a:t>, J. (2012). </a:t>
            </a:r>
            <a:r>
              <a:rPr lang="cs-CZ" altLang="cs-CZ" sz="3000" dirty="0" err="1">
                <a:latin typeface="+mj-lt"/>
              </a:rPr>
              <a:t>Playing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with</a:t>
            </a:r>
            <a:r>
              <a:rPr lang="cs-CZ" altLang="cs-CZ" sz="3000" dirty="0">
                <a:latin typeface="+mj-lt"/>
              </a:rPr>
              <a:t> technology: </a:t>
            </a:r>
            <a:r>
              <a:rPr lang="cs-CZ" altLang="cs-CZ" sz="3000" dirty="0" err="1">
                <a:latin typeface="+mj-lt"/>
              </a:rPr>
              <a:t>Mother-toddler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interaction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scores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lower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during</a:t>
            </a:r>
            <a:r>
              <a:rPr lang="cs-CZ" altLang="cs-CZ" sz="3000" dirty="0">
                <a:latin typeface="+mj-lt"/>
              </a:rPr>
              <a:t> play </a:t>
            </a:r>
            <a:r>
              <a:rPr lang="cs-CZ" altLang="cs-CZ" sz="3000" dirty="0" err="1">
                <a:latin typeface="+mj-lt"/>
              </a:rPr>
              <a:t>with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electronic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toys</a:t>
            </a:r>
            <a:r>
              <a:rPr lang="cs-CZ" altLang="cs-CZ" sz="3000" dirty="0">
                <a:latin typeface="+mj-lt"/>
              </a:rPr>
              <a:t>. </a:t>
            </a:r>
            <a:r>
              <a:rPr lang="cs-CZ" altLang="cs-CZ" sz="3000" i="1" dirty="0" err="1">
                <a:latin typeface="+mj-lt"/>
              </a:rPr>
              <a:t>Journal</a:t>
            </a:r>
            <a:r>
              <a:rPr lang="cs-CZ" altLang="cs-CZ" sz="3000" i="1" dirty="0">
                <a:latin typeface="+mj-lt"/>
              </a:rPr>
              <a:t> </a:t>
            </a:r>
            <a:r>
              <a:rPr lang="cs-CZ" altLang="cs-CZ" sz="3000" i="1" dirty="0" err="1">
                <a:latin typeface="+mj-lt"/>
              </a:rPr>
              <a:t>of</a:t>
            </a:r>
            <a:r>
              <a:rPr lang="cs-CZ" altLang="cs-CZ" sz="3000" i="1" dirty="0">
                <a:latin typeface="+mj-lt"/>
              </a:rPr>
              <a:t> </a:t>
            </a:r>
            <a:r>
              <a:rPr lang="cs-CZ" altLang="cs-CZ" sz="3000" i="1" dirty="0" err="1">
                <a:latin typeface="+mj-lt"/>
              </a:rPr>
              <a:t>Applied</a:t>
            </a:r>
            <a:r>
              <a:rPr lang="cs-CZ" altLang="cs-CZ" sz="3000" i="1" dirty="0">
                <a:latin typeface="+mj-lt"/>
              </a:rPr>
              <a:t> </a:t>
            </a:r>
            <a:r>
              <a:rPr lang="cs-CZ" altLang="cs-CZ" sz="3000" i="1" dirty="0" err="1">
                <a:latin typeface="+mj-lt"/>
              </a:rPr>
              <a:t>Developmental</a:t>
            </a:r>
            <a:r>
              <a:rPr lang="cs-CZ" altLang="cs-CZ" sz="3000" i="1" dirty="0">
                <a:latin typeface="+mj-lt"/>
              </a:rPr>
              <a:t> Psychology, 33</a:t>
            </a:r>
            <a:r>
              <a:rPr lang="cs-CZ" altLang="cs-CZ" sz="3000" dirty="0">
                <a:latin typeface="+mj-lt"/>
              </a:rPr>
              <a:t>(5), 211-218. doi:10.1016/j.appdev.2012.05.005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08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800" b="1" dirty="0" smtClean="0"/>
              <a:t>E-články s </a:t>
            </a:r>
            <a:r>
              <a:rPr lang="cs-CZ" sz="3800" b="1" dirty="0" smtClean="0"/>
              <a:t>DOI (</a:t>
            </a:r>
            <a:r>
              <a:rPr lang="cs-CZ" sz="3800" b="1" dirty="0" err="1" smtClean="0"/>
              <a:t>digital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object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identifier</a:t>
            </a:r>
            <a:r>
              <a:rPr lang="cs-CZ" sz="3800" b="1" dirty="0" smtClean="0"/>
              <a:t>)</a:t>
            </a:r>
            <a:endParaRPr lang="cs-CZ" sz="3800" b="1" dirty="0"/>
          </a:p>
        </p:txBody>
      </p:sp>
    </p:spTree>
    <p:extLst>
      <p:ext uri="{BB962C8B-B14F-4D97-AF65-F5344CB8AC3E}">
        <p14:creationId xmlns:p14="http://schemas.microsoft.com/office/powerpoint/2010/main" val="35076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1340768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/>
              <a:t>Citát – ukázka </a:t>
            </a:r>
          </a:p>
          <a:p>
            <a:endParaRPr lang="cs-CZ" sz="3000" b="1" dirty="0" smtClean="0"/>
          </a:p>
          <a:p>
            <a:r>
              <a:rPr lang="cs-CZ" sz="3000" i="1" dirty="0" smtClean="0"/>
              <a:t>„</a:t>
            </a:r>
            <a:r>
              <a:rPr lang="cs-CZ" sz="3000" i="1" dirty="0"/>
              <a:t>Citace je krátká forma bibliografického záznamu umístěná buď v závorkách uvnitř textu citujícího dokumentu, nebo připojená jako poznámka na straně textu pod čarou, na konci textu kapitoly nebo na konci celého textu dokumentu.” (</a:t>
            </a:r>
            <a:r>
              <a:rPr lang="cs-CZ" sz="3000" i="1" dirty="0" err="1"/>
              <a:t>Bratková</a:t>
            </a:r>
            <a:r>
              <a:rPr lang="cs-CZ" sz="3000" i="1" dirty="0"/>
              <a:t>, 2008, s. 7)</a:t>
            </a:r>
            <a:endParaRPr lang="cs-CZ" sz="3000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969900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latin typeface="+mj-lt"/>
              </a:rPr>
              <a:t>Primární odpovědnost. (Rok, měsíc den). Název článku: podnázev článku. </a:t>
            </a:r>
            <a:r>
              <a:rPr lang="cs-CZ" altLang="cs-CZ" sz="2800" i="1" dirty="0">
                <a:latin typeface="+mj-lt"/>
              </a:rPr>
              <a:t>Název periodika: podnázev periodika</a:t>
            </a:r>
            <a:r>
              <a:rPr lang="cs-CZ" altLang="cs-CZ" sz="2800" dirty="0">
                <a:latin typeface="+mj-lt"/>
              </a:rPr>
              <a:t>. DOI/dostupnost</a:t>
            </a:r>
          </a:p>
          <a:p>
            <a:pPr>
              <a:buFontTx/>
              <a:buNone/>
            </a:pPr>
            <a:endParaRPr lang="cs-CZ" altLang="cs-CZ" sz="2800" dirty="0">
              <a:latin typeface="+mj-lt"/>
            </a:endParaRPr>
          </a:p>
          <a:p>
            <a:r>
              <a:rPr lang="cs-CZ" altLang="cs-CZ" sz="2800" dirty="0" err="1">
                <a:latin typeface="+mj-lt"/>
              </a:rPr>
              <a:t>Parker</a:t>
            </a:r>
            <a:r>
              <a:rPr lang="cs-CZ" altLang="cs-CZ" sz="2800" dirty="0">
                <a:latin typeface="+mj-lt"/>
              </a:rPr>
              <a:t>-Pope, T. (2008, May 6). Psychiatry handbook </a:t>
            </a:r>
            <a:r>
              <a:rPr lang="cs-CZ" altLang="cs-CZ" sz="2800" dirty="0" err="1">
                <a:latin typeface="+mj-lt"/>
              </a:rPr>
              <a:t>linked</a:t>
            </a:r>
            <a:r>
              <a:rPr lang="cs-CZ" altLang="cs-CZ" sz="2800" dirty="0">
                <a:latin typeface="+mj-lt"/>
              </a:rPr>
              <a:t> to </a:t>
            </a:r>
            <a:r>
              <a:rPr lang="cs-CZ" altLang="cs-CZ" sz="2800" dirty="0" err="1">
                <a:latin typeface="+mj-lt"/>
              </a:rPr>
              <a:t>drug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 err="1">
                <a:latin typeface="+mj-lt"/>
              </a:rPr>
              <a:t>industry</a:t>
            </a:r>
            <a:r>
              <a:rPr lang="cs-CZ" altLang="cs-CZ" sz="2800" dirty="0">
                <a:latin typeface="+mj-lt"/>
              </a:rPr>
              <a:t>. </a:t>
            </a:r>
            <a:r>
              <a:rPr lang="cs-CZ" altLang="cs-CZ" sz="2800" i="1" dirty="0" err="1">
                <a:latin typeface="+mj-lt"/>
              </a:rPr>
              <a:t>The</a:t>
            </a:r>
            <a:r>
              <a:rPr lang="cs-CZ" altLang="cs-CZ" sz="2800" i="1" dirty="0">
                <a:latin typeface="+mj-lt"/>
              </a:rPr>
              <a:t> New York </a:t>
            </a:r>
            <a:r>
              <a:rPr lang="cs-CZ" altLang="cs-CZ" sz="2800" i="1" dirty="0" err="1">
                <a:latin typeface="+mj-lt"/>
              </a:rPr>
              <a:t>Times</a:t>
            </a:r>
            <a:r>
              <a:rPr lang="cs-CZ" altLang="cs-CZ" sz="2800" dirty="0">
                <a:latin typeface="+mj-lt"/>
              </a:rPr>
              <a:t>. </a:t>
            </a:r>
            <a:r>
              <a:rPr lang="cs-CZ" altLang="cs-CZ" sz="2800" dirty="0" err="1">
                <a:latin typeface="+mj-lt"/>
              </a:rPr>
              <a:t>Retrieved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 err="1">
                <a:latin typeface="+mj-lt"/>
              </a:rPr>
              <a:t>from</a:t>
            </a:r>
            <a:r>
              <a:rPr lang="cs-CZ" altLang="cs-CZ" sz="2800" dirty="0">
                <a:latin typeface="+mj-lt"/>
              </a:rPr>
              <a:t> http://well.blogs.nytimes.com/2008/05/06/psychiatry-handbook-linked-to-drug-industry/ </a:t>
            </a:r>
          </a:p>
          <a:p>
            <a:endParaRPr lang="cs-CZ" altLang="cs-CZ" sz="2800" dirty="0">
              <a:latin typeface="+mj-lt"/>
            </a:endParaRPr>
          </a:p>
          <a:p>
            <a:r>
              <a:rPr lang="cs-CZ" altLang="cs-CZ" sz="2800" dirty="0">
                <a:latin typeface="+mj-lt"/>
              </a:rPr>
              <a:t>citace v textu: (</a:t>
            </a:r>
            <a:r>
              <a:rPr lang="cs-CZ" altLang="cs-CZ" sz="2800" dirty="0" err="1">
                <a:latin typeface="+mj-lt"/>
              </a:rPr>
              <a:t>Parker</a:t>
            </a:r>
            <a:r>
              <a:rPr lang="cs-CZ" altLang="cs-CZ" sz="2800" dirty="0">
                <a:latin typeface="+mj-lt"/>
              </a:rPr>
              <a:t>-Pope, 2008, May 6)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089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900" b="1" dirty="0" smtClean="0"/>
              <a:t>Novinové články – online zpravodajství</a:t>
            </a:r>
            <a:endParaRPr lang="cs-CZ" sz="3900" b="1" dirty="0"/>
          </a:p>
        </p:txBody>
      </p:sp>
    </p:spTree>
    <p:extLst>
      <p:ext uri="{BB962C8B-B14F-4D97-AF65-F5344CB8AC3E}">
        <p14:creationId xmlns:p14="http://schemas.microsoft.com/office/powerpoint/2010/main" val="289956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969900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 sz="2800" dirty="0">
                <a:latin typeface="+mj-lt"/>
              </a:rPr>
              <a:t>Primární odpovědnost. (Rok vydání). </a:t>
            </a:r>
            <a:r>
              <a:rPr lang="cs-CZ" altLang="cs-CZ" sz="2800" i="1" dirty="0">
                <a:latin typeface="+mj-lt"/>
              </a:rPr>
              <a:t>Název: podnázev</a:t>
            </a:r>
            <a:r>
              <a:rPr lang="cs-CZ" altLang="cs-CZ" sz="2800" dirty="0">
                <a:latin typeface="+mj-lt"/>
              </a:rPr>
              <a:t>. Dostupnost/DOI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altLang="cs-CZ" sz="2800" dirty="0">
                <a:latin typeface="+mj-lt"/>
              </a:rPr>
              <a:t>Hönig, J. F. (2008). </a:t>
            </a:r>
            <a:r>
              <a:rPr lang="cs-CZ" altLang="cs-CZ" sz="2800" i="1" dirty="0">
                <a:latin typeface="+mj-lt"/>
              </a:rPr>
              <a:t>Abdominoplastik</a:t>
            </a:r>
            <a:r>
              <a:rPr lang="cs-CZ" altLang="cs-CZ" sz="2800" dirty="0">
                <a:latin typeface="+mj-lt"/>
              </a:rPr>
              <a:t>: </a:t>
            </a:r>
            <a:r>
              <a:rPr lang="cs-CZ" altLang="cs-CZ" sz="2800" i="1" dirty="0" err="1">
                <a:latin typeface="+mj-lt"/>
              </a:rPr>
              <a:t>Prinzip</a:t>
            </a:r>
            <a:r>
              <a:rPr lang="cs-CZ" altLang="cs-CZ" sz="2800" i="1" dirty="0">
                <a:latin typeface="+mj-lt"/>
              </a:rPr>
              <a:t> </a:t>
            </a:r>
            <a:r>
              <a:rPr lang="cs-CZ" altLang="cs-CZ" sz="2800" i="1" dirty="0" err="1">
                <a:latin typeface="+mj-lt"/>
              </a:rPr>
              <a:t>und</a:t>
            </a:r>
            <a:r>
              <a:rPr lang="cs-CZ" altLang="cs-CZ" sz="2800" i="1" dirty="0">
                <a:latin typeface="+mj-lt"/>
              </a:rPr>
              <a:t> Technik</a:t>
            </a:r>
            <a:r>
              <a:rPr lang="cs-CZ" altLang="cs-CZ" sz="2800" dirty="0">
                <a:latin typeface="+mj-lt"/>
              </a:rPr>
              <a:t>. doi:10.1007/978-3-7985-1817-9</a:t>
            </a:r>
          </a:p>
          <a:p>
            <a:pPr>
              <a:lnSpc>
                <a:spcPct val="110000"/>
              </a:lnSpc>
            </a:pPr>
            <a:r>
              <a:rPr lang="cs-CZ" altLang="cs-CZ" sz="2800" dirty="0">
                <a:latin typeface="+mj-lt"/>
              </a:rPr>
              <a:t>Hönig, J. F. (2008). </a:t>
            </a:r>
            <a:r>
              <a:rPr lang="cs-CZ" altLang="cs-CZ" sz="2800" i="1" dirty="0">
                <a:latin typeface="+mj-lt"/>
              </a:rPr>
              <a:t>Abdominoplastik</a:t>
            </a:r>
            <a:r>
              <a:rPr lang="cs-CZ" altLang="cs-CZ" sz="2800" dirty="0">
                <a:latin typeface="+mj-lt"/>
              </a:rPr>
              <a:t>: </a:t>
            </a:r>
            <a:r>
              <a:rPr lang="cs-CZ" altLang="cs-CZ" sz="2800" i="1" dirty="0" err="1">
                <a:latin typeface="+mj-lt"/>
              </a:rPr>
              <a:t>Prinzip</a:t>
            </a:r>
            <a:r>
              <a:rPr lang="cs-CZ" altLang="cs-CZ" sz="2800" i="1" dirty="0">
                <a:latin typeface="+mj-lt"/>
              </a:rPr>
              <a:t> </a:t>
            </a:r>
            <a:r>
              <a:rPr lang="cs-CZ" altLang="cs-CZ" sz="2800" i="1" dirty="0" err="1">
                <a:latin typeface="+mj-lt"/>
              </a:rPr>
              <a:t>und</a:t>
            </a:r>
            <a:r>
              <a:rPr lang="cs-CZ" altLang="cs-CZ" sz="2800" i="1" dirty="0">
                <a:latin typeface="+mj-lt"/>
              </a:rPr>
              <a:t> Technik</a:t>
            </a:r>
            <a:r>
              <a:rPr lang="cs-CZ" altLang="cs-CZ" sz="2800" dirty="0">
                <a:latin typeface="+mj-lt"/>
              </a:rPr>
              <a:t>. </a:t>
            </a:r>
            <a:r>
              <a:rPr lang="cs-CZ" altLang="cs-CZ" sz="2800" dirty="0" err="1">
                <a:latin typeface="+mj-lt"/>
              </a:rPr>
              <a:t>Retrieved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 err="1">
                <a:latin typeface="+mj-lt"/>
              </a:rPr>
              <a:t>from</a:t>
            </a:r>
            <a:r>
              <a:rPr lang="cs-CZ" altLang="cs-CZ" sz="2800" dirty="0">
                <a:latin typeface="+mj-lt"/>
              </a:rPr>
              <a:t> http://www.springerlink.com/content/978-3-7985-1816-2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089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900" b="1" dirty="0" smtClean="0"/>
              <a:t>E-knihy</a:t>
            </a:r>
            <a:endParaRPr lang="cs-CZ" sz="3900" b="1" dirty="0"/>
          </a:p>
        </p:txBody>
      </p:sp>
    </p:spTree>
    <p:extLst>
      <p:ext uri="{BB962C8B-B14F-4D97-AF65-F5344CB8AC3E}">
        <p14:creationId xmlns:p14="http://schemas.microsoft.com/office/powerpoint/2010/main" val="931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969900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latin typeface="+mj-lt"/>
              </a:rPr>
              <a:t>Primární odpovědnost. (Rok vydání). </a:t>
            </a:r>
            <a:r>
              <a:rPr lang="cs-CZ" altLang="cs-CZ" sz="2800" i="1" dirty="0">
                <a:latin typeface="+mj-lt"/>
              </a:rPr>
              <a:t>Název: podnázev</a:t>
            </a:r>
            <a:r>
              <a:rPr lang="cs-CZ" altLang="cs-CZ" sz="2800" dirty="0">
                <a:latin typeface="+mj-lt"/>
              </a:rPr>
              <a:t> </a:t>
            </a:r>
            <a:r>
              <a:rPr lang="en-US" altLang="cs-CZ" sz="2800" dirty="0">
                <a:latin typeface="+mj-lt"/>
              </a:rPr>
              <a:t>[</a:t>
            </a:r>
            <a:r>
              <a:rPr lang="cs-CZ" altLang="cs-CZ" sz="2800" dirty="0">
                <a:latin typeface="+mj-lt"/>
              </a:rPr>
              <a:t>popis zdroje</a:t>
            </a:r>
            <a:r>
              <a:rPr lang="en-US" altLang="cs-CZ" sz="2800" dirty="0">
                <a:latin typeface="+mj-lt"/>
              </a:rPr>
              <a:t>]. </a:t>
            </a:r>
            <a:r>
              <a:rPr lang="en-US" altLang="cs-CZ" sz="2800" dirty="0" err="1">
                <a:latin typeface="+mj-lt"/>
              </a:rPr>
              <a:t>Dostupnost</a:t>
            </a:r>
            <a:r>
              <a:rPr lang="cs-CZ" altLang="cs-CZ" sz="2800" dirty="0">
                <a:latin typeface="+mj-lt"/>
              </a:rPr>
              <a:t> </a:t>
            </a:r>
            <a:endParaRPr lang="en-US" altLang="cs-CZ" sz="2800" dirty="0">
              <a:latin typeface="+mj-lt"/>
            </a:endParaRPr>
          </a:p>
          <a:p>
            <a:pPr>
              <a:buFontTx/>
              <a:buNone/>
            </a:pPr>
            <a:endParaRPr lang="cs-CZ" altLang="cs-CZ" sz="2800" dirty="0">
              <a:latin typeface="+mj-lt"/>
            </a:endParaRPr>
          </a:p>
          <a:p>
            <a:r>
              <a:rPr lang="cs-CZ" altLang="cs-CZ" sz="2800" dirty="0">
                <a:latin typeface="+mj-lt"/>
              </a:rPr>
              <a:t>United </a:t>
            </a:r>
            <a:r>
              <a:rPr lang="cs-CZ" altLang="cs-CZ" sz="2800" dirty="0" err="1">
                <a:latin typeface="+mj-lt"/>
              </a:rPr>
              <a:t>States</a:t>
            </a:r>
            <a:r>
              <a:rPr lang="cs-CZ" altLang="cs-CZ" sz="2800" dirty="0">
                <a:latin typeface="+mj-lt"/>
              </a:rPr>
              <a:t> Department </a:t>
            </a:r>
            <a:r>
              <a:rPr lang="cs-CZ" altLang="cs-CZ" sz="2800" dirty="0" err="1">
                <a:latin typeface="+mj-lt"/>
              </a:rPr>
              <a:t>of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 err="1">
                <a:latin typeface="+mj-lt"/>
              </a:rPr>
              <a:t>Housing</a:t>
            </a:r>
            <a:r>
              <a:rPr lang="cs-CZ" altLang="cs-CZ" sz="2800" dirty="0">
                <a:latin typeface="+mj-lt"/>
              </a:rPr>
              <a:t> and Urban </a:t>
            </a:r>
            <a:r>
              <a:rPr lang="cs-CZ" altLang="cs-CZ" sz="2800" dirty="0" err="1">
                <a:latin typeface="+mj-lt"/>
              </a:rPr>
              <a:t>Development</a:t>
            </a:r>
            <a:r>
              <a:rPr lang="cs-CZ" altLang="cs-CZ" sz="2800" dirty="0">
                <a:latin typeface="+mj-lt"/>
              </a:rPr>
              <a:t>. (2008).</a:t>
            </a:r>
            <a:r>
              <a:rPr lang="cs-CZ" altLang="cs-CZ" sz="2800" i="1" dirty="0">
                <a:latin typeface="+mj-lt"/>
              </a:rPr>
              <a:t> Indiana </a:t>
            </a:r>
            <a:r>
              <a:rPr lang="cs-CZ" altLang="cs-CZ" sz="2800" i="1" dirty="0" err="1">
                <a:latin typeface="+mj-lt"/>
              </a:rPr>
              <a:t>income</a:t>
            </a:r>
            <a:r>
              <a:rPr lang="cs-CZ" altLang="cs-CZ" sz="2800" i="1" dirty="0">
                <a:latin typeface="+mj-lt"/>
              </a:rPr>
              <a:t> </a:t>
            </a:r>
            <a:r>
              <a:rPr lang="cs-CZ" altLang="cs-CZ" sz="2800" i="1" dirty="0" err="1">
                <a:latin typeface="+mj-lt"/>
              </a:rPr>
              <a:t>limits</a:t>
            </a:r>
            <a:r>
              <a:rPr lang="cs-CZ" altLang="cs-CZ" sz="2800" dirty="0">
                <a:latin typeface="+mj-lt"/>
              </a:rPr>
              <a:t> [Data </a:t>
            </a:r>
            <a:r>
              <a:rPr lang="cs-CZ" altLang="cs-CZ" sz="2800" dirty="0" err="1">
                <a:latin typeface="+mj-lt"/>
              </a:rPr>
              <a:t>file</a:t>
            </a:r>
            <a:r>
              <a:rPr lang="cs-CZ" altLang="cs-CZ" sz="2800" dirty="0">
                <a:latin typeface="+mj-lt"/>
              </a:rPr>
              <a:t>]. </a:t>
            </a:r>
            <a:r>
              <a:rPr lang="cs-CZ" altLang="cs-CZ" sz="2800" dirty="0" err="1">
                <a:latin typeface="+mj-lt"/>
              </a:rPr>
              <a:t>Retrieved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 err="1">
                <a:latin typeface="+mj-lt"/>
              </a:rPr>
              <a:t>from</a:t>
            </a:r>
            <a:r>
              <a:rPr lang="cs-CZ" altLang="cs-CZ" sz="2800" dirty="0">
                <a:latin typeface="+mj-lt"/>
              </a:rPr>
              <a:t> http://www.huduser.org/Datasets/IL/IL08/in_fy2008.pdf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089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900" b="1" dirty="0" smtClean="0"/>
              <a:t>Datové soubory</a:t>
            </a:r>
            <a:endParaRPr lang="cs-CZ" sz="3900" b="1" dirty="0"/>
          </a:p>
        </p:txBody>
      </p:sp>
    </p:spTree>
    <p:extLst>
      <p:ext uri="{BB962C8B-B14F-4D97-AF65-F5344CB8AC3E}">
        <p14:creationId xmlns:p14="http://schemas.microsoft.com/office/powerpoint/2010/main" val="40748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969900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000" dirty="0">
                <a:latin typeface="+mj-lt"/>
              </a:rPr>
              <a:t>Primární odpovědnost. (Rok/datum vydání). </a:t>
            </a:r>
            <a:r>
              <a:rPr lang="cs-CZ" altLang="cs-CZ" sz="3000" i="1" dirty="0">
                <a:latin typeface="+mj-lt"/>
              </a:rPr>
              <a:t>Název webové stránky: podnázev webové stránky</a:t>
            </a:r>
            <a:r>
              <a:rPr lang="cs-CZ" altLang="cs-CZ" sz="3000" dirty="0">
                <a:latin typeface="+mj-lt"/>
              </a:rPr>
              <a:t> </a:t>
            </a:r>
            <a:r>
              <a:rPr lang="en-US" altLang="cs-CZ" sz="3000" dirty="0">
                <a:latin typeface="+mj-lt"/>
              </a:rPr>
              <a:t>[</a:t>
            </a:r>
            <a:r>
              <a:rPr lang="en-US" altLang="cs-CZ" sz="3000" dirty="0" err="1">
                <a:latin typeface="+mj-lt"/>
              </a:rPr>
              <a:t>popis</a:t>
            </a:r>
            <a:r>
              <a:rPr lang="en-US" altLang="cs-CZ" sz="3000" dirty="0">
                <a:latin typeface="+mj-lt"/>
              </a:rPr>
              <a:t> </a:t>
            </a:r>
            <a:r>
              <a:rPr lang="en-US" altLang="cs-CZ" sz="3000" dirty="0" err="1">
                <a:latin typeface="+mj-lt"/>
              </a:rPr>
              <a:t>zdroje</a:t>
            </a:r>
            <a:r>
              <a:rPr lang="en-US" altLang="cs-CZ" sz="3000" dirty="0">
                <a:latin typeface="+mj-lt"/>
              </a:rPr>
              <a:t>]</a:t>
            </a:r>
            <a:r>
              <a:rPr lang="cs-CZ" altLang="cs-CZ" sz="3000" dirty="0">
                <a:latin typeface="+mj-lt"/>
              </a:rPr>
              <a:t>. Dostupnost/DOI</a:t>
            </a:r>
          </a:p>
          <a:p>
            <a:pPr>
              <a:buFontTx/>
              <a:buNone/>
            </a:pPr>
            <a:endParaRPr lang="cs-CZ" altLang="cs-CZ" sz="3000" dirty="0">
              <a:latin typeface="+mj-lt"/>
            </a:endParaRPr>
          </a:p>
          <a:p>
            <a:r>
              <a:rPr lang="cs-CZ" altLang="cs-CZ" sz="3000" dirty="0">
                <a:latin typeface="+mj-lt"/>
              </a:rPr>
              <a:t>Masarykova univerzita. (</a:t>
            </a:r>
            <a:r>
              <a:rPr lang="en-US" altLang="cs-CZ" sz="3000" dirty="0" err="1">
                <a:latin typeface="+mj-lt"/>
              </a:rPr>
              <a:t>n.d.</a:t>
            </a:r>
            <a:r>
              <a:rPr lang="cs-CZ" altLang="cs-CZ" sz="3000" dirty="0">
                <a:latin typeface="+mj-lt"/>
              </a:rPr>
              <a:t>).</a:t>
            </a:r>
            <a:r>
              <a:rPr lang="cs-CZ" altLang="cs-CZ" sz="3000" i="1" dirty="0">
                <a:latin typeface="+mj-lt"/>
              </a:rPr>
              <a:t> </a:t>
            </a:r>
            <a:r>
              <a:rPr lang="cs-CZ" altLang="cs-CZ" sz="3000" dirty="0">
                <a:latin typeface="+mj-lt"/>
              </a:rPr>
              <a:t>Absolventi. </a:t>
            </a:r>
            <a:r>
              <a:rPr lang="cs-CZ" altLang="cs-CZ" sz="3000" dirty="0" err="1">
                <a:latin typeface="+mj-lt"/>
              </a:rPr>
              <a:t>Retrieved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from</a:t>
            </a:r>
            <a:r>
              <a:rPr lang="cs-CZ" altLang="cs-CZ" sz="3000" dirty="0">
                <a:latin typeface="+mj-lt"/>
              </a:rPr>
              <a:t> http://www.muni.cz/alumni</a:t>
            </a:r>
          </a:p>
          <a:p>
            <a:pPr>
              <a:buFontTx/>
              <a:buNone/>
            </a:pPr>
            <a:endParaRPr lang="cs-CZ" altLang="cs-CZ" sz="3000" dirty="0">
              <a:latin typeface="+mj-lt"/>
            </a:endParaRPr>
          </a:p>
          <a:p>
            <a:r>
              <a:rPr lang="cs-CZ" altLang="cs-CZ" sz="3000" dirty="0">
                <a:latin typeface="+mj-lt"/>
              </a:rPr>
              <a:t>citace </a:t>
            </a:r>
            <a:r>
              <a:rPr lang="en-US" altLang="cs-CZ" sz="3000" dirty="0">
                <a:latin typeface="+mj-lt"/>
              </a:rPr>
              <a:t>v </a:t>
            </a:r>
            <a:r>
              <a:rPr lang="en-US" altLang="cs-CZ" sz="3000" dirty="0" err="1">
                <a:latin typeface="+mj-lt"/>
              </a:rPr>
              <a:t>textu</a:t>
            </a:r>
            <a:r>
              <a:rPr lang="en-US" altLang="cs-CZ" sz="3000" dirty="0">
                <a:latin typeface="+mj-lt"/>
              </a:rPr>
              <a:t> </a:t>
            </a:r>
            <a:r>
              <a:rPr lang="cs-CZ" altLang="cs-CZ" sz="3000" dirty="0">
                <a:latin typeface="+mj-lt"/>
              </a:rPr>
              <a:t>(Masarykova univerzita</a:t>
            </a:r>
            <a:r>
              <a:rPr lang="en-US" altLang="cs-CZ" sz="3000" dirty="0">
                <a:latin typeface="+mj-lt"/>
              </a:rPr>
              <a:t>,</a:t>
            </a:r>
            <a:r>
              <a:rPr lang="cs-CZ" altLang="cs-CZ" sz="3000" dirty="0">
                <a:latin typeface="+mj-lt"/>
              </a:rPr>
              <a:t> </a:t>
            </a:r>
            <a:r>
              <a:rPr lang="en-US" altLang="cs-CZ" sz="3000" dirty="0" err="1">
                <a:latin typeface="+mj-lt"/>
              </a:rPr>
              <a:t>n.d.</a:t>
            </a:r>
            <a:r>
              <a:rPr lang="cs-CZ" altLang="cs-CZ" sz="3000" dirty="0">
                <a:latin typeface="+mj-lt"/>
              </a:rPr>
              <a:t>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089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900" b="1" dirty="0" smtClean="0"/>
              <a:t>Webová stránka</a:t>
            </a:r>
            <a:endParaRPr lang="cs-CZ" sz="3900" b="1" dirty="0"/>
          </a:p>
        </p:txBody>
      </p:sp>
    </p:spTree>
    <p:extLst>
      <p:ext uri="{BB962C8B-B14F-4D97-AF65-F5344CB8AC3E}">
        <p14:creationId xmlns:p14="http://schemas.microsoft.com/office/powerpoint/2010/main" val="13771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628800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altLang="cs-CZ" sz="3200" dirty="0">
                <a:latin typeface="+mj-lt"/>
              </a:rPr>
              <a:t>Primární odpovědnost příspěvku. (Datum vydání). Název příspěvku: podnázev příspěvku </a:t>
            </a:r>
            <a:r>
              <a:rPr lang="en-US" altLang="cs-CZ" sz="3200" dirty="0">
                <a:latin typeface="+mj-lt"/>
              </a:rPr>
              <a:t>[</a:t>
            </a:r>
            <a:r>
              <a:rPr lang="cs-CZ" altLang="cs-CZ" sz="3200" dirty="0">
                <a:latin typeface="+mj-lt"/>
              </a:rPr>
              <a:t>popis zdroje</a:t>
            </a:r>
            <a:r>
              <a:rPr lang="en-US" altLang="cs-CZ" sz="3200" dirty="0">
                <a:latin typeface="+mj-lt"/>
              </a:rPr>
              <a:t>]</a:t>
            </a:r>
            <a:r>
              <a:rPr lang="cs-CZ" altLang="cs-CZ" sz="3200" dirty="0">
                <a:latin typeface="+mj-lt"/>
              </a:rPr>
              <a:t>. Dostupnost/DOI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32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cs-CZ" altLang="cs-CZ" sz="3200" dirty="0" err="1">
                <a:latin typeface="+mj-lt"/>
              </a:rPr>
              <a:t>Tweety</a:t>
            </a:r>
            <a:r>
              <a:rPr lang="cs-CZ" altLang="cs-CZ" sz="3200" dirty="0">
                <a:latin typeface="+mj-lt"/>
              </a:rPr>
              <a:t>. (2008, </a:t>
            </a:r>
            <a:r>
              <a:rPr lang="cs-CZ" altLang="cs-CZ" sz="3200" dirty="0" err="1">
                <a:latin typeface="+mj-lt"/>
              </a:rPr>
              <a:t>January</a:t>
            </a:r>
            <a:r>
              <a:rPr lang="cs-CZ" altLang="cs-CZ" sz="3200" dirty="0">
                <a:latin typeface="+mj-lt"/>
              </a:rPr>
              <a:t> 7). Pokročilá propagace webu </a:t>
            </a:r>
            <a:r>
              <a:rPr lang="en-US" altLang="cs-CZ" sz="3200" dirty="0">
                <a:latin typeface="+mj-lt"/>
              </a:rPr>
              <a:t>[</a:t>
            </a:r>
            <a:r>
              <a:rPr lang="cs-CZ" altLang="cs-CZ" sz="3200" dirty="0">
                <a:latin typeface="+mj-lt"/>
              </a:rPr>
              <a:t>Web log post</a:t>
            </a:r>
            <a:r>
              <a:rPr lang="en-US" altLang="cs-CZ" sz="3200" dirty="0">
                <a:latin typeface="+mj-lt"/>
              </a:rPr>
              <a:t>]</a:t>
            </a:r>
            <a:r>
              <a:rPr lang="cs-CZ" altLang="cs-CZ" sz="3200" dirty="0">
                <a:latin typeface="+mj-lt"/>
              </a:rPr>
              <a:t>. </a:t>
            </a:r>
            <a:r>
              <a:rPr lang="cs-CZ" altLang="cs-CZ" sz="3200" dirty="0" err="1">
                <a:latin typeface="+mj-lt"/>
              </a:rPr>
              <a:t>Retrieved</a:t>
            </a:r>
            <a:r>
              <a:rPr lang="cs-CZ" altLang="cs-CZ" sz="3200" dirty="0">
                <a:latin typeface="+mj-lt"/>
              </a:rPr>
              <a:t> </a:t>
            </a:r>
            <a:r>
              <a:rPr lang="cs-CZ" altLang="cs-CZ" sz="3200" dirty="0" err="1">
                <a:latin typeface="+mj-lt"/>
              </a:rPr>
              <a:t>from</a:t>
            </a:r>
            <a:r>
              <a:rPr lang="cs-CZ" altLang="cs-CZ" sz="3200" dirty="0">
                <a:latin typeface="+mj-lt"/>
              </a:rPr>
              <a:t> http://www.seoblog.cz/pokrocila-propagace-webu</a:t>
            </a:r>
          </a:p>
          <a:p>
            <a:pPr>
              <a:lnSpc>
                <a:spcPct val="100000"/>
              </a:lnSpc>
            </a:pPr>
            <a:endParaRPr lang="cs-CZ" altLang="cs-CZ" sz="32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cs-CZ" altLang="cs-CZ" sz="3200" dirty="0">
                <a:latin typeface="+mj-lt"/>
              </a:rPr>
              <a:t>citace </a:t>
            </a:r>
            <a:r>
              <a:rPr lang="en-US" altLang="cs-CZ" sz="3200" dirty="0">
                <a:latin typeface="+mj-lt"/>
              </a:rPr>
              <a:t>v </a:t>
            </a:r>
            <a:r>
              <a:rPr lang="en-US" altLang="cs-CZ" sz="3200" dirty="0" err="1">
                <a:latin typeface="+mj-lt"/>
              </a:rPr>
              <a:t>textu</a:t>
            </a:r>
            <a:r>
              <a:rPr lang="en-US" altLang="cs-CZ" sz="3200" dirty="0">
                <a:latin typeface="+mj-lt"/>
              </a:rPr>
              <a:t> </a:t>
            </a:r>
            <a:r>
              <a:rPr lang="cs-CZ" altLang="cs-CZ" sz="3200" dirty="0">
                <a:latin typeface="+mj-lt"/>
              </a:rPr>
              <a:t>(</a:t>
            </a:r>
            <a:r>
              <a:rPr lang="cs-CZ" altLang="cs-CZ" sz="3200" dirty="0" err="1">
                <a:latin typeface="+mj-lt"/>
              </a:rPr>
              <a:t>Tweety</a:t>
            </a:r>
            <a:r>
              <a:rPr lang="en-US" altLang="cs-CZ" sz="3200" dirty="0">
                <a:latin typeface="+mj-lt"/>
              </a:rPr>
              <a:t>,</a:t>
            </a:r>
            <a:r>
              <a:rPr lang="cs-CZ" altLang="cs-CZ" sz="3200" dirty="0">
                <a:latin typeface="+mj-lt"/>
              </a:rPr>
              <a:t> 2008, </a:t>
            </a:r>
            <a:r>
              <a:rPr lang="cs-CZ" altLang="cs-CZ" sz="3200" dirty="0" err="1">
                <a:latin typeface="+mj-lt"/>
              </a:rPr>
              <a:t>January</a:t>
            </a:r>
            <a:r>
              <a:rPr lang="cs-CZ" altLang="cs-CZ" sz="3200" dirty="0">
                <a:latin typeface="+mj-lt"/>
              </a:rPr>
              <a:t> 7)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089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900" b="1" dirty="0" smtClean="0"/>
              <a:t>Blog</a:t>
            </a:r>
            <a:endParaRPr lang="cs-CZ" sz="3900" b="1" dirty="0"/>
          </a:p>
        </p:txBody>
      </p:sp>
    </p:spTree>
    <p:extLst>
      <p:ext uri="{BB962C8B-B14F-4D97-AF65-F5344CB8AC3E}">
        <p14:creationId xmlns:p14="http://schemas.microsoft.com/office/powerpoint/2010/main" val="22465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628800"/>
            <a:ext cx="8424936" cy="480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 sz="2800" dirty="0">
                <a:latin typeface="+mj-lt"/>
              </a:rPr>
              <a:t>Primární odpovědnost příspěvku. (Datum vydání). </a:t>
            </a:r>
            <a:r>
              <a:rPr lang="cs-CZ" altLang="cs-CZ" sz="2800" i="1" dirty="0">
                <a:latin typeface="+mj-lt"/>
              </a:rPr>
              <a:t>Název příspěvku: podnázev příspěvku</a:t>
            </a:r>
            <a:r>
              <a:rPr lang="en-US" altLang="cs-CZ" sz="2800" i="1" dirty="0">
                <a:latin typeface="+mj-lt"/>
              </a:rPr>
              <a:t> </a:t>
            </a:r>
            <a:r>
              <a:rPr lang="en-US" altLang="cs-CZ" sz="2800" dirty="0">
                <a:latin typeface="+mj-lt"/>
              </a:rPr>
              <a:t>[</a:t>
            </a:r>
            <a:r>
              <a:rPr lang="cs-CZ" altLang="cs-CZ" sz="2800" dirty="0">
                <a:latin typeface="+mj-lt"/>
              </a:rPr>
              <a:t>popis zdroje</a:t>
            </a:r>
            <a:r>
              <a:rPr lang="en-US" altLang="cs-CZ" sz="2800" dirty="0">
                <a:latin typeface="+mj-lt"/>
              </a:rPr>
              <a:t>]</a:t>
            </a:r>
            <a:r>
              <a:rPr lang="cs-CZ" altLang="cs-CZ" sz="2800" dirty="0">
                <a:latin typeface="+mj-lt"/>
              </a:rPr>
              <a:t>. Dostupnost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altLang="cs-CZ" sz="2800" dirty="0" err="1">
                <a:latin typeface="+mj-lt"/>
              </a:rPr>
              <a:t>Leelefever</a:t>
            </a:r>
            <a:r>
              <a:rPr lang="cs-CZ" altLang="cs-CZ" sz="2800" dirty="0">
                <a:latin typeface="+mj-lt"/>
              </a:rPr>
              <a:t>. (200</a:t>
            </a:r>
            <a:r>
              <a:rPr lang="en-US" altLang="cs-CZ" sz="2800" dirty="0">
                <a:latin typeface="+mj-lt"/>
              </a:rPr>
              <a:t>8</a:t>
            </a:r>
            <a:r>
              <a:rPr lang="cs-CZ" altLang="cs-CZ" sz="2800" dirty="0">
                <a:latin typeface="+mj-lt"/>
              </a:rPr>
              <a:t>, </a:t>
            </a:r>
            <a:r>
              <a:rPr lang="en-US" altLang="cs-CZ" sz="2800" dirty="0">
                <a:latin typeface="+mj-lt"/>
              </a:rPr>
              <a:t>May</a:t>
            </a:r>
            <a:r>
              <a:rPr lang="cs-CZ" altLang="cs-CZ" sz="2800" dirty="0">
                <a:latin typeface="+mj-lt"/>
              </a:rPr>
              <a:t> </a:t>
            </a:r>
            <a:r>
              <a:rPr lang="en-US" altLang="cs-CZ" sz="2800" dirty="0">
                <a:latin typeface="+mj-lt"/>
              </a:rPr>
              <a:t>28</a:t>
            </a:r>
            <a:r>
              <a:rPr lang="cs-CZ" altLang="cs-CZ" sz="2800" dirty="0">
                <a:latin typeface="+mj-lt"/>
              </a:rPr>
              <a:t>). </a:t>
            </a:r>
            <a:r>
              <a:rPr lang="en-US" altLang="cs-CZ" sz="2800" i="1" dirty="0">
                <a:latin typeface="+mj-lt"/>
              </a:rPr>
              <a:t>Social media in plain </a:t>
            </a:r>
            <a:r>
              <a:rPr lang="en-US" altLang="cs-CZ" sz="2800" i="1" dirty="0" err="1">
                <a:latin typeface="+mj-lt"/>
              </a:rPr>
              <a:t>english</a:t>
            </a:r>
            <a:r>
              <a:rPr lang="en-US" altLang="cs-CZ" sz="2800" i="1" dirty="0">
                <a:latin typeface="+mj-lt"/>
              </a:rPr>
              <a:t> </a:t>
            </a:r>
            <a:r>
              <a:rPr lang="en-US" altLang="cs-CZ" sz="2800" dirty="0">
                <a:latin typeface="+mj-lt"/>
              </a:rPr>
              <a:t>[</a:t>
            </a:r>
            <a:r>
              <a:rPr lang="cs-CZ" altLang="cs-CZ" sz="2800" dirty="0">
                <a:latin typeface="+mj-lt"/>
              </a:rPr>
              <a:t>V</a:t>
            </a:r>
            <a:r>
              <a:rPr lang="en-US" altLang="cs-CZ" sz="2800" dirty="0" err="1">
                <a:latin typeface="+mj-lt"/>
              </a:rPr>
              <a:t>ideo</a:t>
            </a:r>
            <a:r>
              <a:rPr lang="en-US" altLang="cs-CZ" sz="2800" dirty="0">
                <a:latin typeface="+mj-lt"/>
              </a:rPr>
              <a:t> file].</a:t>
            </a:r>
            <a:r>
              <a:rPr lang="cs-CZ" altLang="cs-CZ" sz="2800" dirty="0">
                <a:latin typeface="+mj-lt"/>
              </a:rPr>
              <a:t> </a:t>
            </a:r>
            <a:r>
              <a:rPr lang="en-US" altLang="cs-CZ" sz="2800" dirty="0">
                <a:latin typeface="+mj-lt"/>
              </a:rPr>
              <a:t>R</a:t>
            </a:r>
            <a:r>
              <a:rPr lang="cs-CZ" altLang="cs-CZ" sz="2800" dirty="0" err="1">
                <a:latin typeface="+mj-lt"/>
              </a:rPr>
              <a:t>etrieved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 err="1">
                <a:latin typeface="+mj-lt"/>
              </a:rPr>
              <a:t>from</a:t>
            </a:r>
            <a:r>
              <a:rPr lang="cs-CZ" altLang="cs-CZ" sz="2800" dirty="0">
                <a:latin typeface="+mj-lt"/>
              </a:rPr>
              <a:t> http://www.youtube.com/watch?v=MpIOClX1jPE</a:t>
            </a:r>
            <a:endParaRPr lang="en-US" altLang="cs-CZ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altLang="cs-CZ" sz="2800" dirty="0" err="1">
                <a:latin typeface="+mj-lt"/>
              </a:rPr>
              <a:t>Apsolon</a:t>
            </a:r>
            <a:r>
              <a:rPr lang="cs-CZ" altLang="cs-CZ" sz="2800" dirty="0">
                <a:latin typeface="+mj-lt"/>
              </a:rPr>
              <a:t>, M. [</a:t>
            </a:r>
            <a:r>
              <a:rPr lang="cs-CZ" altLang="cs-CZ" sz="2800" dirty="0" err="1">
                <a:latin typeface="+mj-lt"/>
              </a:rPr>
              <a:t>markapsolon</a:t>
            </a:r>
            <a:r>
              <a:rPr lang="cs-CZ" altLang="cs-CZ" sz="2800" dirty="0">
                <a:latin typeface="+mj-lt"/>
              </a:rPr>
              <a:t>]. (2011, </a:t>
            </a:r>
            <a:r>
              <a:rPr lang="cs-CZ" altLang="cs-CZ" sz="2800" dirty="0" err="1">
                <a:latin typeface="+mj-lt"/>
              </a:rPr>
              <a:t>September</a:t>
            </a:r>
            <a:r>
              <a:rPr lang="cs-CZ" altLang="cs-CZ" sz="2800" dirty="0">
                <a:latin typeface="+mj-lt"/>
              </a:rPr>
              <a:t> 9). </a:t>
            </a:r>
            <a:r>
              <a:rPr lang="cs-CZ" altLang="cs-CZ" sz="2800" i="1" dirty="0">
                <a:latin typeface="+mj-lt"/>
              </a:rPr>
              <a:t>Real </a:t>
            </a:r>
            <a:r>
              <a:rPr lang="cs-CZ" altLang="cs-CZ" sz="2800" i="1" dirty="0" err="1">
                <a:latin typeface="+mj-lt"/>
              </a:rPr>
              <a:t>ghost</a:t>
            </a:r>
            <a:r>
              <a:rPr lang="cs-CZ" altLang="cs-CZ" sz="2800" i="1" dirty="0">
                <a:latin typeface="+mj-lt"/>
              </a:rPr>
              <a:t> girl </a:t>
            </a:r>
            <a:r>
              <a:rPr lang="cs-CZ" altLang="cs-CZ" sz="2800" i="1" dirty="0" err="1">
                <a:latin typeface="+mj-lt"/>
              </a:rPr>
              <a:t>caught</a:t>
            </a:r>
            <a:r>
              <a:rPr lang="cs-CZ" altLang="cs-CZ" sz="2800" i="1" dirty="0">
                <a:latin typeface="+mj-lt"/>
              </a:rPr>
              <a:t> on Video </a:t>
            </a:r>
            <a:r>
              <a:rPr lang="cs-CZ" altLang="cs-CZ" sz="2800" i="1" dirty="0" err="1">
                <a:latin typeface="+mj-lt"/>
              </a:rPr>
              <a:t>Tape</a:t>
            </a:r>
            <a:r>
              <a:rPr lang="cs-CZ" altLang="cs-CZ" sz="2800" i="1" dirty="0">
                <a:latin typeface="+mj-lt"/>
              </a:rPr>
              <a:t> 14</a:t>
            </a:r>
            <a:r>
              <a:rPr lang="cs-CZ" altLang="cs-CZ" sz="2800" dirty="0">
                <a:latin typeface="+mj-lt"/>
              </a:rPr>
              <a:t> [Video </a:t>
            </a:r>
            <a:r>
              <a:rPr lang="cs-CZ" altLang="cs-CZ" sz="2800" dirty="0" err="1">
                <a:latin typeface="+mj-lt"/>
              </a:rPr>
              <a:t>file</a:t>
            </a:r>
            <a:r>
              <a:rPr lang="cs-CZ" altLang="cs-CZ" sz="2800" dirty="0">
                <a:latin typeface="+mj-lt"/>
              </a:rPr>
              <a:t>]. </a:t>
            </a:r>
            <a:r>
              <a:rPr lang="cs-CZ" altLang="cs-CZ" sz="2800" dirty="0" err="1">
                <a:latin typeface="+mj-lt"/>
              </a:rPr>
              <a:t>Retrieved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 err="1">
                <a:latin typeface="+mj-lt"/>
              </a:rPr>
              <a:t>from</a:t>
            </a:r>
            <a:r>
              <a:rPr lang="cs-CZ" altLang="cs-CZ" sz="2800" dirty="0">
                <a:latin typeface="+mj-lt"/>
              </a:rPr>
              <a:t> http://www.youtube.com/watch?v=6nyGCbxD848 </a:t>
            </a:r>
            <a:endParaRPr lang="en-US" altLang="cs-CZ" sz="2800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089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900" b="1" dirty="0" err="1" smtClean="0"/>
              <a:t>YouTube</a:t>
            </a:r>
            <a:endParaRPr lang="cs-CZ" sz="3900" b="1" dirty="0"/>
          </a:p>
        </p:txBody>
      </p:sp>
    </p:spTree>
    <p:extLst>
      <p:ext uri="{BB962C8B-B14F-4D97-AF65-F5344CB8AC3E}">
        <p14:creationId xmlns:p14="http://schemas.microsoft.com/office/powerpoint/2010/main" val="24653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348880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/>
              <a:t>cituje se stejně jako osobní komunikace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/>
              <a:t>pouze v textu, ne v soupisu literatury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/>
              <a:t>ukázka</a:t>
            </a:r>
          </a:p>
          <a:p>
            <a:pPr lvl="1"/>
            <a:r>
              <a:rPr lang="cs-CZ" altLang="cs-CZ" sz="2700" dirty="0"/>
              <a:t>(Václav Pinc, </a:t>
            </a:r>
            <a:r>
              <a:rPr lang="cs-CZ" altLang="cs-CZ" sz="2700" dirty="0" err="1"/>
              <a:t>personal</a:t>
            </a:r>
            <a:r>
              <a:rPr lang="cs-CZ" altLang="cs-CZ" sz="2700" dirty="0"/>
              <a:t> </a:t>
            </a:r>
            <a:r>
              <a:rPr lang="cs-CZ" altLang="cs-CZ" sz="2700" dirty="0" err="1"/>
              <a:t>communication</a:t>
            </a:r>
            <a:r>
              <a:rPr lang="cs-CZ" altLang="cs-CZ" sz="2700" dirty="0"/>
              <a:t>, </a:t>
            </a:r>
            <a:r>
              <a:rPr lang="cs-CZ" altLang="cs-CZ" sz="2700" dirty="0" err="1"/>
              <a:t>September</a:t>
            </a:r>
            <a:r>
              <a:rPr lang="cs-CZ" altLang="cs-CZ" sz="2700" dirty="0"/>
              <a:t> 28, 1998)</a:t>
            </a:r>
          </a:p>
          <a:p>
            <a:pPr lvl="1"/>
            <a:r>
              <a:rPr lang="cs-CZ" altLang="cs-CZ" sz="2700" dirty="0"/>
              <a:t>Václav Pinc (</a:t>
            </a:r>
            <a:r>
              <a:rPr lang="cs-CZ" altLang="cs-CZ" sz="2700" dirty="0" err="1"/>
              <a:t>personal</a:t>
            </a:r>
            <a:r>
              <a:rPr lang="cs-CZ" altLang="cs-CZ" sz="2700" dirty="0"/>
              <a:t> </a:t>
            </a:r>
            <a:r>
              <a:rPr lang="cs-CZ" altLang="cs-CZ" sz="2700" dirty="0" err="1"/>
              <a:t>communication</a:t>
            </a:r>
            <a:r>
              <a:rPr lang="cs-CZ" altLang="cs-CZ" sz="2700" dirty="0"/>
              <a:t>, </a:t>
            </a:r>
            <a:r>
              <a:rPr lang="cs-CZ" altLang="cs-CZ" sz="2700" dirty="0" err="1"/>
              <a:t>September</a:t>
            </a:r>
            <a:r>
              <a:rPr lang="cs-CZ" altLang="cs-CZ" sz="2700" dirty="0"/>
              <a:t> 28, 1998)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089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900" b="1" dirty="0" smtClean="0"/>
              <a:t>Email</a:t>
            </a:r>
            <a:endParaRPr lang="cs-CZ" sz="3900" b="1" dirty="0"/>
          </a:p>
        </p:txBody>
      </p:sp>
    </p:spTree>
    <p:extLst>
      <p:ext uri="{BB962C8B-B14F-4D97-AF65-F5344CB8AC3E}">
        <p14:creationId xmlns:p14="http://schemas.microsoft.com/office/powerpoint/2010/main" val="87364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39516" y="90872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</a:rPr>
              <a:t>Citační SW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www.zotero.org/static/download/zotero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3624337" cy="8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rehospitalresearch.eu/wp-content/uploads/2014/01/endx7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06" y="3861048"/>
            <a:ext cx="4843363" cy="20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4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348880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/>
              <a:t>správa citací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/>
              <a:t>funkce</a:t>
            </a:r>
          </a:p>
          <a:p>
            <a:pPr lvl="1"/>
            <a:r>
              <a:rPr lang="cs-CZ" altLang="cs-CZ" sz="3000" dirty="0"/>
              <a:t>vkládání/import záznamů (z EIZ)</a:t>
            </a:r>
          </a:p>
          <a:p>
            <a:pPr lvl="1"/>
            <a:r>
              <a:rPr lang="cs-CZ" altLang="cs-CZ" sz="3000" dirty="0"/>
              <a:t>export do citačních stylů</a:t>
            </a:r>
          </a:p>
          <a:p>
            <a:pPr lvl="1"/>
            <a:r>
              <a:rPr lang="cs-CZ" altLang="cs-CZ" sz="3000" dirty="0"/>
              <a:t>tvorba bibliografií</a:t>
            </a:r>
          </a:p>
          <a:p>
            <a:pPr lvl="1"/>
            <a:r>
              <a:rPr lang="cs-CZ" altLang="cs-CZ" sz="3000" dirty="0"/>
              <a:t>vyhledávání</a:t>
            </a:r>
          </a:p>
          <a:p>
            <a:pPr lvl="1"/>
            <a:r>
              <a:rPr lang="cs-CZ" altLang="cs-CZ" sz="3000" dirty="0"/>
              <a:t>doplňky (např. </a:t>
            </a:r>
            <a:r>
              <a:rPr lang="cs-CZ" altLang="cs-CZ" sz="3000" dirty="0" err="1"/>
              <a:t>plug</a:t>
            </a:r>
            <a:r>
              <a:rPr lang="cs-CZ" altLang="cs-CZ" sz="3000" dirty="0"/>
              <a:t>-in do Wordu, lišty,...)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089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900" b="1" dirty="0" smtClean="0"/>
              <a:t>Co je citační software?</a:t>
            </a:r>
            <a:endParaRPr lang="cs-CZ" sz="3900" b="1" dirty="0"/>
          </a:p>
        </p:txBody>
      </p:sp>
    </p:spTree>
    <p:extLst>
      <p:ext uri="{BB962C8B-B14F-4D97-AF65-F5344CB8AC3E}">
        <p14:creationId xmlns:p14="http://schemas.microsoft.com/office/powerpoint/2010/main" val="31412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>
            <a:noAutofit/>
          </a:bodyPr>
          <a:lstStyle/>
          <a:p>
            <a:r>
              <a:rPr lang="cs-CZ" altLang="cs-CZ" sz="4000" dirty="0" err="1" smtClean="0">
                <a:hlinkClick r:id="rId3"/>
              </a:rPr>
              <a:t>EndNoteWeb</a:t>
            </a:r>
            <a:endParaRPr lang="cs-CZ" altLang="cs-CZ" sz="4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2988" y="1196975"/>
            <a:ext cx="7777162" cy="5472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mtClean="0"/>
              <a:t>přístup: </a:t>
            </a:r>
            <a:r>
              <a:rPr lang="cs-CZ" altLang="cs-CZ" smtClean="0">
                <a:hlinkClick r:id="rId4"/>
              </a:rPr>
              <a:t>http://myendnoteweb.com</a:t>
            </a:r>
            <a:endParaRPr lang="cs-CZ" altLang="cs-CZ" smtClean="0"/>
          </a:p>
          <a:p>
            <a:r>
              <a:rPr lang="cs-CZ" altLang="cs-CZ" smtClean="0"/>
              <a:t>registrace</a:t>
            </a:r>
          </a:p>
          <a:p>
            <a:pPr lvl="1"/>
            <a:r>
              <a:rPr lang="cs-CZ" altLang="cs-CZ" smtClean="0"/>
              <a:t>přihlásit se pod </a:t>
            </a:r>
            <a:r>
              <a:rPr lang="cs-CZ" altLang="cs-CZ" smtClean="0">
                <a:hlinkClick r:id="rId5"/>
              </a:rPr>
              <a:t>svou univerzitou</a:t>
            </a:r>
            <a:endParaRPr lang="cs-CZ" altLang="cs-CZ" smtClean="0"/>
          </a:p>
          <a:p>
            <a:pPr lvl="2"/>
            <a:r>
              <a:rPr lang="cs-CZ" altLang="cs-CZ" smtClean="0"/>
              <a:t>klikněte na: Institutional users - Log in via your </a:t>
            </a:r>
            <a:r>
              <a:rPr lang="cs-CZ" altLang="cs-CZ" smtClean="0">
                <a:hlinkClick r:id="rId5"/>
              </a:rPr>
              <a:t>institutional login</a:t>
            </a:r>
            <a:r>
              <a:rPr lang="cs-CZ" altLang="cs-CZ" smtClean="0"/>
              <a:t> (Shibboleth) </a:t>
            </a:r>
          </a:p>
          <a:p>
            <a:pPr lvl="2"/>
            <a:r>
              <a:rPr lang="cs-CZ" altLang="cs-CZ" smtClean="0"/>
              <a:t>z nabídky vyberte: Czech academic identity federation EduID.cz</a:t>
            </a:r>
          </a:p>
          <a:p>
            <a:pPr lvl="2"/>
            <a:r>
              <a:rPr lang="cs-CZ" altLang="cs-CZ" smtClean="0"/>
              <a:t>přihlaste se přes UČO a sekundární heslo</a:t>
            </a:r>
          </a:p>
          <a:p>
            <a:pPr lvl="1"/>
            <a:r>
              <a:rPr lang="cs-CZ" altLang="cs-CZ" smtClean="0"/>
              <a:t>vytvořit si vlastní účet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0381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11560" y="1443841"/>
            <a:ext cx="806489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cs-CZ" sz="3500" b="1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Parafráze</a:t>
            </a:r>
            <a:endParaRPr lang="en-US" sz="3000" b="1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lvl="0"/>
            <a:endParaRPr lang="en-US" sz="3000" b="1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cizí myšlenka vlastními slovy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větší míra zapracování do vlastního textu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neměnit původní myšlenku</a:t>
            </a:r>
            <a:r>
              <a:rPr lang="cs-CZ" sz="3200" dirty="0" smtClean="0"/>
              <a:t>!</a:t>
            </a:r>
            <a:endParaRPr 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platí i pro výtah z textu</a:t>
            </a:r>
          </a:p>
        </p:txBody>
      </p:sp>
    </p:spTree>
    <p:extLst>
      <p:ext uri="{BB962C8B-B14F-4D97-AF65-F5344CB8AC3E}">
        <p14:creationId xmlns:p14="http://schemas.microsoft.com/office/powerpoint/2010/main" val="276930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>
            <a:noAutofit/>
          </a:bodyPr>
          <a:lstStyle/>
          <a:p>
            <a:r>
              <a:rPr lang="cs-CZ" altLang="cs-CZ" sz="4000" dirty="0" err="1" smtClean="0">
                <a:hlinkClick r:id="rId3"/>
              </a:rPr>
              <a:t>EndNoteWeb</a:t>
            </a:r>
            <a:endParaRPr lang="cs-CZ" altLang="cs-CZ" sz="4000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9"/>
          <a:stretch>
            <a:fillRect/>
          </a:stretch>
        </p:blipFill>
        <p:spPr bwMode="auto">
          <a:xfrm>
            <a:off x="1042988" y="1125538"/>
            <a:ext cx="7777162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9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2988" y="473075"/>
            <a:ext cx="7777162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000" dirty="0" smtClean="0">
                <a:hlinkClick r:id="rId4"/>
              </a:rPr>
              <a:t>Citace PRO</a:t>
            </a:r>
            <a:endParaRPr lang="cs-CZ" altLang="cs-CZ" sz="4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2988" y="1196975"/>
            <a:ext cx="7921625" cy="5472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600" smtClean="0"/>
              <a:t>přístup: </a:t>
            </a:r>
            <a:r>
              <a:rPr lang="cs-CZ" altLang="cs-CZ" sz="2600" smtClean="0">
                <a:hlinkClick r:id="rId4"/>
              </a:rPr>
              <a:t>http://www.citacepro.com</a:t>
            </a:r>
            <a:endParaRPr lang="cs-CZ" altLang="cs-CZ" sz="2600" smtClean="0"/>
          </a:p>
          <a:p>
            <a:r>
              <a:rPr lang="cs-CZ" altLang="cs-CZ" sz="2600" smtClean="0"/>
              <a:t>od tvůrců Citace.com</a:t>
            </a:r>
          </a:p>
          <a:p>
            <a:r>
              <a:rPr lang="cs-CZ" altLang="cs-CZ" sz="2600" smtClean="0">
                <a:hlinkClick r:id="rId5"/>
              </a:rPr>
              <a:t>podrobný návod</a:t>
            </a:r>
            <a:endParaRPr lang="cs-CZ" altLang="cs-CZ" sz="2600" smtClean="0"/>
          </a:p>
          <a:p>
            <a:r>
              <a:rPr lang="cs-CZ" altLang="cs-CZ" sz="2600" smtClean="0"/>
              <a:t>přihlášení</a:t>
            </a:r>
          </a:p>
          <a:p>
            <a:pPr lvl="1"/>
            <a:r>
              <a:rPr lang="cs-CZ" altLang="cs-CZ" sz="2000" smtClean="0"/>
              <a:t>klikněte na ikonu Masarykova univerzita</a:t>
            </a:r>
          </a:p>
          <a:p>
            <a:pPr lvl="1"/>
            <a:r>
              <a:rPr lang="cs-CZ" altLang="cs-CZ" sz="2000" smtClean="0"/>
              <a:t>zadejte UČO a sekundární heslo</a:t>
            </a:r>
          </a:p>
          <a:p>
            <a:endParaRPr lang="cs-CZ" altLang="cs-CZ" sz="2600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78325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11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94022493"/>
              </p:ext>
            </p:extLst>
          </p:nvPr>
        </p:nvGraphicFramePr>
        <p:xfrm>
          <a:off x="6372225" y="4305300"/>
          <a:ext cx="2592388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7" imgW="8558730" imgH="7326984" progId="Photoshop.Image.8">
                  <p:embed/>
                </p:oleObj>
              </mc:Choice>
              <mc:Fallback>
                <p:oleObj name="Image" r:id="rId7" imgW="8558730" imgH="7326984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305300"/>
                        <a:ext cx="2592388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20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>
            <a:noAutofit/>
          </a:bodyPr>
          <a:lstStyle/>
          <a:p>
            <a:r>
              <a:rPr lang="cs-CZ" altLang="cs-CZ" sz="4000" dirty="0" smtClean="0">
                <a:hlinkClick r:id="rId3"/>
              </a:rPr>
              <a:t>Citace PRO</a:t>
            </a:r>
            <a:endParaRPr lang="cs-CZ" altLang="cs-CZ" sz="40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777162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2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67556"/>
            <a:ext cx="7777162" cy="508000"/>
          </a:xfrm>
        </p:spPr>
        <p:txBody>
          <a:bodyPr>
            <a:noAutofit/>
          </a:bodyPr>
          <a:lstStyle/>
          <a:p>
            <a:r>
              <a:rPr lang="cs-CZ" altLang="cs-CZ" sz="4000" dirty="0" smtClean="0">
                <a:hlinkClick r:id="rId3"/>
              </a:rPr>
              <a:t>Citace.com</a:t>
            </a:r>
            <a:endParaRPr lang="cs-CZ" altLang="cs-CZ" sz="4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2988" y="1196975"/>
            <a:ext cx="7777162" cy="54721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altLang="cs-CZ" smtClean="0"/>
              <a:t>zjednodušená verze Citace PRO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správa citací po registraci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generování dle stylu ČSN ISO 690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export do Wordu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poradna na Facebooku (</a:t>
            </a:r>
            <a:r>
              <a:rPr lang="cs-CZ" altLang="cs-CZ" smtClean="0">
                <a:hlinkClick r:id="rId4"/>
              </a:rPr>
              <a:t>e:citace</a:t>
            </a:r>
            <a:r>
              <a:rPr lang="cs-CZ" altLang="cs-CZ" smtClean="0"/>
              <a:t>)</a:t>
            </a:r>
            <a:endParaRPr lang="en-US" altLang="cs-CZ" smtClean="0"/>
          </a:p>
          <a:p>
            <a:pPr>
              <a:lnSpc>
                <a:spcPct val="110000"/>
              </a:lnSpc>
            </a:pPr>
            <a:r>
              <a:rPr lang="en-US" altLang="cs-CZ" smtClean="0"/>
              <a:t>e-kurz</a:t>
            </a:r>
            <a:r>
              <a:rPr lang="cs-CZ" altLang="cs-CZ" smtClean="0"/>
              <a:t> (</a:t>
            </a:r>
            <a:r>
              <a:rPr lang="cs-CZ" altLang="cs-CZ" smtClean="0">
                <a:hlinkClick r:id="rId4"/>
              </a:rPr>
              <a:t>e:citace</a:t>
            </a:r>
            <a:r>
              <a:rPr lang="cs-CZ" altLang="cs-CZ" smtClean="0"/>
              <a:t>)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...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196975"/>
            <a:ext cx="8784530" cy="54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b="1" dirty="0" smtClean="0">
                <a:hlinkClick r:id="rId3" tooltip="Zotero"/>
              </a:rPr>
              <a:t>ZOTERO</a:t>
            </a:r>
            <a:endParaRPr lang="cs-CZ" altLang="cs-CZ" sz="2400" b="1" dirty="0" smtClean="0"/>
          </a:p>
          <a:p>
            <a:pPr lvl="1"/>
            <a:r>
              <a:rPr lang="cs-CZ" altLang="cs-CZ" sz="2400" dirty="0" smtClean="0"/>
              <a:t>rozšíření do </a:t>
            </a:r>
            <a:r>
              <a:rPr lang="cs-CZ" altLang="cs-CZ" sz="2400" dirty="0" err="1" smtClean="0"/>
              <a:t>Firefoxu</a:t>
            </a:r>
            <a:endParaRPr lang="cs-CZ" altLang="cs-CZ" sz="2400" dirty="0" smtClean="0"/>
          </a:p>
          <a:p>
            <a:pPr lvl="1"/>
            <a:r>
              <a:rPr lang="cs-CZ" altLang="cs-CZ" sz="2400" dirty="0" smtClean="0"/>
              <a:t>umí získávat bibliografické údaje přímo z webové stránky</a:t>
            </a:r>
          </a:p>
          <a:p>
            <a:pPr lvl="1"/>
            <a:r>
              <a:rPr lang="cs-CZ" altLang="cs-CZ" sz="2400" dirty="0" smtClean="0"/>
              <a:t>sdílení a export citací</a:t>
            </a:r>
            <a:endParaRPr lang="cs-CZ" altLang="cs-CZ" sz="2400" b="1" dirty="0" smtClean="0">
              <a:hlinkClick r:id="rId4" tooltip="Connotea"/>
            </a:endParaRPr>
          </a:p>
          <a:p>
            <a:r>
              <a:rPr lang="cs-CZ" altLang="cs-CZ" sz="2400" b="1" dirty="0" err="1" smtClean="0">
                <a:hlinkClick r:id="rId4" tooltip="Connotea"/>
              </a:rPr>
              <a:t>Connotea</a:t>
            </a:r>
            <a:endParaRPr lang="cs-CZ" altLang="cs-CZ" sz="2400" b="1" dirty="0" smtClean="0"/>
          </a:p>
          <a:p>
            <a:pPr lvl="1"/>
            <a:r>
              <a:rPr lang="cs-CZ" altLang="cs-CZ" sz="2400" dirty="0" smtClean="0"/>
              <a:t>systém pro správu odkazů z internetu </a:t>
            </a:r>
          </a:p>
          <a:p>
            <a:pPr lvl="1"/>
            <a:r>
              <a:rPr lang="cs-CZ" altLang="cs-CZ" sz="2400" dirty="0" smtClean="0"/>
              <a:t>citace lze </a:t>
            </a:r>
            <a:r>
              <a:rPr lang="cs-CZ" altLang="cs-CZ" sz="2400" dirty="0" err="1" smtClean="0"/>
              <a:t>tagovat</a:t>
            </a:r>
            <a:r>
              <a:rPr lang="cs-CZ" altLang="cs-CZ" sz="2400" dirty="0" smtClean="0"/>
              <a:t> a sdílet</a:t>
            </a:r>
            <a:endParaRPr lang="cs-CZ" altLang="cs-CZ" sz="2400" b="1" dirty="0" smtClean="0">
              <a:hlinkClick r:id="rId5" tooltip="Connotea"/>
            </a:endParaRPr>
          </a:p>
          <a:p>
            <a:r>
              <a:rPr lang="cs-CZ" altLang="cs-CZ" sz="2400" b="1" dirty="0" err="1" smtClean="0">
                <a:hlinkClick r:id="rId5" tooltip="Connotea"/>
              </a:rPr>
              <a:t>CiteULike</a:t>
            </a:r>
            <a:endParaRPr lang="cs-CZ" altLang="cs-CZ" sz="2400" b="1" dirty="0" smtClean="0"/>
          </a:p>
          <a:p>
            <a:pPr lvl="1"/>
            <a:r>
              <a:rPr lang="cs-CZ" altLang="cs-CZ" sz="2400" dirty="0" smtClean="0"/>
              <a:t>systém pro správu citací</a:t>
            </a:r>
          </a:p>
          <a:p>
            <a:pPr lvl="1"/>
            <a:r>
              <a:rPr lang="cs-CZ" altLang="cs-CZ" sz="2400" dirty="0" smtClean="0"/>
              <a:t>možnost </a:t>
            </a:r>
            <a:r>
              <a:rPr lang="cs-CZ" altLang="cs-CZ" sz="2400" dirty="0" smtClean="0"/>
              <a:t>doplnění, </a:t>
            </a:r>
            <a:r>
              <a:rPr lang="cs-CZ" altLang="cs-CZ" sz="2400" dirty="0" err="1" smtClean="0"/>
              <a:t>tagování</a:t>
            </a:r>
            <a:r>
              <a:rPr lang="cs-CZ" altLang="cs-CZ" sz="2400" dirty="0" smtClean="0"/>
              <a:t>, </a:t>
            </a:r>
            <a:r>
              <a:rPr lang="cs-CZ" altLang="cs-CZ" sz="2400" dirty="0" smtClean="0"/>
              <a:t>sdílení</a:t>
            </a:r>
            <a:endParaRPr lang="cs-CZ" altLang="cs-CZ" sz="2400" dirty="0" smtClean="0"/>
          </a:p>
          <a:p>
            <a:pPr lvl="1"/>
            <a:r>
              <a:rPr lang="cs-CZ" altLang="cs-CZ" sz="2400" dirty="0" smtClean="0"/>
              <a:t>podpora všech významných citačních stylů</a:t>
            </a:r>
          </a:p>
          <a:p>
            <a:pPr lvl="1"/>
            <a:r>
              <a:rPr lang="cs-CZ" altLang="cs-CZ" sz="2400" dirty="0" smtClean="0"/>
              <a:t>ale nepodporuje ISO 690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73075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0850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027363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altLang="cs-CZ" sz="3500" b="1" dirty="0" smtClean="0"/>
              <a:t>Citace v </a:t>
            </a:r>
            <a:r>
              <a:rPr lang="cs-CZ" altLang="cs-CZ" sz="3500" b="1" dirty="0" smtClean="0">
                <a:hlinkClick r:id="rId3"/>
              </a:rPr>
              <a:t>katalogu</a:t>
            </a:r>
            <a:r>
              <a:rPr lang="cs-CZ" altLang="cs-CZ" sz="3500" b="1" dirty="0" smtClean="0"/>
              <a:t> knihoven MU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2" y="980728"/>
            <a:ext cx="7705353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92813"/>
            <a:ext cx="7315200" cy="6762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>
            <a:noAutofit/>
          </a:bodyPr>
          <a:lstStyle/>
          <a:p>
            <a:r>
              <a:rPr lang="cs-CZ" altLang="cs-CZ" sz="4000" dirty="0" smtClean="0">
                <a:hlinkClick r:id="rId3"/>
              </a:rPr>
              <a:t>Odevzdej.cz</a:t>
            </a:r>
            <a:endParaRPr lang="cs-CZ" altLang="cs-CZ" sz="4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2988" y="1196975"/>
            <a:ext cx="7777162" cy="5472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mtClean="0"/>
              <a:t>kontrola textu na plagiátorství</a:t>
            </a:r>
          </a:p>
          <a:p>
            <a:pPr lvl="1"/>
            <a:r>
              <a:rPr lang="cs-CZ" altLang="cs-CZ" smtClean="0"/>
              <a:t>nahraje se soubor</a:t>
            </a:r>
          </a:p>
          <a:p>
            <a:pPr lvl="1"/>
            <a:r>
              <a:rPr lang="cs-CZ" altLang="cs-CZ" smtClean="0"/>
              <a:t>výsledek se posílá na zadaný e-mail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761215"/>
            <a:ext cx="7458743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>
            <a:noAutofit/>
          </a:bodyPr>
          <a:lstStyle/>
          <a:p>
            <a:r>
              <a:rPr lang="cs-CZ" altLang="cs-CZ" sz="4000" b="1" dirty="0" smtClean="0"/>
              <a:t>Zdroje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42988" y="1196975"/>
            <a:ext cx="7777162" cy="5472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Arial" charset="0"/>
                <a:hlinkClick r:id="rId3"/>
              </a:rPr>
              <a:t>Publication</a:t>
            </a:r>
            <a:r>
              <a:rPr lang="cs-CZ" altLang="cs-CZ" dirty="0" smtClean="0">
                <a:latin typeface="Arial" charset="0"/>
                <a:hlinkClick r:id="rId3"/>
              </a:rPr>
              <a:t> </a:t>
            </a:r>
            <a:r>
              <a:rPr lang="cs-CZ" altLang="cs-CZ" dirty="0" err="1" smtClean="0">
                <a:latin typeface="Arial" charset="0"/>
                <a:hlinkClick r:id="rId3"/>
              </a:rPr>
              <a:t>Manual</a:t>
            </a:r>
            <a:r>
              <a:rPr lang="cs-CZ" altLang="cs-CZ" dirty="0" smtClean="0">
                <a:latin typeface="Arial" charset="0"/>
                <a:hlinkClick r:id="rId3"/>
              </a:rPr>
              <a:t> </a:t>
            </a:r>
            <a:r>
              <a:rPr lang="cs-CZ" altLang="cs-CZ" dirty="0" err="1" smtClean="0">
                <a:latin typeface="Arial" charset="0"/>
                <a:hlinkClick r:id="rId3"/>
              </a:rPr>
              <a:t>of</a:t>
            </a:r>
            <a:r>
              <a:rPr lang="cs-CZ" altLang="cs-CZ" dirty="0" smtClean="0">
                <a:latin typeface="Arial" charset="0"/>
                <a:hlinkClick r:id="rId3"/>
              </a:rPr>
              <a:t> </a:t>
            </a:r>
            <a:r>
              <a:rPr lang="cs-CZ" altLang="cs-CZ" dirty="0" err="1" smtClean="0">
                <a:latin typeface="Arial" charset="0"/>
                <a:hlinkClick r:id="rId3"/>
              </a:rPr>
              <a:t>the</a:t>
            </a:r>
            <a:r>
              <a:rPr lang="cs-CZ" altLang="cs-CZ" dirty="0" smtClean="0">
                <a:latin typeface="Arial" charset="0"/>
                <a:hlinkClick r:id="rId3"/>
              </a:rPr>
              <a:t> APA</a:t>
            </a:r>
            <a:endParaRPr lang="cs-CZ" altLang="cs-CZ" dirty="0" smtClean="0">
              <a:latin typeface="Arial" charset="0"/>
            </a:endParaRPr>
          </a:p>
          <a:p>
            <a:r>
              <a:rPr lang="cs-CZ" altLang="cs-CZ" dirty="0" smtClean="0">
                <a:latin typeface="Arial" charset="0"/>
                <a:hlinkClick r:id="rId4"/>
              </a:rPr>
              <a:t>APAstyle.org</a:t>
            </a:r>
            <a:endParaRPr lang="cs-CZ" altLang="cs-CZ" dirty="0" smtClean="0">
              <a:latin typeface="Arial" charset="0"/>
            </a:endParaRPr>
          </a:p>
          <a:p>
            <a:r>
              <a:rPr lang="cs-CZ" altLang="cs-CZ" dirty="0" smtClean="0">
                <a:hlinkClick r:id="rId5"/>
              </a:rPr>
              <a:t>APA Style Blog</a:t>
            </a:r>
            <a:r>
              <a:rPr lang="cs-CZ" altLang="cs-CZ" dirty="0" smtClean="0"/>
              <a:t> – oficiální blog</a:t>
            </a:r>
          </a:p>
          <a:p>
            <a:r>
              <a:rPr lang="cs-CZ" altLang="cs-CZ" dirty="0" err="1" smtClean="0">
                <a:latin typeface="Arial" charset="0"/>
                <a:hlinkClick r:id="rId6"/>
              </a:rPr>
              <a:t>Basics</a:t>
            </a:r>
            <a:r>
              <a:rPr lang="cs-CZ" altLang="cs-CZ" dirty="0" smtClean="0">
                <a:latin typeface="Arial" charset="0"/>
                <a:hlinkClick r:id="rId6"/>
              </a:rPr>
              <a:t> </a:t>
            </a:r>
            <a:r>
              <a:rPr lang="cs-CZ" altLang="cs-CZ" dirty="0" err="1" smtClean="0">
                <a:latin typeface="Arial" charset="0"/>
                <a:hlinkClick r:id="rId6"/>
              </a:rPr>
              <a:t>of</a:t>
            </a:r>
            <a:r>
              <a:rPr lang="cs-CZ" altLang="cs-CZ" dirty="0" smtClean="0">
                <a:latin typeface="Arial" charset="0"/>
                <a:hlinkClick r:id="rId6"/>
              </a:rPr>
              <a:t> APA style</a:t>
            </a:r>
            <a:r>
              <a:rPr lang="cs-CZ" altLang="cs-CZ" dirty="0" smtClean="0">
                <a:latin typeface="Arial" charset="0"/>
              </a:rPr>
              <a:t> - </a:t>
            </a:r>
            <a:r>
              <a:rPr lang="cs-CZ" altLang="cs-CZ" dirty="0" err="1" smtClean="0">
                <a:latin typeface="Arial" charset="0"/>
              </a:rPr>
              <a:t>tutorial</a:t>
            </a:r>
            <a:endParaRPr lang="cs-CZ" altLang="cs-CZ" dirty="0" smtClean="0">
              <a:latin typeface="Arial" charset="0"/>
            </a:endParaRPr>
          </a:p>
          <a:p>
            <a:r>
              <a:rPr lang="cs-CZ" altLang="cs-CZ" dirty="0" err="1" smtClean="0">
                <a:latin typeface="Arial" charset="0"/>
                <a:hlinkClick r:id="rId7"/>
              </a:rPr>
              <a:t>Purdue</a:t>
            </a:r>
            <a:r>
              <a:rPr lang="cs-CZ" altLang="cs-CZ" dirty="0" smtClean="0">
                <a:latin typeface="Arial" charset="0"/>
                <a:hlinkClick r:id="rId7"/>
              </a:rPr>
              <a:t> University</a:t>
            </a:r>
            <a:r>
              <a:rPr lang="cs-CZ" altLang="cs-CZ" dirty="0" smtClean="0">
                <a:hlinkClick r:id="rId7"/>
              </a:rPr>
              <a:t> </a:t>
            </a:r>
            <a:r>
              <a:rPr lang="cs-CZ" altLang="cs-CZ" dirty="0" smtClean="0">
                <a:latin typeface="Arial" charset="0"/>
                <a:hlinkClick r:id="rId7"/>
              </a:rPr>
              <a:t>Online </a:t>
            </a:r>
            <a:r>
              <a:rPr lang="cs-CZ" altLang="cs-CZ" dirty="0" err="1" smtClean="0">
                <a:latin typeface="Arial" charset="0"/>
                <a:hlinkClick r:id="rId7"/>
              </a:rPr>
              <a:t>Writting</a:t>
            </a:r>
            <a:r>
              <a:rPr lang="cs-CZ" altLang="cs-CZ" dirty="0" smtClean="0">
                <a:latin typeface="Arial" charset="0"/>
                <a:hlinkClick r:id="rId7"/>
              </a:rPr>
              <a:t> </a:t>
            </a:r>
            <a:r>
              <a:rPr lang="cs-CZ" altLang="cs-CZ" dirty="0" err="1" smtClean="0">
                <a:latin typeface="Arial" charset="0"/>
                <a:hlinkClick r:id="rId7"/>
              </a:rPr>
              <a:t>Lab</a:t>
            </a:r>
            <a:endParaRPr lang="cs-CZ" altLang="cs-CZ" dirty="0" smtClean="0">
              <a:latin typeface="Arial" charset="0"/>
            </a:endParaRPr>
          </a:p>
          <a:p>
            <a:r>
              <a:rPr lang="cs-CZ" altLang="cs-CZ" dirty="0">
                <a:latin typeface="Arial" charset="0"/>
                <a:hlinkClick r:id="rId8"/>
              </a:rPr>
              <a:t>http://www.bibme.org</a:t>
            </a:r>
            <a:r>
              <a:rPr lang="cs-CZ" altLang="cs-CZ" dirty="0" smtClean="0">
                <a:latin typeface="Arial" charset="0"/>
                <a:hlinkClick r:id="rId8"/>
              </a:rPr>
              <a:t>/</a:t>
            </a:r>
            <a:endParaRPr lang="cs-CZ" altLang="cs-CZ" dirty="0" smtClean="0">
              <a:latin typeface="Arial" charset="0"/>
            </a:endParaRPr>
          </a:p>
          <a:p>
            <a:pPr marL="0" indent="0">
              <a:buNone/>
            </a:pPr>
            <a:endParaRPr lang="cs-CZ" altLang="cs-CZ" dirty="0" smtClean="0">
              <a:latin typeface="Arial" charset="0"/>
            </a:endParaRPr>
          </a:p>
          <a:p>
            <a:endParaRPr lang="cs-CZ" altLang="cs-CZ" dirty="0" smtClean="0">
              <a:latin typeface="Arial" charset="0"/>
            </a:endParaRPr>
          </a:p>
          <a:p>
            <a:endParaRPr lang="cs-CZ" altLang="cs-CZ" dirty="0" smtClean="0">
              <a:latin typeface="Arial" charset="0"/>
            </a:endParaRPr>
          </a:p>
        </p:txBody>
      </p:sp>
      <p:pic>
        <p:nvPicPr>
          <p:cNvPr id="11" name="Picture 5" descr="Publication Manual of the American Psychological Association, 6th Edi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66688"/>
            <a:ext cx="1428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8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473075"/>
            <a:ext cx="7777162" cy="508000"/>
          </a:xfrm>
        </p:spPr>
        <p:txBody>
          <a:bodyPr>
            <a:normAutofit fontScale="90000"/>
          </a:bodyPr>
          <a:lstStyle/>
          <a:p>
            <a:r>
              <a:rPr lang="cs-CZ" altLang="cs-CZ" b="1" dirty="0" smtClean="0"/>
              <a:t>Kniha Naučte (se) citovat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700808"/>
            <a:ext cx="5329212" cy="4968280"/>
          </a:xfrm>
        </p:spPr>
        <p:txBody>
          <a:bodyPr/>
          <a:lstStyle/>
          <a:p>
            <a:r>
              <a:rPr lang="cs-CZ" sz="2400" dirty="0"/>
              <a:t>KRČÁL, Martin a Zuzana TEPLÍKOVÁ. </a:t>
            </a:r>
            <a:r>
              <a:rPr lang="cs-CZ" sz="2400" i="1" dirty="0"/>
              <a:t>Naučte (se) citovat</a:t>
            </a:r>
            <a:r>
              <a:rPr lang="cs-CZ" sz="2400" dirty="0"/>
              <a:t>. 1. vyd. Blansko: Citace.com, 2014, </a:t>
            </a:r>
            <a:r>
              <a:rPr lang="cs-CZ" sz="2400" dirty="0" smtClean="0"/>
              <a:t>202 </a:t>
            </a:r>
            <a:r>
              <a:rPr lang="cs-CZ" sz="2400" dirty="0"/>
              <a:t>s</a:t>
            </a:r>
            <a:r>
              <a:rPr lang="cs-CZ" sz="2400" dirty="0" smtClean="0"/>
              <a:t>. </a:t>
            </a:r>
            <a:r>
              <a:rPr lang="cs-CZ" sz="2400" dirty="0"/>
              <a:t>ISBN 978-80-260-6074-1. </a:t>
            </a:r>
            <a:endParaRPr lang="cs-CZ" altLang="cs-CZ" sz="2400" dirty="0" smtClean="0"/>
          </a:p>
        </p:txBody>
      </p:sp>
      <p:pic>
        <p:nvPicPr>
          <p:cNvPr id="8" name="Picture 4" descr="http://kniha.citace.com/wp-content/uploads/2014/05/obalka-22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23628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369712" cy="502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2411760" y="404664"/>
            <a:ext cx="61926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 smtClean="0">
                <a:solidFill>
                  <a:schemeClr val="bg1"/>
                </a:solidFill>
              </a:rPr>
              <a:t>Výukové materiály ÚK FSS MU</a:t>
            </a:r>
          </a:p>
        </p:txBody>
      </p:sp>
    </p:spTree>
    <p:extLst>
      <p:ext uri="{BB962C8B-B14F-4D97-AF65-F5344CB8AC3E}">
        <p14:creationId xmlns:p14="http://schemas.microsoft.com/office/powerpoint/2010/main" val="4581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196752"/>
            <a:ext cx="8136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/>
              <a:t>Parafráze – ukázka </a:t>
            </a:r>
          </a:p>
          <a:p>
            <a:endParaRPr lang="cs-CZ" sz="3000" dirty="0" smtClean="0"/>
          </a:p>
          <a:p>
            <a:r>
              <a:rPr lang="cs-CZ" sz="3000" dirty="0" smtClean="0"/>
              <a:t>Citace </a:t>
            </a:r>
            <a:r>
              <a:rPr lang="cs-CZ" sz="3000" dirty="0"/>
              <a:t>je zkrácený odkaz na bibliografický záznam v textu umístěný v závorkách, v poznámce pod čarou nebo ve formě čísla, případně bibliografický záznam v soupisu použité literatury v závěru práce. (</a:t>
            </a:r>
            <a:r>
              <a:rPr lang="cs-CZ" sz="3000" dirty="0" err="1"/>
              <a:t>Bratková</a:t>
            </a:r>
            <a:r>
              <a:rPr lang="cs-CZ" sz="3000" dirty="0"/>
              <a:t>, 2008, s. 7)</a:t>
            </a:r>
          </a:p>
        </p:txBody>
      </p:sp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0952"/>
            <a:ext cx="4536504" cy="446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536" y="4653136"/>
            <a:ext cx="8143875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cs-CZ" altLang="cs-CZ" sz="3000" b="1" dirty="0">
                <a:solidFill>
                  <a:srgbClr val="111111"/>
                </a:solidFill>
                <a:latin typeface="+mj-lt"/>
              </a:rPr>
              <a:t>Veronika </a:t>
            </a:r>
            <a:r>
              <a:rPr lang="cs-CZ" altLang="cs-CZ" sz="3000" b="1" dirty="0" err="1" smtClean="0">
                <a:solidFill>
                  <a:srgbClr val="111111"/>
                </a:solidFill>
                <a:latin typeface="+mj-lt"/>
              </a:rPr>
              <a:t>Šléglová</a:t>
            </a:r>
            <a:r>
              <a:rPr lang="cs-CZ" altLang="cs-CZ" sz="3000" b="1" dirty="0" smtClean="0">
                <a:solidFill>
                  <a:srgbClr val="111111"/>
                </a:solidFill>
                <a:latin typeface="+mj-lt"/>
              </a:rPr>
              <a:t>								</a:t>
            </a:r>
            <a:endParaRPr lang="cs-CZ" altLang="cs-CZ" sz="3000" b="1" dirty="0">
              <a:solidFill>
                <a:srgbClr val="111111"/>
              </a:solidFill>
              <a:latin typeface="+mj-lt"/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3000" b="1" dirty="0" smtClean="0">
                <a:solidFill>
                  <a:srgbClr val="00B3BA"/>
                </a:solidFill>
                <a:latin typeface="+mj-lt"/>
              </a:rPr>
              <a:t>vsleglov@fss.muni.cz		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infozdroje@fss.muni.cz</a:t>
            </a:r>
            <a:endParaRPr lang="cs-CZ" altLang="cs-CZ" sz="3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eaLnBrk="1" hangingPunct="1">
              <a:buClrTx/>
              <a:buFontTx/>
              <a:buNone/>
            </a:pPr>
            <a:endParaRPr lang="cs-CZ" altLang="cs-CZ" sz="3000" b="1" dirty="0" smtClean="0">
              <a:solidFill>
                <a:srgbClr val="111111"/>
              </a:solidFill>
              <a:latin typeface="+mj-lt"/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3000" b="1" dirty="0" smtClean="0">
                <a:solidFill>
                  <a:srgbClr val="111111"/>
                </a:solidFill>
                <a:latin typeface="+mj-lt"/>
              </a:rPr>
              <a:t>Kancelář </a:t>
            </a:r>
            <a:r>
              <a:rPr lang="cs-CZ" altLang="cs-CZ" sz="3000" b="1" dirty="0">
                <a:solidFill>
                  <a:srgbClr val="111111"/>
                </a:solidFill>
                <a:latin typeface="+mj-lt"/>
              </a:rPr>
              <a:t>0.54 (na druhou stranu od Krmítka)</a:t>
            </a:r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1124744"/>
            <a:ext cx="798269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2" lvl="0" indent="-442912">
              <a:buClr>
                <a:schemeClr val="dk1"/>
              </a:buClr>
              <a:buSzPct val="25000"/>
            </a:pPr>
            <a:r>
              <a:rPr lang="cs-CZ" sz="3000" b="1" dirty="0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Bibliografické citace – reference </a:t>
            </a:r>
          </a:p>
          <a:p>
            <a:pPr marL="442912" lvl="0" indent="-442912">
              <a:buClr>
                <a:schemeClr val="dk1"/>
              </a:buClr>
              <a:buSzPct val="25000"/>
            </a:pPr>
            <a:endParaRPr lang="en-US" sz="3000" b="1" dirty="0">
              <a:solidFill>
                <a:schemeClr val="dk1"/>
              </a:solidFill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 err="1"/>
              <a:t>info</a:t>
            </a:r>
            <a:r>
              <a:rPr lang="cs-CZ" altLang="cs-CZ" sz="3000" dirty="0"/>
              <a:t> o dokumentu, který autor použil při psaní své práce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/>
              <a:t>propojení s původním textem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000" dirty="0"/>
              <a:t>hlavní složky</a:t>
            </a:r>
          </a:p>
          <a:p>
            <a:pPr lvl="2"/>
            <a:r>
              <a:rPr lang="cs-CZ" altLang="cs-CZ" sz="2800" b="1" dirty="0"/>
              <a:t>etika citování</a:t>
            </a:r>
          </a:p>
          <a:p>
            <a:pPr lvl="2"/>
            <a:r>
              <a:rPr lang="cs-CZ" altLang="cs-CZ" sz="2800" b="1" dirty="0"/>
              <a:t>technika </a:t>
            </a:r>
            <a:r>
              <a:rPr lang="cs-CZ" altLang="cs-CZ" sz="2800" b="1" dirty="0" smtClean="0"/>
              <a:t>citování</a:t>
            </a:r>
            <a:r>
              <a:rPr lang="cs-CZ" altLang="cs-CZ" sz="2800" dirty="0" smtClean="0"/>
              <a:t>: </a:t>
            </a:r>
            <a:r>
              <a:rPr lang="cs-CZ" altLang="cs-CZ" sz="2700" dirty="0" smtClean="0"/>
              <a:t>forma </a:t>
            </a:r>
            <a:r>
              <a:rPr lang="cs-CZ" altLang="cs-CZ" sz="2700" dirty="0"/>
              <a:t>– např. styl nebo standard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205007" y="89396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Proč citujeme? 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://s3.amazonaws.com/libapps/accounts/8471/images/6d8f700e15de3d071cdbeeddc433ac805d1f08c4d508f7bfc68eb7804d283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06" y="2276872"/>
            <a:ext cx="562634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3244</Words>
  <Application>Microsoft Office PowerPoint</Application>
  <PresentationFormat>Předvádění na obrazovce (4:3)</PresentationFormat>
  <Paragraphs>435</Paragraphs>
  <Slides>70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8" baseType="lpstr">
      <vt:lpstr>Microsoft YaHei</vt:lpstr>
      <vt:lpstr>Arial</vt:lpstr>
      <vt:lpstr>Calibri</vt:lpstr>
      <vt:lpstr>Tahoma</vt:lpstr>
      <vt:lpstr>Verdana</vt:lpstr>
      <vt:lpstr>Wingdings</vt:lpstr>
      <vt:lpstr>Motiv systému Office</vt:lpstr>
      <vt:lpstr>Image</vt:lpstr>
      <vt:lpstr>Citace a citační SW Úvod do citování pro studenty psychologie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EndNoteWeb</vt:lpstr>
      <vt:lpstr>EndNoteWeb</vt:lpstr>
      <vt:lpstr>Prezentace aplikace PowerPoint</vt:lpstr>
      <vt:lpstr>Citace PRO</vt:lpstr>
      <vt:lpstr>Citace.com</vt:lpstr>
      <vt:lpstr>Zdarma dostupný SW</vt:lpstr>
      <vt:lpstr>Citace v katalogu knihoven MU</vt:lpstr>
      <vt:lpstr>Odevzdej.cz</vt:lpstr>
      <vt:lpstr>Zdroje</vt:lpstr>
      <vt:lpstr>Kniha Naučte (se) citovat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Sleglova</cp:lastModifiedBy>
  <cp:revision>134</cp:revision>
  <cp:lastPrinted>2015-09-23T07:29:49Z</cp:lastPrinted>
  <dcterms:created xsi:type="dcterms:W3CDTF">2015-08-18T07:57:33Z</dcterms:created>
  <dcterms:modified xsi:type="dcterms:W3CDTF">2016-11-24T11:53:06Z</dcterms:modified>
</cp:coreProperties>
</file>