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sldIdLst>
    <p:sldId id="256" r:id="rId2"/>
    <p:sldId id="262" r:id="rId3"/>
    <p:sldId id="264" r:id="rId4"/>
    <p:sldId id="263" r:id="rId5"/>
    <p:sldId id="268" r:id="rId6"/>
    <p:sldId id="258" r:id="rId7"/>
    <p:sldId id="260" r:id="rId8"/>
    <p:sldId id="265" r:id="rId9"/>
    <p:sldId id="267" r:id="rId10"/>
    <p:sldId id="269" r:id="rId11"/>
    <p:sldId id="270" r:id="rId12"/>
    <p:sldId id="271" r:id="rId13"/>
    <p:sldId id="277" r:id="rId14"/>
    <p:sldId id="272" r:id="rId15"/>
    <p:sldId id="273" r:id="rId16"/>
    <p:sldId id="274"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6" autoAdjust="0"/>
    <p:restoredTop sz="94660"/>
  </p:normalViewPr>
  <p:slideViewPr>
    <p:cSldViewPr snapToGrid="0">
      <p:cViewPr varScale="1">
        <p:scale>
          <a:sx n="88" d="100"/>
          <a:sy n="88" d="100"/>
        </p:scale>
        <p:origin x="120"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952F43-C1AD-4E4C-A6F8-0B5E4942790D}" type="datetimeFigureOut">
              <a:rPr lang="en-US" smtClean="0"/>
              <a:t>11/12/2016</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819E6034-B952-4E14-B906-CA497CEA2DE1}"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857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952F43-C1AD-4E4C-A6F8-0B5E4942790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E6034-B952-4E14-B906-CA497CEA2DE1}"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28496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952F43-C1AD-4E4C-A6F8-0B5E4942790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E6034-B952-4E14-B906-CA497CEA2DE1}"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04152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AC952F43-C1AD-4E4C-A6F8-0B5E4942790D}" type="datetimeFigureOut">
              <a:rPr lang="en-US" smtClean="0"/>
              <a:t>11/12/2016</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819E6034-B952-4E14-B906-CA497CEA2DE1}"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19005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C952F43-C1AD-4E4C-A6F8-0B5E4942790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E6034-B952-4E14-B906-CA497CEA2DE1}"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074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952F43-C1AD-4E4C-A6F8-0B5E4942790D}" type="datetimeFigureOut">
              <a:rPr lang="en-US" smtClean="0"/>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E6034-B952-4E14-B906-CA497CEA2DE1}"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4871678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952F43-C1AD-4E4C-A6F8-0B5E4942790D}" type="datetimeFigureOut">
              <a:rPr lang="en-US" smtClean="0"/>
              <a:t>11/12/2016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9E6034-B952-4E14-B906-CA497CEA2DE1}"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1647843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952F43-C1AD-4E4C-A6F8-0B5E4942790D}" type="datetimeFigureOut">
              <a:rPr lang="en-US" smtClean="0"/>
              <a:t>11/12/2016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9E6034-B952-4E14-B906-CA497CEA2DE1}"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0722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52F43-C1AD-4E4C-A6F8-0B5E4942790D}" type="datetimeFigureOut">
              <a:rPr lang="en-US" smtClean="0"/>
              <a:t>11/12/2016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9E6034-B952-4E14-B906-CA497CEA2DE1}" type="slidenum">
              <a:rPr lang="en-US" smtClean="0"/>
              <a:t>‹#›</a:t>
            </a:fld>
            <a:endParaRPr lang="en-US"/>
          </a:p>
        </p:txBody>
      </p:sp>
    </p:spTree>
    <p:extLst>
      <p:ext uri="{BB962C8B-B14F-4D97-AF65-F5344CB8AC3E}">
        <p14:creationId xmlns:p14="http://schemas.microsoft.com/office/powerpoint/2010/main" val="308724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52F43-C1AD-4E4C-A6F8-0B5E4942790D}" type="datetimeFigureOut">
              <a:rPr lang="en-US" smtClean="0"/>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E6034-B952-4E14-B906-CA497CEA2DE1}"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3199432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AC952F43-C1AD-4E4C-A6F8-0B5E4942790D}" type="datetimeFigureOut">
              <a:rPr lang="en-US" smtClean="0"/>
              <a:t>11/12/2016</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819E6034-B952-4E14-B906-CA497CEA2DE1}"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2932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C952F43-C1AD-4E4C-A6F8-0B5E4942790D}" type="datetimeFigureOut">
              <a:rPr lang="en-US" smtClean="0"/>
              <a:t>11/12/2016</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819E6034-B952-4E14-B906-CA497CEA2DE1}" type="slidenum">
              <a:rPr lang="en-US" smtClean="0"/>
              <a:t>‹#›</a:t>
            </a:fld>
            <a:endParaRPr lang="en-US"/>
          </a:p>
        </p:txBody>
      </p:sp>
    </p:spTree>
    <p:extLst>
      <p:ext uri="{BB962C8B-B14F-4D97-AF65-F5344CB8AC3E}">
        <p14:creationId xmlns:p14="http://schemas.microsoft.com/office/powerpoint/2010/main" val="2953915708"/>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0022" y="1619795"/>
            <a:ext cx="6574973" cy="1567542"/>
          </a:xfrm>
        </p:spPr>
        <p:txBody>
          <a:bodyPr>
            <a:normAutofit/>
          </a:bodyPr>
          <a:lstStyle/>
          <a:p>
            <a:r>
              <a:rPr lang="cs-CZ" sz="6000" b="1" dirty="0"/>
              <a:t>vnitřní výpověď</a:t>
            </a:r>
            <a:r>
              <a:rPr lang="cs-CZ" sz="6000" dirty="0"/>
              <a:t/>
            </a:r>
            <a:br>
              <a:rPr lang="cs-CZ" sz="6000" dirty="0"/>
            </a:br>
            <a:r>
              <a:rPr lang="cs-CZ" sz="3600" dirty="0"/>
              <a:t>workshop pro HR i manažery</a:t>
            </a:r>
            <a:endParaRPr lang="en-US" dirty="0"/>
          </a:p>
        </p:txBody>
      </p:sp>
      <p:sp>
        <p:nvSpPr>
          <p:cNvPr id="3" name="Subtitle 2"/>
          <p:cNvSpPr>
            <a:spLocks noGrp="1"/>
          </p:cNvSpPr>
          <p:nvPr>
            <p:ph type="subTitle" idx="1"/>
          </p:nvPr>
        </p:nvSpPr>
        <p:spPr>
          <a:xfrm>
            <a:off x="1053737" y="3762102"/>
            <a:ext cx="10040983" cy="1733007"/>
          </a:xfrm>
        </p:spPr>
        <p:txBody>
          <a:bodyPr>
            <a:normAutofit fontScale="92500" lnSpcReduction="10000"/>
          </a:bodyPr>
          <a:lstStyle/>
          <a:p>
            <a:pPr algn="r"/>
            <a:r>
              <a:rPr lang="cs-CZ" b="1" dirty="0"/>
              <a:t>Projekt pro IBM Brno</a:t>
            </a:r>
          </a:p>
          <a:p>
            <a:pPr algn="r"/>
            <a:r>
              <a:rPr lang="cs-CZ" b="0" dirty="0"/>
              <a:t>Tereza Blažejovská, Veronika Klodnerová, Hana Psotková, </a:t>
            </a:r>
          </a:p>
          <a:p>
            <a:pPr algn="r"/>
            <a:r>
              <a:rPr lang="cs-CZ" b="0" dirty="0"/>
              <a:t>Tatiana Rumanovská, Tomáš Škrábal</a:t>
            </a:r>
          </a:p>
          <a:p>
            <a:pPr algn="r"/>
            <a:r>
              <a:rPr lang="cs-CZ" b="1" dirty="0"/>
              <a:t>PSY519 Psycholog v řízení lidských zdrojů, Fakulta sociálních studií, podzim 2016</a:t>
            </a:r>
          </a:p>
          <a:p>
            <a:pPr algn="l"/>
            <a:endParaRPr lang="en-US" dirty="0"/>
          </a:p>
        </p:txBody>
      </p:sp>
    </p:spTree>
    <p:extLst>
      <p:ext uri="{BB962C8B-B14F-4D97-AF65-F5344CB8AC3E}">
        <p14:creationId xmlns:p14="http://schemas.microsoft.com/office/powerpoint/2010/main" val="2383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Design workshopu</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45997"/>
            <a:ext cx="12290362" cy="5012003"/>
          </a:xfrm>
        </p:spPr>
      </p:pic>
    </p:spTree>
    <p:extLst>
      <p:ext uri="{BB962C8B-B14F-4D97-AF65-F5344CB8AC3E}">
        <p14:creationId xmlns:p14="http://schemas.microsoft.com/office/powerpoint/2010/main" val="2167651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Design workshopu</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09" y="1854147"/>
            <a:ext cx="12287794" cy="5010956"/>
          </a:xfrm>
        </p:spPr>
      </p:pic>
    </p:spTree>
    <p:extLst>
      <p:ext uri="{BB962C8B-B14F-4D97-AF65-F5344CB8AC3E}">
        <p14:creationId xmlns:p14="http://schemas.microsoft.com/office/powerpoint/2010/main" val="1993940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Design workshopu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854927"/>
            <a:ext cx="12268466" cy="5003074"/>
          </a:xfrm>
        </p:spPr>
      </p:pic>
    </p:spTree>
    <p:extLst>
      <p:ext uri="{BB962C8B-B14F-4D97-AF65-F5344CB8AC3E}">
        <p14:creationId xmlns:p14="http://schemas.microsoft.com/office/powerpoint/2010/main" val="1544893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t>Hand-out</a:t>
            </a:r>
            <a:endParaRPr lang="en-US"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0056" y="1519290"/>
            <a:ext cx="7698377" cy="4607923"/>
          </a:xfrm>
        </p:spPr>
      </p:pic>
    </p:spTree>
    <p:extLst>
      <p:ext uri="{BB962C8B-B14F-4D97-AF65-F5344CB8AC3E}">
        <p14:creationId xmlns:p14="http://schemas.microsoft.com/office/powerpoint/2010/main" val="2440345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 </a:t>
            </a:r>
            <a:r>
              <a:rPr lang="en-US" b="1" dirty="0" err="1"/>
              <a:t>typy</a:t>
            </a:r>
            <a:r>
              <a:rPr lang="en-US" b="1" dirty="0"/>
              <a:t> </a:t>
            </a:r>
            <a:r>
              <a:rPr lang="en-US" b="1" dirty="0" err="1"/>
              <a:t>kazuistik</a:t>
            </a:r>
            <a:r>
              <a:rPr lang="en-US" b="1" dirty="0"/>
              <a:t> </a:t>
            </a:r>
            <a:r>
              <a:rPr lang="en-US" dirty="0"/>
              <a:t/>
            </a:r>
            <a:br>
              <a:rPr lang="en-US" dirty="0"/>
            </a:br>
            <a:r>
              <a:rPr lang="en-US" sz="2700" b="1" i="1" dirty="0"/>
              <a:t>= norm</a:t>
            </a:r>
            <a:r>
              <a:rPr lang="cs-CZ" sz="2700" b="1" i="1" dirty="0"/>
              <a:t>á</a:t>
            </a:r>
            <a:r>
              <a:rPr lang="en-US" sz="2700" b="1" i="1" dirty="0" err="1"/>
              <a:t>lni</a:t>
            </a:r>
            <a:r>
              <a:rPr lang="en-US" sz="2700" b="1" i="1" dirty="0"/>
              <a:t>, disengagement VS burnout, </a:t>
            </a:r>
            <a:r>
              <a:rPr lang="en-US" sz="2700" b="1" i="1" dirty="0" err="1"/>
              <a:t>probl</a:t>
            </a:r>
            <a:r>
              <a:rPr lang="cs-CZ" sz="2700" b="1" i="1" dirty="0"/>
              <a:t>é</a:t>
            </a:r>
            <a:r>
              <a:rPr lang="en-US" sz="2700" b="1" i="1" dirty="0"/>
              <a:t>m</a:t>
            </a:r>
            <a:r>
              <a:rPr lang="cs-CZ" sz="2700" b="1" i="1" dirty="0"/>
              <a:t> jiného typu</a:t>
            </a:r>
            <a:endParaRPr lang="en-US" b="1" i="1" dirty="0"/>
          </a:p>
        </p:txBody>
      </p:sp>
      <p:sp>
        <p:nvSpPr>
          <p:cNvPr id="3" name="Content Placeholder 2"/>
          <p:cNvSpPr>
            <a:spLocks noGrp="1"/>
          </p:cNvSpPr>
          <p:nvPr>
            <p:ph idx="1"/>
          </p:nvPr>
        </p:nvSpPr>
        <p:spPr/>
        <p:txBody>
          <a:bodyPr>
            <a:normAutofit/>
          </a:bodyPr>
          <a:lstStyle/>
          <a:p>
            <a:r>
              <a:rPr lang="cs-CZ" sz="2400" dirty="0"/>
              <a:t>Naším cílem je vhodné kazuisitky pro finální školení pro manažery </a:t>
            </a:r>
            <a:r>
              <a:rPr lang="cs-CZ" sz="2400" b="1" dirty="0"/>
              <a:t>získat od našich HR účasntíků během pilotáže</a:t>
            </a:r>
          </a:p>
          <a:p>
            <a:r>
              <a:rPr lang="cs-CZ" sz="2400" dirty="0"/>
              <a:t>Pro </a:t>
            </a:r>
            <a:r>
              <a:rPr lang="cs-CZ" sz="2400" b="1" dirty="0"/>
              <a:t>účely pilotáže a jako back-up </a:t>
            </a:r>
            <a:r>
              <a:rPr lang="cs-CZ" sz="2400" dirty="0"/>
              <a:t>pro finální školení jsme připravili příběhy z jednotlivých okruhů</a:t>
            </a:r>
            <a:endParaRPr lang="en-US" sz="2400" dirty="0"/>
          </a:p>
        </p:txBody>
      </p:sp>
    </p:spTree>
    <p:extLst>
      <p:ext uri="{BB962C8B-B14F-4D97-AF65-F5344CB8AC3E}">
        <p14:creationId xmlns:p14="http://schemas.microsoft.com/office/powerpoint/2010/main" val="74207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Hanka</a:t>
            </a:r>
            <a:r>
              <a:rPr lang="en-US" dirty="0"/>
              <a:t/>
            </a:r>
            <a:br>
              <a:rPr lang="en-US" dirty="0"/>
            </a:br>
            <a:endParaRPr lang="en-US" dirty="0"/>
          </a:p>
        </p:txBody>
      </p:sp>
      <p:sp>
        <p:nvSpPr>
          <p:cNvPr id="3" name="Content Placeholder 2"/>
          <p:cNvSpPr>
            <a:spLocks noGrp="1"/>
          </p:cNvSpPr>
          <p:nvPr>
            <p:ph idx="1"/>
          </p:nvPr>
        </p:nvSpPr>
        <p:spPr>
          <a:xfrm>
            <a:off x="339633" y="1680754"/>
            <a:ext cx="11434355" cy="4397829"/>
          </a:xfrm>
        </p:spPr>
        <p:txBody>
          <a:bodyPr>
            <a:normAutofit fontScale="70000" lnSpcReduction="20000"/>
          </a:bodyPr>
          <a:lstStyle/>
          <a:p>
            <a:r>
              <a:rPr lang="en-US" b="1" dirty="0"/>
              <a:t>Patrick</a:t>
            </a:r>
            <a:r>
              <a:rPr lang="en-US" dirty="0"/>
              <a:t> (29 years old) has been a promising designer since the beginning. His first year in the company he was all about change and progress, blooming with new ideas. For a few months now you have been noticing him rushing in traditional </a:t>
            </a:r>
            <a:r>
              <a:rPr lang="cs-CZ" dirty="0" err="1"/>
              <a:t>M</a:t>
            </a:r>
            <a:r>
              <a:rPr lang="en-US" dirty="0" err="1" smtClean="0"/>
              <a:t>onday</a:t>
            </a:r>
            <a:r>
              <a:rPr lang="en-US" dirty="0" smtClean="0"/>
              <a:t> </a:t>
            </a:r>
            <a:r>
              <a:rPr lang="en-US" dirty="0"/>
              <a:t>meetings the last second possible, unpacking his things and then staring out of the window for another hour in total silence. When asked for an opinion, he usually agrees with the last person speaking, rarely offering something beyond ´I agree with...´. You are never sure that he has been actually </a:t>
            </a:r>
            <a:r>
              <a:rPr lang="en-US" dirty="0" smtClean="0"/>
              <a:t>li</a:t>
            </a:r>
            <a:r>
              <a:rPr lang="cs-CZ" dirty="0" smtClean="0"/>
              <a:t>s</a:t>
            </a:r>
            <a:r>
              <a:rPr lang="en-US" dirty="0" err="1" smtClean="0"/>
              <a:t>tening</a:t>
            </a:r>
            <a:r>
              <a:rPr lang="en-US" dirty="0"/>
              <a:t>. He told you that it should not concern you as long as he got the work done, looking absentminded and grumpy. At the end of the working day he seldom checks out after 16:05.</a:t>
            </a:r>
          </a:p>
          <a:p>
            <a:r>
              <a:rPr lang="en-US" dirty="0"/>
              <a:t>Until approximately 6 moths ago </a:t>
            </a:r>
            <a:r>
              <a:rPr lang="en-US" b="1" dirty="0"/>
              <a:t>Dana</a:t>
            </a:r>
            <a:r>
              <a:rPr lang="en-US" dirty="0"/>
              <a:t> (40-year-old accountant) had been an upstanding worker. Her idea on file entering improvement saves the economic department employees considerable amount of time every day. She aspired to be the new head of economic department, which did not go as planned. Dana stayed on her initial position. She always seems to be working, staring at the PC screen, her desk covered with files. However, her coworkers noticed, that she does not type in a word for whole minutes, just regularly turning the files´ pages. When she sees her manager passing the </a:t>
            </a:r>
            <a:r>
              <a:rPr lang="en-US" dirty="0" err="1" smtClean="0"/>
              <a:t>depar</a:t>
            </a:r>
            <a:r>
              <a:rPr lang="cs-CZ" dirty="0" smtClean="0"/>
              <a:t>t</a:t>
            </a:r>
            <a:r>
              <a:rPr lang="en-US" dirty="0" err="1" smtClean="0"/>
              <a:t>ment</a:t>
            </a:r>
            <a:r>
              <a:rPr lang="en-US" dirty="0" smtClean="0"/>
              <a:t> </a:t>
            </a:r>
            <a:r>
              <a:rPr lang="en-US" dirty="0"/>
              <a:t>door, she tries to engage in activities that prevent talking to him (picking up the phone or </a:t>
            </a:r>
            <a:r>
              <a:rPr lang="en-US" dirty="0" smtClean="0"/>
              <a:t>slip</a:t>
            </a:r>
            <a:r>
              <a:rPr lang="cs-CZ" dirty="0" smtClean="0"/>
              <a:t>p</a:t>
            </a:r>
            <a:r>
              <a:rPr lang="en-US" dirty="0" err="1" smtClean="0"/>
              <a:t>ing</a:t>
            </a:r>
            <a:r>
              <a:rPr lang="en-US" dirty="0" smtClean="0"/>
              <a:t> </a:t>
            </a:r>
            <a:r>
              <a:rPr lang="en-US" dirty="0"/>
              <a:t>to the toilet). </a:t>
            </a:r>
          </a:p>
          <a:p>
            <a:r>
              <a:rPr lang="en-US" dirty="0"/>
              <a:t>You accidentally overheard </a:t>
            </a:r>
            <a:r>
              <a:rPr lang="en-US" b="1" dirty="0" err="1"/>
              <a:t>Lucase</a:t>
            </a:r>
            <a:r>
              <a:rPr lang="cs-CZ" b="1" dirty="0"/>
              <a:t>´</a:t>
            </a:r>
            <a:r>
              <a:rPr lang="en-US" b="1" dirty="0"/>
              <a:t>s</a:t>
            </a:r>
            <a:r>
              <a:rPr lang="en-US" dirty="0"/>
              <a:t> (55-year-old analytic) conversation with his friends from another department during lunch-break. You heard him say, that the company´s security system project was “trash”. He would not entrust it with a single valuable information and could repeat it to anyone who would be wise enough to listen. Afterwards he informed them that he was just getting by there, waiting to retire. When you asked him to induct a new colleague last week, he refused, making one excuse or another. You realized he did not reject helping for the first time. When you confronted him about it he argued that it certainly is not a part of his working contract and he likes to be focused on the priorities entirely. </a:t>
            </a:r>
          </a:p>
          <a:p>
            <a:endParaRPr lang="en-US" dirty="0"/>
          </a:p>
        </p:txBody>
      </p:sp>
    </p:spTree>
    <p:extLst>
      <p:ext uri="{BB962C8B-B14F-4D97-AF65-F5344CB8AC3E}">
        <p14:creationId xmlns:p14="http://schemas.microsoft.com/office/powerpoint/2010/main" val="4084083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Tatian</a:t>
            </a:r>
            <a:r>
              <a:rPr lang="cs-CZ" b="1" dirty="0" smtClean="0"/>
              <a:t>a</a:t>
            </a:r>
            <a:r>
              <a:rPr lang="en-US" dirty="0"/>
              <a:t/>
            </a:r>
            <a:br>
              <a:rPr lang="en-US" dirty="0"/>
            </a:br>
            <a:endParaRPr lang="en-US" dirty="0"/>
          </a:p>
        </p:txBody>
      </p:sp>
      <p:sp>
        <p:nvSpPr>
          <p:cNvPr id="3" name="Content Placeholder 2"/>
          <p:cNvSpPr>
            <a:spLocks noGrp="1"/>
          </p:cNvSpPr>
          <p:nvPr>
            <p:ph idx="1"/>
          </p:nvPr>
        </p:nvSpPr>
        <p:spPr>
          <a:xfrm>
            <a:off x="339633" y="1680754"/>
            <a:ext cx="11434355" cy="4397829"/>
          </a:xfrm>
        </p:spPr>
        <p:txBody>
          <a:bodyPr>
            <a:normAutofit fontScale="77500" lnSpcReduction="20000"/>
          </a:bodyPr>
          <a:lstStyle/>
          <a:p>
            <a:r>
              <a:rPr lang="en-US" b="1" dirty="0"/>
              <a:t>Kate</a:t>
            </a:r>
            <a:r>
              <a:rPr lang="en-US" dirty="0"/>
              <a:t> (24y.o) works for prestigious firm at a receptionist position.  However, she shows a great amount of dissatisfaction on her job : “The role I'm required to perform, sitting up here in front and smiling and typing and being friendly.. it's all bullshit, it's just a role, and there isn't any satisfaction in it for me. I'm more than that, and I want to be seen as a person apart from the work I do. This eight or nine hours is a waste, damaging, I think, to my own growth and what I think about myself.“</a:t>
            </a:r>
          </a:p>
          <a:p>
            <a:r>
              <a:rPr lang="en-US" b="1" dirty="0"/>
              <a:t>Tom</a:t>
            </a:r>
            <a:r>
              <a:rPr lang="en-US" dirty="0"/>
              <a:t> (52 </a:t>
            </a:r>
            <a:r>
              <a:rPr lang="en-US" dirty="0" err="1"/>
              <a:t>y.o</a:t>
            </a:r>
            <a:r>
              <a:rPr lang="en-US" dirty="0"/>
              <a:t>) is a senior manager at well-known </a:t>
            </a:r>
            <a:r>
              <a:rPr lang="en-US" dirty="0" err="1"/>
              <a:t>organi</a:t>
            </a:r>
            <a:r>
              <a:rPr lang="cs-CZ" dirty="0"/>
              <a:t>z</a:t>
            </a:r>
            <a:r>
              <a:rPr lang="en-US" dirty="0" err="1"/>
              <a:t>ation</a:t>
            </a:r>
            <a:r>
              <a:rPr lang="en-US" dirty="0"/>
              <a:t>. Although he is a an acclaimed expert, his team member noticed that he somehow withdrew his energies by forming out non</a:t>
            </a:r>
            <a:r>
              <a:rPr lang="cs-CZ" dirty="0"/>
              <a:t>-</a:t>
            </a:r>
            <a:r>
              <a:rPr lang="en-US" dirty="0"/>
              <a:t>management tasks to other. In addition to this, he adopted an automatic, perfunctory approach marked by not questioning others´ decisions and assumptions as well as he showed little empathy for confused </a:t>
            </a:r>
            <a:r>
              <a:rPr lang="en-US" dirty="0" smtClean="0"/>
              <a:t>as</a:t>
            </a:r>
            <a:r>
              <a:rPr lang="cs-CZ" dirty="0" smtClean="0"/>
              <a:t>s</a:t>
            </a:r>
            <a:r>
              <a:rPr lang="en-US" dirty="0" err="1" smtClean="0"/>
              <a:t>istants</a:t>
            </a:r>
            <a:r>
              <a:rPr lang="en-US" dirty="0" smtClean="0"/>
              <a:t> </a:t>
            </a:r>
            <a:r>
              <a:rPr lang="en-US" dirty="0"/>
              <a:t>and upset clients. </a:t>
            </a:r>
          </a:p>
          <a:p>
            <a:r>
              <a:rPr lang="en-US" b="1" dirty="0"/>
              <a:t>Kat</a:t>
            </a:r>
            <a:r>
              <a:rPr lang="cs-CZ" b="1" dirty="0"/>
              <a:t>i</a:t>
            </a:r>
            <a:r>
              <a:rPr lang="en-US" b="1" dirty="0"/>
              <a:t>e</a:t>
            </a:r>
            <a:r>
              <a:rPr lang="en-US" dirty="0"/>
              <a:t> (39y.o) has been long-term and experienced sales manager. She used to work </a:t>
            </a:r>
            <a:r>
              <a:rPr lang="en-US" dirty="0" smtClean="0"/>
              <a:t>effectively, </a:t>
            </a:r>
            <a:r>
              <a:rPr lang="en-US" dirty="0"/>
              <a:t>responsibly and there never was an unrealizable challenge for her, which brought her a positive appreciation from bosses and partners as well. During the last year, however her work commitment has decreased due to divisive office politics. No longer does she see a meaning in her duties. She neither feels appreciated, nor receives a valuable feedback on her performance. She is annoyed by meetings with colleagues, she doesn´t contribute to informal conversations and neither shows interest in </a:t>
            </a:r>
            <a:r>
              <a:rPr lang="en-US" dirty="0" err="1" smtClean="0"/>
              <a:t>bussines</a:t>
            </a:r>
            <a:r>
              <a:rPr lang="cs-CZ" dirty="0" smtClean="0"/>
              <a:t>s</a:t>
            </a:r>
            <a:r>
              <a:rPr lang="en-US" dirty="0" smtClean="0"/>
              <a:t> </a:t>
            </a:r>
            <a:r>
              <a:rPr lang="en-US" dirty="0"/>
              <a:t>trips abroad. </a:t>
            </a:r>
          </a:p>
        </p:txBody>
      </p:sp>
    </p:spTree>
    <p:extLst>
      <p:ext uri="{BB962C8B-B14F-4D97-AF65-F5344CB8AC3E}">
        <p14:creationId xmlns:p14="http://schemas.microsoft.com/office/powerpoint/2010/main" val="2194745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t>
            </a:r>
            <a:r>
              <a:rPr lang="cs-CZ" b="1" dirty="0" err="1"/>
              <a:t>omáš</a:t>
            </a:r>
            <a:r>
              <a:rPr lang="en-US" b="1" dirty="0"/>
              <a:t> </a:t>
            </a:r>
            <a:r>
              <a:rPr lang="en-US" dirty="0"/>
              <a:t/>
            </a:r>
            <a:br>
              <a:rPr lang="en-US" dirty="0"/>
            </a:br>
            <a:endParaRPr lang="en-US" dirty="0"/>
          </a:p>
        </p:txBody>
      </p:sp>
      <p:sp>
        <p:nvSpPr>
          <p:cNvPr id="3" name="Content Placeholder 2"/>
          <p:cNvSpPr>
            <a:spLocks noGrp="1"/>
          </p:cNvSpPr>
          <p:nvPr>
            <p:ph idx="1"/>
          </p:nvPr>
        </p:nvSpPr>
        <p:spPr>
          <a:xfrm>
            <a:off x="339633" y="1680754"/>
            <a:ext cx="11434355" cy="4397829"/>
          </a:xfrm>
        </p:spPr>
        <p:txBody>
          <a:bodyPr>
            <a:normAutofit fontScale="70000" lnSpcReduction="20000"/>
          </a:bodyPr>
          <a:lstStyle/>
          <a:p>
            <a:r>
              <a:rPr lang="en-US" b="1" dirty="0"/>
              <a:t>Peter</a:t>
            </a:r>
            <a:r>
              <a:rPr lang="en-US" dirty="0"/>
              <a:t> (27, junior IT engineer) seems to be avoiding interaction with his colleagues lately. Unless its for something job related, he doesn´t initiate conversation with them at all and every attempt at small talk from his colleague is doomed from the beginning, since he is only using short, one worded answers like „good“, „hmm“ or his favorite one „sure“. He even missed last two company bowling games, which is really strange because he never missed them before, since he is really good at bowling and he likes to show it off.</a:t>
            </a:r>
          </a:p>
          <a:p>
            <a:r>
              <a:rPr lang="en-US" b="1" dirty="0"/>
              <a:t>Paul</a:t>
            </a:r>
            <a:r>
              <a:rPr lang="en-US" dirty="0"/>
              <a:t> (39, PR specialist) seems to be really „out of juice“ at </a:t>
            </a:r>
            <a:r>
              <a:rPr lang="en-US" dirty="0" err="1"/>
              <a:t>bussiness</a:t>
            </a:r>
            <a:r>
              <a:rPr lang="en-US" dirty="0"/>
              <a:t> meetings as of late, he yawns often and looks bored. He is still paying </a:t>
            </a:r>
            <a:r>
              <a:rPr lang="en-US" dirty="0" smtClean="0"/>
              <a:t>attention </a:t>
            </a:r>
            <a:r>
              <a:rPr lang="en-US" dirty="0"/>
              <a:t>to what others says and his additions to the discussion are usually still valuable, even they are not as frequent as they used to be. Its just his body language that puts you off. Its even more weird to you, because he was one of the most active looking employees out there not so long ago. Its not just a </a:t>
            </a:r>
            <a:r>
              <a:rPr lang="en-US" dirty="0" err="1"/>
              <a:t>bussiness</a:t>
            </a:r>
            <a:r>
              <a:rPr lang="en-US" dirty="0"/>
              <a:t> meetings, every time you walk past his cubicle, he looks tired and stares like a zombie into the computer screen while typing something. Not that its big problem to you, his performance is still quite the same, it takes him little bit longer to finish </a:t>
            </a:r>
            <a:r>
              <a:rPr lang="en-US" dirty="0" smtClean="0"/>
              <a:t>assig</a:t>
            </a:r>
            <a:r>
              <a:rPr lang="cs-CZ" dirty="0" smtClean="0"/>
              <a:t>n</a:t>
            </a:r>
            <a:r>
              <a:rPr lang="en-US" dirty="0" err="1" smtClean="0"/>
              <a:t>ments</a:t>
            </a:r>
            <a:r>
              <a:rPr lang="en-US" dirty="0" smtClean="0"/>
              <a:t> </a:t>
            </a:r>
            <a:r>
              <a:rPr lang="en-US" dirty="0"/>
              <a:t>though.</a:t>
            </a:r>
          </a:p>
          <a:p>
            <a:r>
              <a:rPr lang="en-US" dirty="0"/>
              <a:t>Last time you talked with </a:t>
            </a:r>
            <a:r>
              <a:rPr lang="en-US" b="1" dirty="0"/>
              <a:t>Patricia </a:t>
            </a:r>
            <a:r>
              <a:rPr lang="en-US" dirty="0"/>
              <a:t>(35, HR specialist) she told you how </a:t>
            </a:r>
            <a:r>
              <a:rPr lang="en-US" dirty="0" err="1" smtClean="0"/>
              <a:t>disap</a:t>
            </a:r>
            <a:r>
              <a:rPr lang="cs-CZ" dirty="0" smtClean="0"/>
              <a:t>p</a:t>
            </a:r>
            <a:r>
              <a:rPr lang="en-US" dirty="0" err="1" smtClean="0"/>
              <a:t>ointed</a:t>
            </a:r>
            <a:r>
              <a:rPr lang="en-US" dirty="0" smtClean="0"/>
              <a:t> </a:t>
            </a:r>
            <a:r>
              <a:rPr lang="en-US" dirty="0"/>
              <a:t>she is with the work </a:t>
            </a:r>
            <a:r>
              <a:rPr lang="en-US" dirty="0" smtClean="0"/>
              <a:t>she</a:t>
            </a:r>
            <a:r>
              <a:rPr lang="cs-CZ" dirty="0" smtClean="0"/>
              <a:t> has</a:t>
            </a:r>
            <a:r>
              <a:rPr lang="en-US" dirty="0" smtClean="0"/>
              <a:t> </a:t>
            </a:r>
            <a:r>
              <a:rPr lang="en-US" dirty="0"/>
              <a:t>done for the company so far, its even worse for her, because she feels like </a:t>
            </a:r>
            <a:r>
              <a:rPr lang="en-US" dirty="0" smtClean="0"/>
              <a:t>she</a:t>
            </a:r>
            <a:r>
              <a:rPr lang="cs-CZ" dirty="0" smtClean="0"/>
              <a:t> </a:t>
            </a:r>
            <a:r>
              <a:rPr lang="cs-CZ" dirty="0" err="1" smtClean="0"/>
              <a:t>is</a:t>
            </a:r>
            <a:r>
              <a:rPr lang="en-US" dirty="0" smtClean="0"/>
              <a:t> </a:t>
            </a:r>
            <a:r>
              <a:rPr lang="en-US" dirty="0"/>
              <a:t>been giving it 110%. When you asked her why, she replied that its because she feels that she is making no difference at all. None of her new ideas has been accepted by the company manager, and </a:t>
            </a:r>
            <a:r>
              <a:rPr lang="cs-CZ" dirty="0" smtClean="0"/>
              <a:t> </a:t>
            </a:r>
            <a:r>
              <a:rPr lang="en-US" dirty="0" smtClean="0"/>
              <a:t>what</a:t>
            </a:r>
            <a:r>
              <a:rPr lang="cs-CZ" dirty="0" smtClean="0"/>
              <a:t> </a:t>
            </a:r>
            <a:r>
              <a:rPr lang="cs-CZ" dirty="0" err="1" smtClean="0"/>
              <a:t>is</a:t>
            </a:r>
            <a:r>
              <a:rPr lang="en-US" dirty="0" smtClean="0"/>
              <a:t> </a:t>
            </a:r>
            <a:r>
              <a:rPr lang="en-US" dirty="0"/>
              <a:t>worse, it seemed that he </a:t>
            </a:r>
            <a:r>
              <a:rPr lang="en-US" dirty="0" smtClean="0"/>
              <a:t>did</a:t>
            </a:r>
            <a:r>
              <a:rPr lang="cs-CZ" dirty="0" smtClean="0"/>
              <a:t> not</a:t>
            </a:r>
            <a:r>
              <a:rPr lang="en-US" dirty="0" smtClean="0"/>
              <a:t> </a:t>
            </a:r>
            <a:r>
              <a:rPr lang="en-US" dirty="0"/>
              <a:t>even </a:t>
            </a:r>
            <a:r>
              <a:rPr lang="en-US" dirty="0" err="1" smtClean="0"/>
              <a:t>th</a:t>
            </a:r>
            <a:r>
              <a:rPr lang="cs-CZ" dirty="0" err="1" smtClean="0"/>
              <a:t>ought</a:t>
            </a:r>
            <a:r>
              <a:rPr lang="en-US" dirty="0" smtClean="0"/>
              <a:t> </a:t>
            </a:r>
            <a:r>
              <a:rPr lang="en-US" dirty="0"/>
              <a:t>them through, he only listened to them and said no </a:t>
            </a:r>
            <a:r>
              <a:rPr lang="en-US" dirty="0" err="1" smtClean="0"/>
              <a:t>immediat</a:t>
            </a:r>
            <a:r>
              <a:rPr lang="cs-CZ" dirty="0" smtClean="0"/>
              <a:t>e</a:t>
            </a:r>
            <a:r>
              <a:rPr lang="en-US" dirty="0" err="1" smtClean="0"/>
              <a:t>ly</a:t>
            </a:r>
            <a:r>
              <a:rPr lang="en-US" dirty="0" smtClean="0"/>
              <a:t> </a:t>
            </a:r>
            <a:r>
              <a:rPr lang="en-US" dirty="0"/>
              <a:t>after. Its really frustrating because she is sure that her ideas for the new recruitment and development methods for the employees would benefit the company greatly.</a:t>
            </a:r>
          </a:p>
        </p:txBody>
      </p:sp>
    </p:spTree>
    <p:extLst>
      <p:ext uri="{BB962C8B-B14F-4D97-AF65-F5344CB8AC3E}">
        <p14:creationId xmlns:p14="http://schemas.microsoft.com/office/powerpoint/2010/main" val="2542886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Veronika </a:t>
            </a:r>
            <a:endParaRPr lang="en-US" dirty="0"/>
          </a:p>
        </p:txBody>
      </p:sp>
      <p:sp>
        <p:nvSpPr>
          <p:cNvPr id="3" name="Content Placeholder 2"/>
          <p:cNvSpPr>
            <a:spLocks noGrp="1"/>
          </p:cNvSpPr>
          <p:nvPr>
            <p:ph idx="1"/>
          </p:nvPr>
        </p:nvSpPr>
        <p:spPr>
          <a:xfrm>
            <a:off x="339633" y="1680754"/>
            <a:ext cx="11434355" cy="4397829"/>
          </a:xfrm>
        </p:spPr>
        <p:txBody>
          <a:bodyPr>
            <a:normAutofit fontScale="77500" lnSpcReduction="20000"/>
          </a:bodyPr>
          <a:lstStyle/>
          <a:p>
            <a:r>
              <a:rPr lang="en-US" dirty="0"/>
              <a:t>Every time you meet </a:t>
            </a:r>
            <a:r>
              <a:rPr lang="en-US" b="1" dirty="0"/>
              <a:t>Adam</a:t>
            </a:r>
            <a:r>
              <a:rPr lang="en-US" dirty="0"/>
              <a:t> (Project Manager, 45 years old) he would make your day. He is able to stay positive and encourage people even when things in work were not going the way they were supposed to. He always said, it’s his </a:t>
            </a:r>
            <a:r>
              <a:rPr lang="en-US" dirty="0" smtClean="0"/>
              <a:t>b</a:t>
            </a:r>
            <a:r>
              <a:rPr lang="cs-CZ" dirty="0" smtClean="0"/>
              <a:t>e</a:t>
            </a:r>
            <a:r>
              <a:rPr lang="en-US" dirty="0" err="1" smtClean="0"/>
              <a:t>autiful</a:t>
            </a:r>
            <a:r>
              <a:rPr lang="en-US" dirty="0" smtClean="0"/>
              <a:t> family </a:t>
            </a:r>
            <a:r>
              <a:rPr lang="en-US" dirty="0"/>
              <a:t>who’s “recharging his batteries”. However, on recent meetings you couldn’t have recognized him. Adam became very anxious and passive concerning his work tasks. Moreover, his boss have had called him in the office as he noticed his reduced work performance, increased errors, lack of ideas and even lack of effort.</a:t>
            </a:r>
          </a:p>
          <a:p>
            <a:r>
              <a:rPr lang="en-US" b="1" dirty="0"/>
              <a:t>Sandra</a:t>
            </a:r>
            <a:r>
              <a:rPr lang="en-US" dirty="0"/>
              <a:t> (Administrator, 26 years old) is very dynamic young lady, although very </a:t>
            </a:r>
            <a:r>
              <a:rPr lang="en-US" dirty="0" err="1"/>
              <a:t>organised</a:t>
            </a:r>
            <a:r>
              <a:rPr lang="en-US" dirty="0"/>
              <a:t> and punctual. Her Functional Manager never had any issue with her until last week, when she showed up late continuously for two days. When he confronted her the second day, she sincerely </a:t>
            </a:r>
            <a:r>
              <a:rPr lang="en-US" dirty="0" smtClean="0"/>
              <a:t>apologized </a:t>
            </a:r>
            <a:r>
              <a:rPr lang="en-US" dirty="0"/>
              <a:t>and said that she simply overslept. </a:t>
            </a:r>
          </a:p>
          <a:p>
            <a:r>
              <a:rPr lang="en-US" dirty="0"/>
              <a:t>For </a:t>
            </a:r>
            <a:r>
              <a:rPr lang="en-US" b="1" dirty="0"/>
              <a:t>Daniel </a:t>
            </a:r>
            <a:r>
              <a:rPr lang="en-US" dirty="0"/>
              <a:t>(IT Engineer, 32 years old) you could say he is a very smart person. </a:t>
            </a:r>
            <a:r>
              <a:rPr lang="en-US" dirty="0" smtClean="0"/>
              <a:t>Even</a:t>
            </a:r>
            <a:r>
              <a:rPr lang="cs-CZ" dirty="0" smtClean="0"/>
              <a:t> </a:t>
            </a:r>
            <a:r>
              <a:rPr lang="en-US" dirty="0" smtClean="0"/>
              <a:t>though</a:t>
            </a:r>
            <a:r>
              <a:rPr lang="en-US" dirty="0"/>
              <a:t>, he’s always polite and has an answer for you any time you came to consult a problem with him, he doesn’t seem to be going on well with his co-workers. He never gets involved in any discussion nor shares any opinion until he’s asked to. Meanwhile, after work, his colleagues are frequently meeting in a bar/restaurant every </a:t>
            </a:r>
            <a:r>
              <a:rPr lang="cs-CZ" dirty="0" smtClean="0"/>
              <a:t>T</a:t>
            </a:r>
            <a:r>
              <a:rPr lang="en-US" dirty="0" err="1" smtClean="0"/>
              <a:t>hursday</a:t>
            </a:r>
            <a:r>
              <a:rPr lang="en-US" dirty="0"/>
              <a:t>, he only went once and seemed to be just listening and waiting for it to be over, so he could go home. On the other hand, he has never refused to help any of his colleagues as well as they would always help him.</a:t>
            </a:r>
          </a:p>
        </p:txBody>
      </p:sp>
    </p:spTree>
    <p:extLst>
      <p:ext uri="{BB962C8B-B14F-4D97-AF65-F5344CB8AC3E}">
        <p14:creationId xmlns:p14="http://schemas.microsoft.com/office/powerpoint/2010/main" val="3834198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p:cNvSpPr/>
          <p:nvPr/>
        </p:nvSpPr>
        <p:spPr>
          <a:xfrm>
            <a:off x="1367247" y="2960914"/>
            <a:ext cx="8226848" cy="696686"/>
          </a:xfrm>
          <a:prstGeom prst="roundRect">
            <a:avLst/>
          </a:prstGeom>
          <a:solidFill>
            <a:schemeClr val="tx1">
              <a:lumMod val="65000"/>
              <a:lumOff val="3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cs-CZ" dirty="0"/>
              <a:t>Tým – jak jsme pracovali?</a:t>
            </a:r>
            <a:br>
              <a:rPr lang="cs-CZ" dirty="0"/>
            </a:br>
            <a:endParaRPr lang="en-US" dirty="0"/>
          </a:p>
        </p:txBody>
      </p:sp>
      <p:sp>
        <p:nvSpPr>
          <p:cNvPr id="3" name="Content Placeholder 2"/>
          <p:cNvSpPr>
            <a:spLocks noGrp="1"/>
          </p:cNvSpPr>
          <p:nvPr>
            <p:ph idx="1"/>
          </p:nvPr>
        </p:nvSpPr>
        <p:spPr>
          <a:xfrm>
            <a:off x="1451579" y="2015732"/>
            <a:ext cx="9603275" cy="2103422"/>
          </a:xfrm>
        </p:spPr>
        <p:txBody>
          <a:bodyPr>
            <a:normAutofit/>
          </a:bodyPr>
          <a:lstStyle/>
          <a:p>
            <a:r>
              <a:rPr lang="cs-CZ" b="1" dirty="0"/>
              <a:t>2x schůzka celého týmu pro tvorbu designu </a:t>
            </a:r>
            <a:r>
              <a:rPr lang="en-US" b="1" dirty="0"/>
              <a:t>&amp; </a:t>
            </a:r>
            <a:r>
              <a:rPr lang="cs-CZ" b="1" dirty="0"/>
              <a:t>průběžná práce</a:t>
            </a:r>
            <a:r>
              <a:rPr lang="en-US" b="1" dirty="0"/>
              <a:t> online</a:t>
            </a:r>
            <a:r>
              <a:rPr lang="cs-CZ" b="1" dirty="0"/>
              <a:t> </a:t>
            </a:r>
            <a:endParaRPr lang="en-US" b="1" dirty="0"/>
          </a:p>
          <a:p>
            <a:pPr marL="0" indent="0">
              <a:buNone/>
            </a:pPr>
            <a:endParaRPr lang="en-US" sz="1800" b="1" dirty="0">
              <a:solidFill>
                <a:schemeClr val="bg1"/>
              </a:solidFill>
            </a:endParaRPr>
          </a:p>
          <a:p>
            <a:pPr marL="0" indent="0">
              <a:buNone/>
            </a:pPr>
            <a:r>
              <a:rPr lang="en-US" sz="3200" b="1" dirty="0">
                <a:solidFill>
                  <a:schemeClr val="bg1"/>
                </a:solidFill>
              </a:rPr>
              <a:t>P</a:t>
            </a:r>
            <a:r>
              <a:rPr lang="cs-CZ" sz="3200" b="1" dirty="0">
                <a:solidFill>
                  <a:schemeClr val="bg1"/>
                </a:solidFill>
              </a:rPr>
              <a:t>lán</a:t>
            </a:r>
            <a:r>
              <a:rPr lang="en-US" sz="3200" b="1" dirty="0">
                <a:solidFill>
                  <a:schemeClr val="bg1"/>
                </a:solidFill>
              </a:rPr>
              <a:t>, design</a:t>
            </a:r>
            <a:r>
              <a:rPr lang="cs-CZ" sz="3200" b="1" dirty="0">
                <a:solidFill>
                  <a:schemeClr val="bg1"/>
                </a:solidFill>
              </a:rPr>
              <a:t> </a:t>
            </a:r>
            <a:r>
              <a:rPr lang="en-US" sz="3200" b="1" dirty="0">
                <a:solidFill>
                  <a:schemeClr val="bg1"/>
                </a:solidFill>
              </a:rPr>
              <a:t>&amp;</a:t>
            </a:r>
            <a:r>
              <a:rPr lang="cs-CZ" sz="3200" b="1" dirty="0">
                <a:solidFill>
                  <a:schemeClr val="bg1"/>
                </a:solidFill>
              </a:rPr>
              <a:t> návrh projektu pro IBM</a:t>
            </a:r>
            <a:endParaRPr lang="en-US" sz="3200" b="1" dirty="0">
              <a:solidFill>
                <a:schemeClr val="bg1"/>
              </a:solidFill>
            </a:endParaRPr>
          </a:p>
        </p:txBody>
      </p:sp>
      <p:sp>
        <p:nvSpPr>
          <p:cNvPr id="4" name="Arrow: Curved Right 3"/>
          <p:cNvSpPr/>
          <p:nvPr/>
        </p:nvSpPr>
        <p:spPr>
          <a:xfrm>
            <a:off x="330926" y="2151017"/>
            <a:ext cx="911648" cy="13498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451579" y="4119154"/>
            <a:ext cx="10148238" cy="2246769"/>
          </a:xfrm>
          <a:prstGeom prst="rect">
            <a:avLst/>
          </a:prstGeom>
          <a:noFill/>
        </p:spPr>
        <p:txBody>
          <a:bodyPr wrap="square" numCol="2" spcCol="274320" rtlCol="0">
            <a:spAutoFit/>
          </a:bodyPr>
          <a:lstStyle/>
          <a:p>
            <a:r>
              <a:rPr lang="cs-CZ" sz="2000" b="1" dirty="0"/>
              <a:t>INSIDE - Tereza </a:t>
            </a:r>
            <a:r>
              <a:rPr lang="cs-CZ" sz="2000" dirty="0"/>
              <a:t>– zajištění kontaktu s IBM, </a:t>
            </a:r>
            <a:r>
              <a:rPr lang="en-US" sz="2000" b="1" dirty="0" err="1">
                <a:solidFill>
                  <a:srgbClr val="002060"/>
                </a:solidFill>
              </a:rPr>
              <a:t>tvorba</a:t>
            </a:r>
            <a:r>
              <a:rPr lang="cs-CZ" sz="2000" b="1" dirty="0">
                <a:solidFill>
                  <a:srgbClr val="002060"/>
                </a:solidFill>
              </a:rPr>
              <a:t> projektu, komunikace s HR a manažery, </a:t>
            </a:r>
            <a:r>
              <a:rPr lang="cs-CZ" sz="2000" dirty="0"/>
              <a:t>získání ústního feedbacku a úprava projektu dle firemních doporučení</a:t>
            </a:r>
          </a:p>
          <a:p>
            <a:endParaRPr lang="cs-CZ" sz="2000" b="1" dirty="0"/>
          </a:p>
          <a:p>
            <a:endParaRPr lang="en-US" sz="2000" b="1" dirty="0"/>
          </a:p>
          <a:p>
            <a:r>
              <a:rPr lang="cs-CZ" sz="2000" b="1" dirty="0"/>
              <a:t>OUTSIDE – celý tým - tvorba obsahu: </a:t>
            </a:r>
            <a:endParaRPr lang="en-US" sz="2000" b="1" dirty="0"/>
          </a:p>
          <a:p>
            <a:r>
              <a:rPr lang="cs-CZ" sz="2000" b="1" dirty="0">
                <a:solidFill>
                  <a:srgbClr val="002060"/>
                </a:solidFill>
              </a:rPr>
              <a:t>design workshopu, teorie, kazuistiky, </a:t>
            </a:r>
          </a:p>
          <a:p>
            <a:r>
              <a:rPr lang="cs-CZ" sz="2000" b="1" dirty="0"/>
              <a:t>Veronika, Tatiana, Hana, Tereza, Tomáš</a:t>
            </a:r>
            <a:r>
              <a:rPr lang="cs-CZ" sz="2000" dirty="0"/>
              <a:t> teorerické zakotvení a specifikace VV, diferenciální popis, kazustiky</a:t>
            </a:r>
            <a:endParaRPr lang="en-US" sz="2000" dirty="0"/>
          </a:p>
        </p:txBody>
      </p:sp>
    </p:spTree>
    <p:extLst>
      <p:ext uri="{BB962C8B-B14F-4D97-AF65-F5344CB8AC3E}">
        <p14:creationId xmlns:p14="http://schemas.microsoft.com/office/powerpoint/2010/main" val="195696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953325"/>
            <a:ext cx="9603275" cy="657762"/>
          </a:xfrm>
        </p:spPr>
        <p:txBody>
          <a:bodyPr/>
          <a:lstStyle/>
          <a:p>
            <a:r>
              <a:rPr lang="en-US" dirty="0" err="1"/>
              <a:t>Proces</a:t>
            </a:r>
            <a:r>
              <a:rPr lang="cs-CZ" dirty="0"/>
              <a:t> </a:t>
            </a:r>
            <a:r>
              <a:rPr lang="cs-CZ" b="1" dirty="0"/>
              <a:t>– feedback byl nadšený a podporující </a:t>
            </a:r>
            <a:endParaRPr lang="en-US" b="1" dirty="0"/>
          </a:p>
        </p:txBody>
      </p:sp>
      <p:sp>
        <p:nvSpPr>
          <p:cNvPr id="3" name="Content Placeholder 2"/>
          <p:cNvSpPr>
            <a:spLocks noGrp="1"/>
          </p:cNvSpPr>
          <p:nvPr>
            <p:ph idx="1"/>
          </p:nvPr>
        </p:nvSpPr>
        <p:spPr>
          <a:xfrm>
            <a:off x="1130270" y="1837509"/>
            <a:ext cx="9603275" cy="4180114"/>
          </a:xfrm>
        </p:spPr>
        <p:txBody>
          <a:bodyPr numCol="2">
            <a:normAutofit lnSpcReduction="10000"/>
          </a:bodyPr>
          <a:lstStyle/>
          <a:p>
            <a:r>
              <a:rPr lang="cs-CZ" b="1" dirty="0">
                <a:solidFill>
                  <a:schemeClr val="accent1"/>
                </a:solidFill>
              </a:rPr>
              <a:t>Referentka pro stáže </a:t>
            </a:r>
            <a:r>
              <a:rPr lang="cs-CZ" dirty="0"/>
              <a:t>– doporučení formulace projektu a business justification</a:t>
            </a:r>
          </a:p>
          <a:p>
            <a:r>
              <a:rPr lang="cs-CZ" b="1" dirty="0">
                <a:solidFill>
                  <a:schemeClr val="accent1"/>
                </a:solidFill>
              </a:rPr>
              <a:t>Education team </a:t>
            </a:r>
            <a:r>
              <a:rPr lang="cs-CZ" dirty="0"/>
              <a:t>– info. o souvislosti se strategií udržování talentů</a:t>
            </a:r>
          </a:p>
          <a:p>
            <a:r>
              <a:rPr lang="cs-CZ" b="1" dirty="0">
                <a:solidFill>
                  <a:schemeClr val="accent1"/>
                </a:solidFill>
              </a:rPr>
              <a:t>Communication team </a:t>
            </a:r>
            <a:r>
              <a:rPr lang="cs-CZ" dirty="0"/>
              <a:t>– info. o potřebě této aktivity na pracovišti</a:t>
            </a:r>
          </a:p>
          <a:p>
            <a:r>
              <a:rPr lang="cs-CZ" b="1" dirty="0">
                <a:solidFill>
                  <a:schemeClr val="accent1"/>
                </a:solidFill>
              </a:rPr>
              <a:t>HR team members </a:t>
            </a:r>
            <a:r>
              <a:rPr lang="cs-CZ" dirty="0"/>
              <a:t>– info. o současných HR procesech a pokrytí tématu</a:t>
            </a:r>
          </a:p>
          <a:p>
            <a:r>
              <a:rPr lang="cs-CZ" b="1" dirty="0">
                <a:solidFill>
                  <a:schemeClr val="accent1"/>
                </a:solidFill>
              </a:rPr>
              <a:t>HR manažer </a:t>
            </a:r>
            <a:r>
              <a:rPr lang="cs-CZ" dirty="0"/>
              <a:t>– feedback na projektový koncept, návrh pro </a:t>
            </a:r>
            <a:r>
              <a:rPr lang="cs-CZ" b="1" dirty="0"/>
              <a:t>realizaci formou pilotáže finálního školení</a:t>
            </a:r>
            <a:r>
              <a:rPr lang="cs-CZ" dirty="0"/>
              <a:t>, které bude dodáváno manažerům, teamleaderům</a:t>
            </a:r>
          </a:p>
          <a:p>
            <a:r>
              <a:rPr lang="cs-CZ" b="1" dirty="0">
                <a:solidFill>
                  <a:schemeClr val="accent1"/>
                </a:solidFill>
              </a:rPr>
              <a:t>Finanční manažer </a:t>
            </a:r>
            <a:r>
              <a:rPr lang="cs-CZ" dirty="0"/>
              <a:t>– feedback na celou iniciativu, návrhy pro vytvoření </a:t>
            </a:r>
            <a:r>
              <a:rPr lang="cs-CZ" b="1" dirty="0"/>
              <a:t>dlouhodobého programu a strategie</a:t>
            </a:r>
            <a:r>
              <a:rPr lang="cs-CZ" dirty="0"/>
              <a:t>, která bude pracovat přímo se zaměstnanci (nejen cestou přes management) </a:t>
            </a:r>
            <a:endParaRPr lang="en-US" dirty="0"/>
          </a:p>
        </p:txBody>
      </p:sp>
    </p:spTree>
    <p:extLst>
      <p:ext uri="{BB962C8B-B14F-4D97-AF65-F5344CB8AC3E}">
        <p14:creationId xmlns:p14="http://schemas.microsoft.com/office/powerpoint/2010/main" val="116238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Feedback</a:t>
            </a:r>
            <a:endParaRPr lang="en-US" dirty="0"/>
          </a:p>
        </p:txBody>
      </p:sp>
      <p:sp>
        <p:nvSpPr>
          <p:cNvPr id="3" name="Content Placeholder 2"/>
          <p:cNvSpPr>
            <a:spLocks noGrp="1"/>
          </p:cNvSpPr>
          <p:nvPr>
            <p:ph idx="1"/>
          </p:nvPr>
        </p:nvSpPr>
        <p:spPr>
          <a:xfrm>
            <a:off x="1130270" y="1672046"/>
            <a:ext cx="9603275" cy="4084319"/>
          </a:xfrm>
        </p:spPr>
        <p:txBody>
          <a:bodyPr>
            <a:normAutofit/>
          </a:bodyPr>
          <a:lstStyle/>
          <a:p>
            <a:pPr marL="0" indent="0">
              <a:buNone/>
            </a:pPr>
            <a:r>
              <a:rPr lang="cs-CZ" b="1" dirty="0"/>
              <a:t>Nový návrh (top management):</a:t>
            </a:r>
          </a:p>
          <a:p>
            <a:pPr marL="0" indent="0">
              <a:buNone/>
            </a:pPr>
            <a:r>
              <a:rPr lang="cs-CZ" dirty="0"/>
              <a:t>	</a:t>
            </a:r>
            <a:r>
              <a:rPr lang="cs-CZ" b="1" dirty="0">
                <a:solidFill>
                  <a:schemeClr val="accent1"/>
                </a:solidFill>
              </a:rPr>
              <a:t>vytvořit strategii (a následně ji realizovat) pro hlubší a dlouhodobější práci se zaměstnanci z hlediska podpory engagementu </a:t>
            </a:r>
          </a:p>
          <a:p>
            <a:pPr lvl="1"/>
            <a:r>
              <a:rPr lang="cs-CZ" dirty="0"/>
              <a:t>Bottom-up – přímá </a:t>
            </a:r>
            <a:r>
              <a:rPr lang="cs-CZ" b="1" dirty="0"/>
              <a:t>podpora zaměstnanců v nezávislosti</a:t>
            </a:r>
          </a:p>
          <a:p>
            <a:pPr lvl="1"/>
            <a:r>
              <a:rPr lang="cs-CZ" dirty="0"/>
              <a:t>Projekt workshopu by se tak stal prvním krokem v rámci vize pro dlouhodobou práci na engagementu v organizaci. </a:t>
            </a:r>
          </a:p>
          <a:p>
            <a:pPr marL="0" indent="0">
              <a:buNone/>
            </a:pPr>
            <a:r>
              <a:rPr lang="cs-CZ" b="1" dirty="0"/>
              <a:t>Nová otázka (HR):	    JAK můžeme efektivně měřit užitečnost školení?</a:t>
            </a:r>
          </a:p>
          <a:p>
            <a:pPr marL="0" indent="0">
              <a:buNone/>
            </a:pPr>
            <a:r>
              <a:rPr lang="cs-CZ" b="1" dirty="0"/>
              <a:t>Nový plán (HR): 	Ve školení pokračují IBMeři (Tereza </a:t>
            </a:r>
            <a:r>
              <a:rPr lang="en-US" b="1" dirty="0"/>
              <a:t>+ </a:t>
            </a:r>
            <a:r>
              <a:rPr lang="cs-CZ" b="1" dirty="0"/>
              <a:t>HR psycholožka)</a:t>
            </a:r>
          </a:p>
          <a:p>
            <a:pPr marL="0" indent="0">
              <a:buNone/>
            </a:pPr>
            <a:endParaRPr lang="cs-CZ" b="1" dirty="0"/>
          </a:p>
          <a:p>
            <a:pPr marL="0" indent="0">
              <a:buNone/>
            </a:pPr>
            <a:endParaRPr lang="cs-CZ" dirty="0"/>
          </a:p>
          <a:p>
            <a:endParaRPr lang="cs-CZ" dirty="0"/>
          </a:p>
        </p:txBody>
      </p:sp>
      <p:sp>
        <p:nvSpPr>
          <p:cNvPr id="4" name="Arrow: Striped Right 3"/>
          <p:cNvSpPr/>
          <p:nvPr/>
        </p:nvSpPr>
        <p:spPr>
          <a:xfrm>
            <a:off x="1234772" y="2246811"/>
            <a:ext cx="620153" cy="304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Striped Right 4"/>
          <p:cNvSpPr/>
          <p:nvPr/>
        </p:nvSpPr>
        <p:spPr>
          <a:xfrm>
            <a:off x="3542149" y="4236719"/>
            <a:ext cx="620153" cy="304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Striped Right 5"/>
          <p:cNvSpPr/>
          <p:nvPr/>
        </p:nvSpPr>
        <p:spPr>
          <a:xfrm>
            <a:off x="3232072" y="4715082"/>
            <a:ext cx="620153" cy="304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983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Finální návrh projektu – vize (purpose)</a:t>
            </a:r>
            <a:endParaRPr lang="en-US" dirty="0"/>
          </a:p>
        </p:txBody>
      </p:sp>
      <p:sp>
        <p:nvSpPr>
          <p:cNvPr id="3" name="Content Placeholder 2"/>
          <p:cNvSpPr>
            <a:spLocks noGrp="1"/>
          </p:cNvSpPr>
          <p:nvPr>
            <p:ph idx="1"/>
          </p:nvPr>
        </p:nvSpPr>
        <p:spPr>
          <a:xfrm>
            <a:off x="1130270" y="1802674"/>
            <a:ext cx="9990576" cy="3663671"/>
          </a:xfrm>
        </p:spPr>
        <p:txBody>
          <a:bodyPr>
            <a:noAutofit/>
          </a:bodyPr>
          <a:lstStyle/>
          <a:p>
            <a:r>
              <a:rPr lang="cs-CZ" sz="2200" b="1" dirty="0"/>
              <a:t>„T</a:t>
            </a:r>
            <a:r>
              <a:rPr lang="en-US" sz="2200" b="1" dirty="0"/>
              <a:t>o create and establish a </a:t>
            </a:r>
            <a:r>
              <a:rPr lang="cs-CZ" sz="2200" b="1" dirty="0"/>
              <a:t>stable </a:t>
            </a:r>
            <a:r>
              <a:rPr lang="en-US" sz="2200" b="1" dirty="0"/>
              <a:t>form of education </a:t>
            </a:r>
            <a:r>
              <a:rPr lang="en-US" sz="2200" dirty="0"/>
              <a:t>covering the topic of psychological </a:t>
            </a:r>
            <a:r>
              <a:rPr lang="cs-CZ" sz="2200" dirty="0"/>
              <a:t>aspects</a:t>
            </a:r>
            <a:r>
              <a:rPr lang="en-US" sz="2200" dirty="0"/>
              <a:t> of "inner withdrawal / disengagement / dismissal</a:t>
            </a:r>
            <a:r>
              <a:rPr lang="cs-CZ" sz="2200" dirty="0"/>
              <a:t>“ (</a:t>
            </a:r>
            <a:r>
              <a:rPr lang="en-US" sz="2200" dirty="0" err="1"/>
              <a:t>vnit</a:t>
            </a:r>
            <a:r>
              <a:rPr lang="cs-CZ" sz="2200" dirty="0"/>
              <a:t>řní </a:t>
            </a:r>
            <a:r>
              <a:rPr lang="en-US" sz="2200" dirty="0"/>
              <a:t>v</a:t>
            </a:r>
            <a:r>
              <a:rPr lang="cs-CZ" sz="2200" dirty="0"/>
              <a:t>ý</a:t>
            </a:r>
            <a:r>
              <a:rPr lang="en-US" sz="2200" dirty="0" err="1"/>
              <a:t>pov</a:t>
            </a:r>
            <a:r>
              <a:rPr lang="cs-CZ" sz="2200" dirty="0"/>
              <a:t>ěď)</a:t>
            </a:r>
            <a:r>
              <a:rPr lang="en-US" sz="2200" dirty="0"/>
              <a:t>.</a:t>
            </a:r>
            <a:r>
              <a:rPr lang="cs-CZ" sz="2200" dirty="0"/>
              <a:t>“</a:t>
            </a:r>
            <a:r>
              <a:rPr lang="en-US" sz="2200" dirty="0"/>
              <a:t> </a:t>
            </a:r>
            <a:endParaRPr lang="cs-CZ" sz="2200" dirty="0"/>
          </a:p>
          <a:p>
            <a:r>
              <a:rPr lang="en-US" sz="2200" dirty="0"/>
              <a:t>The education w</a:t>
            </a:r>
            <a:r>
              <a:rPr lang="cs-CZ" sz="2200" dirty="0"/>
              <a:t>ill</a:t>
            </a:r>
            <a:r>
              <a:rPr lang="en-US" sz="2200" dirty="0"/>
              <a:t> cover complexity of the topic and </a:t>
            </a:r>
            <a:r>
              <a:rPr lang="en-US" sz="2200" b="1" dirty="0"/>
              <a:t>is meant to become part of body of education which is run on regular basis in IBM Brno</a:t>
            </a:r>
            <a:r>
              <a:rPr lang="en-US" sz="2200" dirty="0"/>
              <a:t>. </a:t>
            </a:r>
            <a:endParaRPr lang="cs-CZ" sz="2200" dirty="0"/>
          </a:p>
          <a:p>
            <a:r>
              <a:rPr lang="en-US" sz="2200" dirty="0"/>
              <a:t>It is also possible to keep the education content in e-learning form if this will be considered the best option</a:t>
            </a:r>
            <a:r>
              <a:rPr lang="cs-CZ" sz="2200" dirty="0"/>
              <a:t> </a:t>
            </a:r>
            <a:r>
              <a:rPr lang="cs-CZ" sz="2200" b="1" dirty="0"/>
              <a:t>after the pilot workshop with HR</a:t>
            </a:r>
            <a:r>
              <a:rPr lang="cs-CZ" sz="2200" dirty="0"/>
              <a:t>.</a:t>
            </a:r>
            <a:endParaRPr lang="en-US" sz="2200" dirty="0"/>
          </a:p>
        </p:txBody>
      </p:sp>
    </p:spTree>
    <p:extLst>
      <p:ext uri="{BB962C8B-B14F-4D97-AF65-F5344CB8AC3E}">
        <p14:creationId xmlns:p14="http://schemas.microsoft.com/office/powerpoint/2010/main" val="260901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400" b="1" dirty="0">
                <a:solidFill>
                  <a:schemeClr val="accent1">
                    <a:lumMod val="75000"/>
                  </a:schemeClr>
                </a:solidFill>
              </a:rPr>
              <a:t>Dlouhodobý cíl  </a:t>
            </a:r>
            <a:r>
              <a:rPr lang="cs-CZ" sz="4400" b="1" dirty="0">
                <a:solidFill>
                  <a:schemeClr val="tx1">
                    <a:lumMod val="50000"/>
                    <a:lumOff val="50000"/>
                  </a:schemeClr>
                </a:solidFill>
              </a:rPr>
              <a:t>X</a:t>
            </a:r>
            <a:r>
              <a:rPr lang="cs-CZ" sz="4400" dirty="0"/>
              <a:t>  </a:t>
            </a:r>
            <a:r>
              <a:rPr lang="cs-CZ" sz="4400" b="1" dirty="0">
                <a:solidFill>
                  <a:schemeClr val="bg2">
                    <a:lumMod val="50000"/>
                  </a:schemeClr>
                </a:solidFill>
              </a:rPr>
              <a:t>Krátkodobý cíl</a:t>
            </a:r>
            <a:endParaRPr lang="en-US" sz="4400" b="1" dirty="0">
              <a:solidFill>
                <a:schemeClr val="bg2">
                  <a:lumMod val="50000"/>
                </a:schemeClr>
              </a:solidFill>
            </a:endParaRPr>
          </a:p>
        </p:txBody>
      </p:sp>
      <p:sp>
        <p:nvSpPr>
          <p:cNvPr id="3" name="Content Placeholder 2"/>
          <p:cNvSpPr>
            <a:spLocks noGrp="1"/>
          </p:cNvSpPr>
          <p:nvPr>
            <p:ph idx="1"/>
          </p:nvPr>
        </p:nvSpPr>
        <p:spPr>
          <a:xfrm>
            <a:off x="1210491" y="2015732"/>
            <a:ext cx="9844363" cy="4045434"/>
          </a:xfrm>
        </p:spPr>
        <p:txBody>
          <a:bodyPr numCol="2" spcCol="274320">
            <a:normAutofit fontScale="85000" lnSpcReduction="10000"/>
          </a:bodyPr>
          <a:lstStyle/>
          <a:p>
            <a:pPr marL="0" indent="0">
              <a:buNone/>
            </a:pPr>
            <a:r>
              <a:rPr lang="en-US" sz="2600" b="1" dirty="0"/>
              <a:t>Long-term goal of the education:</a:t>
            </a:r>
            <a:endParaRPr lang="cs-CZ" dirty="0"/>
          </a:p>
          <a:p>
            <a:r>
              <a:rPr lang="cs-CZ" dirty="0"/>
              <a:t>s</a:t>
            </a:r>
            <a:r>
              <a:rPr lang="en-US" dirty="0" err="1"/>
              <a:t>pread</a:t>
            </a:r>
            <a:r>
              <a:rPr lang="en-US" dirty="0"/>
              <a:t> the knowledge about the topic </a:t>
            </a:r>
            <a:endParaRPr lang="cs-CZ" dirty="0"/>
          </a:p>
          <a:p>
            <a:r>
              <a:rPr lang="cs-CZ" dirty="0"/>
              <a:t>what are the </a:t>
            </a:r>
            <a:r>
              <a:rPr lang="en-US" dirty="0"/>
              <a:t>causes and effects</a:t>
            </a:r>
            <a:endParaRPr lang="cs-CZ" dirty="0"/>
          </a:p>
          <a:p>
            <a:r>
              <a:rPr lang="en-US" dirty="0"/>
              <a:t>how to prevent such state, </a:t>
            </a:r>
            <a:endParaRPr lang="cs-CZ" dirty="0"/>
          </a:p>
          <a:p>
            <a:r>
              <a:rPr lang="cs-CZ" dirty="0"/>
              <a:t>h</a:t>
            </a:r>
            <a:r>
              <a:rPr lang="en-US" dirty="0"/>
              <a:t>ow to recognize it once it appears </a:t>
            </a:r>
            <a:endParaRPr lang="cs-CZ" dirty="0"/>
          </a:p>
          <a:p>
            <a:r>
              <a:rPr lang="cs-CZ" dirty="0"/>
              <a:t>h</a:t>
            </a:r>
            <a:r>
              <a:rPr lang="en-US" dirty="0"/>
              <a:t>ow to treat it</a:t>
            </a:r>
          </a:p>
          <a:p>
            <a:pPr marL="0" indent="0">
              <a:buNone/>
            </a:pPr>
            <a:r>
              <a:rPr lang="en-US" b="1" dirty="0"/>
              <a:t>Target group: Managers and team leaders </a:t>
            </a:r>
            <a:r>
              <a:rPr lang="en-US" dirty="0"/>
              <a:t>who are most able to influence the situation and prevent / cause the occurrence of this state among employees in their team.</a:t>
            </a:r>
            <a:endParaRPr lang="cs-CZ" dirty="0"/>
          </a:p>
          <a:p>
            <a:pPr marL="0" indent="0">
              <a:buNone/>
            </a:pPr>
            <a:r>
              <a:rPr lang="en-US" sz="2600" b="1" dirty="0"/>
              <a:t>Short-term goal of the first event: </a:t>
            </a:r>
            <a:endParaRPr lang="cs-CZ" dirty="0"/>
          </a:p>
          <a:p>
            <a:r>
              <a:rPr lang="en-US" dirty="0"/>
              <a:t>educate the professionals from HR</a:t>
            </a:r>
            <a:r>
              <a:rPr lang="cs-CZ" dirty="0"/>
              <a:t> first</a:t>
            </a:r>
          </a:p>
          <a:p>
            <a:r>
              <a:rPr lang="en-US" dirty="0"/>
              <a:t>run a pilot version of the education</a:t>
            </a:r>
            <a:endParaRPr lang="cs-CZ" dirty="0"/>
          </a:p>
          <a:p>
            <a:r>
              <a:rPr lang="en-US" dirty="0"/>
              <a:t>gain feedback from professionals from HR </a:t>
            </a:r>
            <a:endParaRPr lang="cs-CZ" dirty="0"/>
          </a:p>
          <a:p>
            <a:r>
              <a:rPr lang="en-US" dirty="0"/>
              <a:t>identify strong and weak parts </a:t>
            </a:r>
            <a:endParaRPr lang="cs-CZ" dirty="0"/>
          </a:p>
          <a:p>
            <a:r>
              <a:rPr lang="cs-CZ" dirty="0"/>
              <a:t>d</a:t>
            </a:r>
            <a:r>
              <a:rPr lang="en-US" dirty="0" err="1"/>
              <a:t>ecide</a:t>
            </a:r>
            <a:r>
              <a:rPr lang="cs-CZ" dirty="0"/>
              <a:t> on </a:t>
            </a:r>
            <a:r>
              <a:rPr lang="en-US" dirty="0"/>
              <a:t>the final form of the education </a:t>
            </a:r>
          </a:p>
          <a:p>
            <a:pPr marL="0" indent="0">
              <a:buNone/>
            </a:pPr>
            <a:r>
              <a:rPr lang="en-US" b="1" dirty="0"/>
              <a:t>Target group:</a:t>
            </a:r>
            <a:r>
              <a:rPr lang="en-US" dirty="0"/>
              <a:t> </a:t>
            </a:r>
            <a:r>
              <a:rPr lang="en-US" b="1" dirty="0"/>
              <a:t>HR professionals</a:t>
            </a:r>
            <a:r>
              <a:rPr lang="en-US" dirty="0"/>
              <a:t>; it is possible to include coaches and soft skills lectors.</a:t>
            </a:r>
          </a:p>
          <a:p>
            <a:endParaRPr lang="en-US" dirty="0"/>
          </a:p>
        </p:txBody>
      </p:sp>
    </p:spTree>
    <p:extLst>
      <p:ext uri="{BB962C8B-B14F-4D97-AF65-F5344CB8AC3E}">
        <p14:creationId xmlns:p14="http://schemas.microsoft.com/office/powerpoint/2010/main" val="109744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4400" b="1" dirty="0">
                <a:solidFill>
                  <a:schemeClr val="accent1">
                    <a:lumMod val="75000"/>
                  </a:schemeClr>
                </a:solidFill>
              </a:rPr>
              <a:t>Benefits</a:t>
            </a:r>
            <a:endParaRPr lang="en-US" sz="4400" b="1" dirty="0">
              <a:solidFill>
                <a:schemeClr val="accent1">
                  <a:lumMod val="75000"/>
                </a:schemeClr>
              </a:solidFill>
            </a:endParaRPr>
          </a:p>
        </p:txBody>
      </p:sp>
      <p:sp>
        <p:nvSpPr>
          <p:cNvPr id="3" name="Content Placeholder 2"/>
          <p:cNvSpPr>
            <a:spLocks noGrp="1"/>
          </p:cNvSpPr>
          <p:nvPr>
            <p:ph idx="1"/>
          </p:nvPr>
        </p:nvSpPr>
        <p:spPr>
          <a:xfrm>
            <a:off x="1130270" y="1816768"/>
            <a:ext cx="9603275" cy="3649577"/>
          </a:xfrm>
        </p:spPr>
        <p:txBody>
          <a:bodyPr>
            <a:normAutofit/>
          </a:bodyPr>
          <a:lstStyle/>
          <a:p>
            <a:pPr lvl="0"/>
            <a:r>
              <a:rPr lang="en-US" b="1" dirty="0"/>
              <a:t>preventing talented employees from leaving </a:t>
            </a:r>
            <a:r>
              <a:rPr lang="en-US" dirty="0"/>
              <a:t>the company</a:t>
            </a:r>
          </a:p>
          <a:p>
            <a:pPr lvl="0"/>
            <a:r>
              <a:rPr lang="en-US" dirty="0"/>
              <a:t>improving the way of </a:t>
            </a:r>
            <a:r>
              <a:rPr lang="en-US" b="1" dirty="0"/>
              <a:t>dealing with crisis </a:t>
            </a:r>
            <a:r>
              <a:rPr lang="en-US" dirty="0"/>
              <a:t>of employees, and related decision making of leaders</a:t>
            </a:r>
          </a:p>
          <a:p>
            <a:pPr lvl="0"/>
            <a:r>
              <a:rPr lang="en-US" dirty="0"/>
              <a:t>improving spontaneous </a:t>
            </a:r>
            <a:r>
              <a:rPr lang="en-US" b="1" dirty="0"/>
              <a:t>branding of the company by employees </a:t>
            </a:r>
            <a:r>
              <a:rPr lang="en-US" i="1" dirty="0"/>
              <a:t>(it is said that person shares negative experience from work with several times more people than a positive experience)</a:t>
            </a:r>
            <a:endParaRPr lang="en-US" dirty="0"/>
          </a:p>
          <a:p>
            <a:pPr lvl="0"/>
            <a:r>
              <a:rPr lang="en-US" dirty="0"/>
              <a:t>improving employees </a:t>
            </a:r>
            <a:r>
              <a:rPr lang="en-US" b="1" dirty="0"/>
              <a:t>well-being and performance</a:t>
            </a:r>
          </a:p>
          <a:p>
            <a:pPr lvl="0"/>
            <a:r>
              <a:rPr lang="en-US" dirty="0"/>
              <a:t>improving </a:t>
            </a:r>
            <a:r>
              <a:rPr lang="en-US" b="1" dirty="0"/>
              <a:t>leadership skills </a:t>
            </a:r>
            <a:r>
              <a:rPr lang="en-US" dirty="0"/>
              <a:t>regarding soft skills in the field</a:t>
            </a:r>
          </a:p>
          <a:p>
            <a:endParaRPr lang="en-US" dirty="0"/>
          </a:p>
        </p:txBody>
      </p:sp>
    </p:spTree>
    <p:extLst>
      <p:ext uri="{BB962C8B-B14F-4D97-AF65-F5344CB8AC3E}">
        <p14:creationId xmlns:p14="http://schemas.microsoft.com/office/powerpoint/2010/main" val="261810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1130270" y="1654216"/>
            <a:ext cx="5705959" cy="1585374"/>
          </a:xfrm>
          <a:prstGeom prst="roundRect">
            <a:avLst/>
          </a:prstGeom>
          <a:solidFill>
            <a:schemeClr val="tx1">
              <a:lumMod val="65000"/>
              <a:lumOff val="3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Design </a:t>
            </a:r>
            <a:r>
              <a:rPr lang="en-US" b="1" dirty="0" err="1"/>
              <a:t>workshopu</a:t>
            </a:r>
            <a:r>
              <a:rPr lang="en-US" b="1" dirty="0"/>
              <a:t> – </a:t>
            </a:r>
            <a:r>
              <a:rPr lang="cs-CZ" b="1" dirty="0"/>
              <a:t>Kolbův cyklus</a:t>
            </a:r>
            <a:endParaRPr lang="en-US" b="1" dirty="0"/>
          </a:p>
        </p:txBody>
      </p:sp>
      <p:pic>
        <p:nvPicPr>
          <p:cNvPr id="1026" name="Picture 2" descr="https://lh5.googleusercontent.com/Yk5CfSPTaCZFDlDrkwDwHdi_sapjdKjd_xqjtXnEg_DtX3Z-sPXmk9i3Ep3bY2AW_2Sg-eT5DrQvqGggBrskl8GrosNpwr7V2ZUV09DFQR-mIcciRZl-7OSNFN-oWWE424Dff2EFbkk"/>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915906" y="1770141"/>
            <a:ext cx="5276094" cy="3609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01783" y="1770141"/>
            <a:ext cx="6136789" cy="3416320"/>
          </a:xfrm>
          <a:prstGeom prst="rect">
            <a:avLst/>
          </a:prstGeom>
        </p:spPr>
        <p:txBody>
          <a:bodyPr wrap="square">
            <a:spAutoFit/>
          </a:bodyPr>
          <a:lstStyle/>
          <a:p>
            <a:pPr>
              <a:spcAft>
                <a:spcPts val="600"/>
              </a:spcAft>
            </a:pPr>
            <a:r>
              <a:rPr lang="cs-CZ" sz="2200" b="1" dirty="0">
                <a:solidFill>
                  <a:schemeClr val="bg1"/>
                </a:solidFill>
                <a:latin typeface="Average"/>
              </a:rPr>
              <a:t>90 minut</a:t>
            </a:r>
            <a:r>
              <a:rPr lang="en-US" sz="2200" b="1" dirty="0">
                <a:solidFill>
                  <a:schemeClr val="bg1"/>
                </a:solidFill>
                <a:latin typeface="Average"/>
              </a:rPr>
              <a:t> v </a:t>
            </a:r>
            <a:r>
              <a:rPr lang="en-US" sz="2200" b="1" dirty="0" err="1">
                <a:solidFill>
                  <a:schemeClr val="bg1"/>
                </a:solidFill>
                <a:latin typeface="Average"/>
              </a:rPr>
              <a:t>anglick</a:t>
            </a:r>
            <a:r>
              <a:rPr lang="cs-CZ" sz="2200" b="1" dirty="0">
                <a:solidFill>
                  <a:schemeClr val="bg1"/>
                </a:solidFill>
                <a:latin typeface="Average"/>
              </a:rPr>
              <a:t>ém jazyce, přelom listopadu</a:t>
            </a:r>
            <a:r>
              <a:rPr lang="en-US" sz="2200" b="1" dirty="0">
                <a:solidFill>
                  <a:schemeClr val="bg1"/>
                </a:solidFill>
                <a:latin typeface="Average"/>
              </a:rPr>
              <a:t> </a:t>
            </a:r>
            <a:endParaRPr lang="cs-CZ" sz="2200" b="1" dirty="0">
              <a:solidFill>
                <a:schemeClr val="bg1"/>
              </a:solidFill>
              <a:latin typeface="Average"/>
            </a:endParaRPr>
          </a:p>
          <a:p>
            <a:pPr>
              <a:spcAft>
                <a:spcPts val="600"/>
              </a:spcAft>
            </a:pPr>
            <a:r>
              <a:rPr lang="cs-CZ" sz="2200" b="1" dirty="0">
                <a:solidFill>
                  <a:schemeClr val="bg1"/>
                </a:solidFill>
                <a:latin typeface="Average"/>
              </a:rPr>
              <a:t>a prosince (přesný den stále hledáme)</a:t>
            </a:r>
          </a:p>
          <a:p>
            <a:pPr>
              <a:spcAft>
                <a:spcPts val="600"/>
              </a:spcAft>
            </a:pPr>
            <a:r>
              <a:rPr lang="cs-CZ" sz="2200" b="1" dirty="0">
                <a:solidFill>
                  <a:schemeClr val="bg1"/>
                </a:solidFill>
                <a:latin typeface="Average"/>
              </a:rPr>
              <a:t>Max. 12 účastníků z HR, on site v IBM Brno</a:t>
            </a:r>
            <a:endParaRPr lang="cs-CZ" sz="2200" b="1" i="1" dirty="0">
              <a:solidFill>
                <a:schemeClr val="bg1"/>
              </a:solidFill>
              <a:latin typeface="Average"/>
            </a:endParaRPr>
          </a:p>
          <a:p>
            <a:pPr>
              <a:spcAft>
                <a:spcPts val="1600"/>
              </a:spcAft>
            </a:pPr>
            <a:endParaRPr lang="cs-CZ" sz="1100" b="1" i="1" dirty="0">
              <a:solidFill>
                <a:schemeClr val="accent1"/>
              </a:solidFill>
              <a:latin typeface="Average"/>
            </a:endParaRPr>
          </a:p>
          <a:p>
            <a:pPr>
              <a:spcAft>
                <a:spcPts val="1600"/>
              </a:spcAft>
            </a:pPr>
            <a:r>
              <a:rPr lang="en-US" sz="2000" b="1" i="1" dirty="0" err="1">
                <a:solidFill>
                  <a:schemeClr val="accent1"/>
                </a:solidFill>
                <a:latin typeface="Average"/>
              </a:rPr>
              <a:t>Lide</a:t>
            </a:r>
            <a:r>
              <a:rPr lang="en-US" sz="2000" b="1" i="1" dirty="0">
                <a:solidFill>
                  <a:schemeClr val="accent1"/>
                </a:solidFill>
                <a:latin typeface="Average"/>
              </a:rPr>
              <a:t> se </a:t>
            </a:r>
            <a:r>
              <a:rPr lang="en-US" sz="2000" b="1" i="1" dirty="0" err="1">
                <a:solidFill>
                  <a:schemeClr val="accent1"/>
                </a:solidFill>
                <a:latin typeface="Average"/>
              </a:rPr>
              <a:t>nejv</a:t>
            </a:r>
            <a:r>
              <a:rPr lang="cs-CZ" sz="2000" b="1" i="1" dirty="0">
                <a:solidFill>
                  <a:schemeClr val="accent1"/>
                </a:solidFill>
                <a:latin typeface="Average"/>
              </a:rPr>
              <a:t>í</a:t>
            </a:r>
            <a:r>
              <a:rPr lang="en-US" sz="2000" b="1" i="1" dirty="0" err="1">
                <a:solidFill>
                  <a:schemeClr val="accent1"/>
                </a:solidFill>
                <a:latin typeface="Average"/>
              </a:rPr>
              <a:t>ce</a:t>
            </a:r>
            <a:r>
              <a:rPr lang="en-US" sz="2000" b="1" i="1" dirty="0">
                <a:solidFill>
                  <a:schemeClr val="accent1"/>
                </a:solidFill>
                <a:latin typeface="Average"/>
              </a:rPr>
              <a:t> </a:t>
            </a:r>
            <a:r>
              <a:rPr lang="en-US" sz="2000" b="1" i="1" dirty="0" err="1">
                <a:solidFill>
                  <a:schemeClr val="accent1"/>
                </a:solidFill>
                <a:latin typeface="Average"/>
              </a:rPr>
              <a:t>nau</a:t>
            </a:r>
            <a:r>
              <a:rPr lang="cs-CZ" sz="2000" b="1" i="1" dirty="0">
                <a:solidFill>
                  <a:schemeClr val="accent1"/>
                </a:solidFill>
                <a:latin typeface="Average"/>
              </a:rPr>
              <a:t>čí</a:t>
            </a:r>
            <a:r>
              <a:rPr lang="en-US" sz="2000" b="1" i="1" dirty="0">
                <a:solidFill>
                  <a:schemeClr val="accent1"/>
                </a:solidFill>
                <a:latin typeface="Average"/>
              </a:rPr>
              <a:t>, </a:t>
            </a:r>
            <a:r>
              <a:rPr lang="en-US" sz="2000" b="1" i="1" dirty="0" err="1">
                <a:solidFill>
                  <a:schemeClr val="accent1"/>
                </a:solidFill>
                <a:latin typeface="Average"/>
              </a:rPr>
              <a:t>pokud</a:t>
            </a:r>
            <a:r>
              <a:rPr lang="en-US" sz="2000" b="1" i="1" dirty="0">
                <a:solidFill>
                  <a:schemeClr val="accent1"/>
                </a:solidFill>
                <a:latin typeface="Average"/>
              </a:rPr>
              <a:t> </a:t>
            </a:r>
            <a:r>
              <a:rPr lang="en-US" sz="2000" b="1" i="1" dirty="0" err="1">
                <a:solidFill>
                  <a:schemeClr val="accent1"/>
                </a:solidFill>
                <a:latin typeface="Average"/>
              </a:rPr>
              <a:t>neco</a:t>
            </a:r>
            <a:r>
              <a:rPr lang="en-US" sz="2000" b="1" i="1" dirty="0">
                <a:solidFill>
                  <a:schemeClr val="accent1"/>
                </a:solidFill>
                <a:latin typeface="Average"/>
              </a:rPr>
              <a:t> </a:t>
            </a:r>
            <a:r>
              <a:rPr lang="en-US" sz="2800" b="1" i="1" dirty="0" err="1">
                <a:solidFill>
                  <a:schemeClr val="accent1"/>
                </a:solidFill>
                <a:latin typeface="Average"/>
              </a:rPr>
              <a:t>za</a:t>
            </a:r>
            <a:r>
              <a:rPr lang="cs-CZ" sz="2800" b="1" i="1" dirty="0">
                <a:solidFill>
                  <a:schemeClr val="accent1"/>
                </a:solidFill>
                <a:latin typeface="Average"/>
              </a:rPr>
              <a:t>ž</a:t>
            </a:r>
            <a:r>
              <a:rPr lang="en-US" sz="2800" b="1" i="1" dirty="0" err="1">
                <a:solidFill>
                  <a:schemeClr val="accent1"/>
                </a:solidFill>
                <a:latin typeface="Average"/>
              </a:rPr>
              <a:t>ij</a:t>
            </a:r>
            <a:r>
              <a:rPr lang="cs-CZ" sz="2800" b="1" i="1" dirty="0">
                <a:solidFill>
                  <a:schemeClr val="accent1"/>
                </a:solidFill>
                <a:latin typeface="Average"/>
              </a:rPr>
              <a:t>í</a:t>
            </a:r>
            <a:r>
              <a:rPr lang="en-US" sz="2800" b="1" i="1" dirty="0">
                <a:solidFill>
                  <a:schemeClr val="accent1"/>
                </a:solidFill>
                <a:latin typeface="Average"/>
              </a:rPr>
              <a:t>. </a:t>
            </a:r>
            <a:endParaRPr lang="en-US" sz="2800" b="1" i="1" dirty="0">
              <a:solidFill>
                <a:schemeClr val="accent1"/>
              </a:solidFill>
            </a:endParaRPr>
          </a:p>
          <a:p>
            <a:pPr>
              <a:spcAft>
                <a:spcPts val="1600"/>
              </a:spcAft>
            </a:pPr>
            <a:r>
              <a:rPr lang="en-US" sz="2000" b="1" i="1" dirty="0" err="1">
                <a:solidFill>
                  <a:schemeClr val="accent1"/>
                </a:solidFill>
                <a:latin typeface="Average"/>
              </a:rPr>
              <a:t>Jednotliv</a:t>
            </a:r>
            <a:r>
              <a:rPr lang="cs-CZ" sz="2000" b="1" i="1" dirty="0">
                <a:solidFill>
                  <a:schemeClr val="accent1"/>
                </a:solidFill>
                <a:latin typeface="Average"/>
              </a:rPr>
              <a:t>é</a:t>
            </a:r>
            <a:r>
              <a:rPr lang="en-US" sz="2000" b="1" i="1" dirty="0">
                <a:solidFill>
                  <a:schemeClr val="accent1"/>
                </a:solidFill>
                <a:latin typeface="Average"/>
              </a:rPr>
              <a:t> faze </a:t>
            </a:r>
            <a:r>
              <a:rPr lang="en-US" sz="2000" b="1" i="1" dirty="0" err="1">
                <a:solidFill>
                  <a:schemeClr val="accent1"/>
                </a:solidFill>
                <a:latin typeface="Average"/>
              </a:rPr>
              <a:t>mus</a:t>
            </a:r>
            <a:r>
              <a:rPr lang="cs-CZ" sz="2000" b="1" i="1" dirty="0">
                <a:solidFill>
                  <a:schemeClr val="accent1"/>
                </a:solidFill>
                <a:latin typeface="Average"/>
              </a:rPr>
              <a:t>í</a:t>
            </a:r>
            <a:r>
              <a:rPr lang="en-US" sz="2000" b="1" i="1" dirty="0">
                <a:solidFill>
                  <a:schemeClr val="accent1"/>
                </a:solidFill>
                <a:latin typeface="Average"/>
              </a:rPr>
              <a:t> </a:t>
            </a:r>
            <a:r>
              <a:rPr lang="en-US" sz="2800" b="1" i="1" dirty="0" err="1">
                <a:solidFill>
                  <a:schemeClr val="accent1"/>
                </a:solidFill>
                <a:latin typeface="Average"/>
              </a:rPr>
              <a:t>navazovat</a:t>
            </a:r>
            <a:r>
              <a:rPr lang="en-US" sz="2000" b="1" i="1" dirty="0">
                <a:solidFill>
                  <a:schemeClr val="accent1"/>
                </a:solidFill>
                <a:latin typeface="Average"/>
              </a:rPr>
              <a:t> </a:t>
            </a:r>
            <a:r>
              <a:rPr lang="en-US" sz="2000" b="1" i="1" dirty="0" err="1">
                <a:solidFill>
                  <a:schemeClr val="accent1"/>
                </a:solidFill>
                <a:latin typeface="Average"/>
              </a:rPr>
              <a:t>dle</a:t>
            </a:r>
            <a:r>
              <a:rPr lang="cs-CZ" sz="2000" b="1" i="1" dirty="0">
                <a:solidFill>
                  <a:schemeClr val="accent1"/>
                </a:solidFill>
                <a:latin typeface="Average"/>
              </a:rPr>
              <a:t> daného</a:t>
            </a:r>
            <a:r>
              <a:rPr lang="en-US" sz="2000" b="1" i="1" dirty="0">
                <a:solidFill>
                  <a:schemeClr val="accent1"/>
                </a:solidFill>
                <a:latin typeface="Average"/>
              </a:rPr>
              <a:t> </a:t>
            </a:r>
            <a:endParaRPr lang="en-US" sz="2000" b="1" i="1" dirty="0">
              <a:solidFill>
                <a:schemeClr val="accent1"/>
              </a:solidFill>
            </a:endParaRPr>
          </a:p>
          <a:p>
            <a:pPr>
              <a:spcAft>
                <a:spcPts val="1600"/>
              </a:spcAft>
            </a:pPr>
            <a:r>
              <a:rPr lang="en-US" sz="2000" b="1" i="1" dirty="0" err="1">
                <a:solidFill>
                  <a:schemeClr val="accent1"/>
                </a:solidFill>
                <a:latin typeface="Average"/>
              </a:rPr>
              <a:t>po</a:t>
            </a:r>
            <a:r>
              <a:rPr lang="cs-CZ" sz="2000" b="1" i="1" dirty="0">
                <a:solidFill>
                  <a:schemeClr val="accent1"/>
                </a:solidFill>
                <a:latin typeface="Average"/>
              </a:rPr>
              <a:t>řa</a:t>
            </a:r>
            <a:r>
              <a:rPr lang="en-US" sz="2000" b="1" i="1" dirty="0">
                <a:solidFill>
                  <a:schemeClr val="accent1"/>
                </a:solidFill>
                <a:latin typeface="Average"/>
              </a:rPr>
              <a:t>d</a:t>
            </a:r>
            <a:r>
              <a:rPr lang="cs-CZ" sz="2000" b="1" i="1" dirty="0">
                <a:solidFill>
                  <a:schemeClr val="accent1"/>
                </a:solidFill>
                <a:latin typeface="Average"/>
              </a:rPr>
              <a:t>í</a:t>
            </a:r>
            <a:r>
              <a:rPr lang="en-US" sz="2000" b="1" i="1" dirty="0">
                <a:solidFill>
                  <a:schemeClr val="accent1"/>
                </a:solidFill>
                <a:latin typeface="Average"/>
              </a:rPr>
              <a:t>, </a:t>
            </a:r>
            <a:r>
              <a:rPr lang="en-US" sz="2000" b="1" i="1" dirty="0" err="1">
                <a:solidFill>
                  <a:schemeClr val="accent1"/>
                </a:solidFill>
                <a:latin typeface="Average"/>
              </a:rPr>
              <a:t>idealn</a:t>
            </a:r>
            <a:r>
              <a:rPr lang="cs-CZ" sz="2000" b="1" i="1" dirty="0">
                <a:solidFill>
                  <a:schemeClr val="accent1"/>
                </a:solidFill>
                <a:latin typeface="Average"/>
              </a:rPr>
              <a:t>í je</a:t>
            </a:r>
            <a:r>
              <a:rPr lang="en-US" sz="2000" b="1" i="1" dirty="0">
                <a:solidFill>
                  <a:schemeClr val="accent1"/>
                </a:solidFill>
                <a:latin typeface="Average"/>
              </a:rPr>
              <a:t> </a:t>
            </a:r>
            <a:r>
              <a:rPr lang="en-US" sz="2000" b="1" i="1" dirty="0" err="1">
                <a:solidFill>
                  <a:schemeClr val="accent1"/>
                </a:solidFill>
                <a:latin typeface="Average"/>
              </a:rPr>
              <a:t>cel</a:t>
            </a:r>
            <a:r>
              <a:rPr lang="cs-CZ" sz="2000" b="1" i="1" dirty="0">
                <a:solidFill>
                  <a:schemeClr val="accent1"/>
                </a:solidFill>
                <a:latin typeface="Average"/>
              </a:rPr>
              <a:t>ý</a:t>
            </a:r>
            <a:r>
              <a:rPr lang="en-US" sz="2000" b="1" i="1" dirty="0">
                <a:solidFill>
                  <a:schemeClr val="accent1"/>
                </a:solidFill>
                <a:latin typeface="Average"/>
              </a:rPr>
              <a:t> </a:t>
            </a:r>
            <a:r>
              <a:rPr lang="cs-CZ" sz="2800" b="1" i="1" dirty="0">
                <a:solidFill>
                  <a:schemeClr val="accent1"/>
                </a:solidFill>
                <a:latin typeface="Average"/>
              </a:rPr>
              <a:t>c</a:t>
            </a:r>
            <a:r>
              <a:rPr lang="en-US" sz="2800" b="1" i="1" dirty="0" err="1">
                <a:solidFill>
                  <a:schemeClr val="accent1"/>
                </a:solidFill>
                <a:latin typeface="Average"/>
              </a:rPr>
              <a:t>yklus</a:t>
            </a:r>
            <a:r>
              <a:rPr lang="cs-CZ" sz="2800" b="1" i="1" dirty="0">
                <a:solidFill>
                  <a:schemeClr val="accent1"/>
                </a:solidFill>
                <a:latin typeface="Average"/>
              </a:rPr>
              <a:t> </a:t>
            </a:r>
            <a:r>
              <a:rPr lang="en-US" sz="2800" b="1" i="1" dirty="0" err="1">
                <a:solidFill>
                  <a:schemeClr val="accent1"/>
                </a:solidFill>
                <a:latin typeface="Average"/>
              </a:rPr>
              <a:t>opakovat</a:t>
            </a:r>
            <a:r>
              <a:rPr lang="en-US" sz="2000" b="1" i="1" dirty="0">
                <a:solidFill>
                  <a:schemeClr val="accent1"/>
                </a:solidFill>
                <a:latin typeface="Average"/>
              </a:rPr>
              <a:t>.</a:t>
            </a:r>
            <a:endParaRPr lang="en-US" sz="2000" b="1" i="1" dirty="0">
              <a:solidFill>
                <a:schemeClr val="accent1"/>
              </a:solidFill>
            </a:endParaRPr>
          </a:p>
        </p:txBody>
      </p:sp>
    </p:spTree>
    <p:extLst>
      <p:ext uri="{BB962C8B-B14F-4D97-AF65-F5344CB8AC3E}">
        <p14:creationId xmlns:p14="http://schemas.microsoft.com/office/powerpoint/2010/main" val="2812447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Design </a:t>
            </a:r>
            <a:r>
              <a:rPr lang="en-US" b="1" dirty="0" err="1"/>
              <a:t>workshopu</a:t>
            </a:r>
            <a:r>
              <a:rPr lang="en-US" b="1" dirty="0"/>
              <a:t> </a:t>
            </a:r>
            <a:r>
              <a:rPr lang="cs-CZ" b="1" dirty="0"/>
              <a:t>– plán p</a:t>
            </a:r>
            <a:r>
              <a:rPr lang="en-US" b="1" dirty="0" err="1"/>
              <a:t>ilotn</a:t>
            </a:r>
            <a:r>
              <a:rPr lang="cs-CZ" b="1" dirty="0"/>
              <a:t>ího setkání</a:t>
            </a:r>
            <a:endParaRPr lang="en-US" b="1" dirty="0"/>
          </a:p>
        </p:txBody>
      </p:sp>
      <p:sp>
        <p:nvSpPr>
          <p:cNvPr id="7" name="TextBox 6"/>
          <p:cNvSpPr txBox="1"/>
          <p:nvPr/>
        </p:nvSpPr>
        <p:spPr>
          <a:xfrm>
            <a:off x="1219200" y="1663338"/>
            <a:ext cx="10519954" cy="5201424"/>
          </a:xfrm>
          <a:prstGeom prst="rect">
            <a:avLst/>
          </a:prstGeom>
          <a:noFill/>
        </p:spPr>
        <p:txBody>
          <a:bodyPr wrap="square" rtlCol="0">
            <a:spAutoFit/>
          </a:bodyPr>
          <a:lstStyle/>
          <a:p>
            <a:r>
              <a:rPr lang="cs-CZ" sz="1600" b="1" dirty="0"/>
              <a:t>1</a:t>
            </a:r>
            <a:r>
              <a:rPr lang="en-US" sz="1600" b="1" dirty="0"/>
              <a:t>] Reflection of the current knowledge of the participant</a:t>
            </a:r>
            <a:r>
              <a:rPr lang="cs-CZ" sz="1600" b="1" dirty="0"/>
              <a:t>s</a:t>
            </a:r>
          </a:p>
          <a:p>
            <a:r>
              <a:rPr lang="cs-CZ" sz="1400" b="1" i="1" dirty="0"/>
              <a:t>	</a:t>
            </a:r>
            <a:r>
              <a:rPr lang="en-US" sz="1400" i="1" dirty="0"/>
              <a:t>"</a:t>
            </a:r>
            <a:r>
              <a:rPr lang="en-US" sz="1400" b="1" i="1" dirty="0">
                <a:solidFill>
                  <a:schemeClr val="accent1">
                    <a:lumMod val="75000"/>
                  </a:schemeClr>
                </a:solidFill>
              </a:rPr>
              <a:t>What do you know/think about the inner disengagement? Do you have any experience with the topic?"</a:t>
            </a:r>
          </a:p>
          <a:p>
            <a:endParaRPr lang="cs-CZ" sz="1600" dirty="0"/>
          </a:p>
          <a:p>
            <a:r>
              <a:rPr lang="en-US" sz="1600" b="1" dirty="0"/>
              <a:t>2] Presentation </a:t>
            </a:r>
            <a:r>
              <a:rPr lang="cs-CZ" sz="1600" b="1" dirty="0"/>
              <a:t>-</a:t>
            </a:r>
            <a:r>
              <a:rPr lang="en-US" sz="1600" b="1" dirty="0"/>
              <a:t> "What the inner disengagement is"</a:t>
            </a:r>
            <a:endParaRPr lang="cs-CZ" sz="1600" b="1" dirty="0"/>
          </a:p>
          <a:p>
            <a:r>
              <a:rPr lang="cs-CZ" sz="1600" b="1" i="1" dirty="0"/>
              <a:t>	</a:t>
            </a:r>
            <a:r>
              <a:rPr lang="en-US" sz="1400" b="1" i="1" dirty="0">
                <a:solidFill>
                  <a:schemeClr val="accent1">
                    <a:lumMod val="75000"/>
                  </a:schemeClr>
                </a:solidFill>
              </a:rPr>
              <a:t>What is it's essence and signs; how to recognize it; why we need to invest in treating &amp; preventing it.</a:t>
            </a:r>
          </a:p>
          <a:p>
            <a:endParaRPr lang="en-US" sz="1600" dirty="0"/>
          </a:p>
          <a:p>
            <a:r>
              <a:rPr lang="en-US" sz="1600" b="1" dirty="0"/>
              <a:t>3] Casuistries </a:t>
            </a:r>
            <a:r>
              <a:rPr lang="en-US" sz="1600" dirty="0"/>
              <a:t>- practice the knowledge on example stories; lectors' feedback on the suggested solutions</a:t>
            </a:r>
            <a:r>
              <a:rPr lang="cs-CZ" sz="1600" dirty="0"/>
              <a:t> </a:t>
            </a:r>
            <a:r>
              <a:rPr lang="en-US" sz="1600" dirty="0"/>
              <a:t> </a:t>
            </a:r>
            <a:r>
              <a:rPr lang="cs-CZ" sz="1600" dirty="0"/>
              <a:t>			</a:t>
            </a:r>
            <a:r>
              <a:rPr lang="cs-CZ" sz="1600" b="1" dirty="0">
                <a:solidFill>
                  <a:schemeClr val="accent1">
                    <a:lumMod val="75000"/>
                  </a:schemeClr>
                </a:solidFill>
              </a:rPr>
              <a:t>během pilotáže s HR plánujeme získat reálné příběhy z praxe</a:t>
            </a:r>
            <a:endParaRPr lang="en-US" sz="1600" b="1" dirty="0">
              <a:solidFill>
                <a:schemeClr val="accent1">
                  <a:lumMod val="75000"/>
                </a:schemeClr>
              </a:solidFill>
            </a:endParaRPr>
          </a:p>
          <a:p>
            <a:endParaRPr lang="cs-CZ" sz="1600" dirty="0"/>
          </a:p>
          <a:p>
            <a:r>
              <a:rPr lang="en-US" sz="1600" b="1" dirty="0"/>
              <a:t>4] Reflection on the point 1]</a:t>
            </a:r>
            <a:r>
              <a:rPr lang="cs-CZ" sz="1600" b="1" dirty="0"/>
              <a:t>: </a:t>
            </a:r>
            <a:r>
              <a:rPr lang="en-US" sz="1400" b="1" i="1" dirty="0">
                <a:solidFill>
                  <a:schemeClr val="accent1">
                    <a:lumMod val="75000"/>
                  </a:schemeClr>
                </a:solidFill>
              </a:rPr>
              <a:t>„</a:t>
            </a:r>
            <a:r>
              <a:rPr lang="cs-CZ" sz="1400" b="1" i="1" dirty="0">
                <a:solidFill>
                  <a:schemeClr val="accent1">
                    <a:lumMod val="75000"/>
                  </a:schemeClr>
                </a:solidFill>
              </a:rPr>
              <a:t>W</a:t>
            </a:r>
            <a:r>
              <a:rPr lang="en-US" sz="1400" b="1" i="1" dirty="0">
                <a:solidFill>
                  <a:schemeClr val="accent1">
                    <a:lumMod val="75000"/>
                  </a:schemeClr>
                </a:solidFill>
              </a:rPr>
              <a:t>hat would you do </a:t>
            </a:r>
            <a:r>
              <a:rPr lang="cs-CZ" sz="1400" b="1" i="1" dirty="0">
                <a:solidFill>
                  <a:schemeClr val="accent1">
                    <a:lumMod val="75000"/>
                  </a:schemeClr>
                </a:solidFill>
              </a:rPr>
              <a:t>now </a:t>
            </a:r>
            <a:r>
              <a:rPr lang="en-US" sz="1400" b="1" i="1" dirty="0">
                <a:solidFill>
                  <a:schemeClr val="accent1">
                    <a:lumMod val="75000"/>
                  </a:schemeClr>
                </a:solidFill>
              </a:rPr>
              <a:t>in the situation which you described in the beginning?"</a:t>
            </a:r>
          </a:p>
          <a:p>
            <a:endParaRPr lang="en-US" sz="1600" dirty="0"/>
          </a:p>
          <a:p>
            <a:r>
              <a:rPr lang="en-US" sz="1600" b="1" dirty="0"/>
              <a:t>5] Presentation </a:t>
            </a:r>
            <a:r>
              <a:rPr lang="cs-CZ" sz="1600" b="1" dirty="0"/>
              <a:t>-</a:t>
            </a:r>
            <a:r>
              <a:rPr lang="en-US" sz="1600" b="1" dirty="0"/>
              <a:t> </a:t>
            </a:r>
            <a:r>
              <a:rPr lang="en-US" sz="1400" b="1" i="1" dirty="0">
                <a:solidFill>
                  <a:schemeClr val="accent1">
                    <a:lumMod val="75000"/>
                  </a:schemeClr>
                </a:solidFill>
              </a:rPr>
              <a:t>„</a:t>
            </a:r>
            <a:r>
              <a:rPr lang="cs-CZ" sz="1400" b="1" i="1" dirty="0">
                <a:solidFill>
                  <a:schemeClr val="accent1">
                    <a:lumMod val="75000"/>
                  </a:schemeClr>
                </a:solidFill>
              </a:rPr>
              <a:t>How to fight </a:t>
            </a:r>
            <a:r>
              <a:rPr lang="en-US" sz="1400" b="1" i="1" dirty="0">
                <a:solidFill>
                  <a:schemeClr val="accent1">
                    <a:lumMod val="75000"/>
                  </a:schemeClr>
                </a:solidFill>
              </a:rPr>
              <a:t>inner disengagement and how to prevent it"</a:t>
            </a:r>
          </a:p>
          <a:p>
            <a:endParaRPr lang="cs-CZ" sz="1600" dirty="0"/>
          </a:p>
          <a:p>
            <a:r>
              <a:rPr lang="en-US" sz="1600" b="1" dirty="0"/>
              <a:t>6] How to recognize own competencies in the given situation</a:t>
            </a:r>
            <a:r>
              <a:rPr lang="cs-CZ" sz="1600" b="1" dirty="0"/>
              <a:t> - </a:t>
            </a:r>
            <a:r>
              <a:rPr lang="cs-CZ" sz="1400" b="1" i="1" dirty="0">
                <a:solidFill>
                  <a:schemeClr val="accent1">
                    <a:lumMod val="75000"/>
                  </a:schemeClr>
                </a:solidFill>
              </a:rPr>
              <a:t>W</a:t>
            </a:r>
            <a:r>
              <a:rPr lang="en-US" sz="1400" b="1" i="1" dirty="0">
                <a:solidFill>
                  <a:schemeClr val="accent1">
                    <a:lumMod val="75000"/>
                  </a:schemeClr>
                </a:solidFill>
              </a:rPr>
              <a:t>hen should I ask a psychologist for help?</a:t>
            </a:r>
          </a:p>
          <a:p>
            <a:endParaRPr lang="en-US" sz="1600" dirty="0"/>
          </a:p>
          <a:p>
            <a:pPr lvl="0"/>
            <a:r>
              <a:rPr lang="en-US" sz="1600" b="1" dirty="0"/>
              <a:t>7] Reflection on the point 1] again</a:t>
            </a:r>
            <a:r>
              <a:rPr lang="cs-CZ" sz="1600" b="1" dirty="0"/>
              <a:t> </a:t>
            </a:r>
          </a:p>
          <a:p>
            <a:pPr lvl="0"/>
            <a:r>
              <a:rPr lang="en-US" sz="1400" b="1" i="1" dirty="0">
                <a:solidFill>
                  <a:srgbClr val="415588">
                    <a:lumMod val="75000"/>
                  </a:srgbClr>
                </a:solidFill>
              </a:rPr>
              <a:t>„</a:t>
            </a:r>
            <a:r>
              <a:rPr lang="cs-CZ" sz="1400" b="1" i="1" dirty="0">
                <a:solidFill>
                  <a:srgbClr val="415588">
                    <a:lumMod val="75000"/>
                  </a:srgbClr>
                </a:solidFill>
              </a:rPr>
              <a:t>W</a:t>
            </a:r>
            <a:r>
              <a:rPr lang="en-US" sz="1400" b="1" i="1" dirty="0">
                <a:solidFill>
                  <a:srgbClr val="415588">
                    <a:lumMod val="75000"/>
                  </a:srgbClr>
                </a:solidFill>
              </a:rPr>
              <a:t>hat would you do </a:t>
            </a:r>
            <a:r>
              <a:rPr lang="cs-CZ" sz="1400" b="1" i="1" dirty="0">
                <a:solidFill>
                  <a:srgbClr val="415588">
                    <a:lumMod val="75000"/>
                  </a:srgbClr>
                </a:solidFill>
              </a:rPr>
              <a:t>now </a:t>
            </a:r>
            <a:r>
              <a:rPr lang="en-US" sz="1400" b="1" i="1" dirty="0">
                <a:solidFill>
                  <a:srgbClr val="415588">
                    <a:lumMod val="75000"/>
                  </a:srgbClr>
                </a:solidFill>
              </a:rPr>
              <a:t>in the situation which you described in the beginning?</a:t>
            </a:r>
            <a:r>
              <a:rPr lang="cs-CZ" sz="1400" b="1" i="1" dirty="0">
                <a:solidFill>
                  <a:srgbClr val="415588">
                    <a:lumMod val="75000"/>
                  </a:srgbClr>
                </a:solidFill>
              </a:rPr>
              <a:t> Which concrete steps would you take?</a:t>
            </a:r>
            <a:r>
              <a:rPr lang="en-US" sz="1400" b="1" i="1" dirty="0">
                <a:solidFill>
                  <a:srgbClr val="415588">
                    <a:lumMod val="75000"/>
                  </a:srgbClr>
                </a:solidFill>
              </a:rPr>
              <a:t>"</a:t>
            </a:r>
          </a:p>
          <a:p>
            <a:endParaRPr lang="en-US" sz="1200" dirty="0"/>
          </a:p>
          <a:p>
            <a:endParaRPr lang="cs-CZ" sz="1600" dirty="0"/>
          </a:p>
          <a:p>
            <a:r>
              <a:rPr lang="en-US" sz="1600" b="1" dirty="0">
                <a:solidFill>
                  <a:schemeClr val="bg1"/>
                </a:solidFill>
              </a:rPr>
              <a:t>8] Discussion, Q&amp;A</a:t>
            </a:r>
            <a:r>
              <a:rPr lang="cs-CZ" sz="1600" b="1" dirty="0">
                <a:solidFill>
                  <a:schemeClr val="bg1"/>
                </a:solidFill>
              </a:rPr>
              <a:t> and the c</a:t>
            </a:r>
            <a:r>
              <a:rPr lang="en-US" sz="1600" b="1" dirty="0">
                <a:solidFill>
                  <a:schemeClr val="bg1"/>
                </a:solidFill>
              </a:rPr>
              <a:t>losing circle</a:t>
            </a:r>
            <a:endParaRPr lang="cs-CZ" sz="1600" b="1" dirty="0">
              <a:solidFill>
                <a:schemeClr val="bg1"/>
              </a:solidFill>
            </a:endParaRPr>
          </a:p>
          <a:p>
            <a:r>
              <a:rPr lang="cs-CZ" sz="1600" b="1" i="1" dirty="0">
                <a:solidFill>
                  <a:schemeClr val="bg1"/>
                </a:solidFill>
              </a:rPr>
              <a:t>	</a:t>
            </a:r>
            <a:r>
              <a:rPr lang="en-US" sz="1600" b="1" i="1" dirty="0">
                <a:solidFill>
                  <a:schemeClr val="bg1"/>
                </a:solidFill>
              </a:rPr>
              <a:t>"What I learned and what I am taking with me from this education."</a:t>
            </a:r>
          </a:p>
        </p:txBody>
      </p:sp>
      <p:sp>
        <p:nvSpPr>
          <p:cNvPr id="8" name="Arrow: Striped Right 7"/>
          <p:cNvSpPr/>
          <p:nvPr/>
        </p:nvSpPr>
        <p:spPr>
          <a:xfrm>
            <a:off x="1957582" y="3387636"/>
            <a:ext cx="620153" cy="304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70406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Gallery</Template>
  <TotalTime>2706</TotalTime>
  <Words>1814</Words>
  <Application>Microsoft Office PowerPoint</Application>
  <PresentationFormat>Širokoúhlá obrazovka</PresentationFormat>
  <Paragraphs>107</Paragraphs>
  <Slides>18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18</vt:i4>
      </vt:variant>
    </vt:vector>
  </HeadingPairs>
  <TitlesOfParts>
    <vt:vector size="22" baseType="lpstr">
      <vt:lpstr>Arial</vt:lpstr>
      <vt:lpstr>Average</vt:lpstr>
      <vt:lpstr>Century Gothic</vt:lpstr>
      <vt:lpstr>Gallery</vt:lpstr>
      <vt:lpstr>vnitřní výpověď workshop pro HR i manažery</vt:lpstr>
      <vt:lpstr>Tým – jak jsme pracovali? </vt:lpstr>
      <vt:lpstr>Proces – feedback byl nadšený a podporující </vt:lpstr>
      <vt:lpstr>Feedback</vt:lpstr>
      <vt:lpstr>Finální návrh projektu – vize (purpose)</vt:lpstr>
      <vt:lpstr>Dlouhodobý cíl  X  Krátkodobý cíl</vt:lpstr>
      <vt:lpstr>Benefits</vt:lpstr>
      <vt:lpstr>Design workshopu – Kolbův cyklus</vt:lpstr>
      <vt:lpstr>Design workshopu – plán pilotního setkání</vt:lpstr>
      <vt:lpstr>Design workshopu</vt:lpstr>
      <vt:lpstr>Design workshopu</vt:lpstr>
      <vt:lpstr>Design workshopu</vt:lpstr>
      <vt:lpstr>Hand-out</vt:lpstr>
      <vt:lpstr>3 typy kazuistik  = normálni, disengagement VS burnout, problém jiného typu</vt:lpstr>
      <vt:lpstr>Hanka </vt:lpstr>
      <vt:lpstr>Tatiana </vt:lpstr>
      <vt:lpstr>Tomáš  </vt:lpstr>
      <vt:lpstr>Veronika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Vniřní výpověď workshop</dc:title>
  <dc:creator>Tereza Blazejovska</dc:creator>
  <cp:lastModifiedBy>Ucitel</cp:lastModifiedBy>
  <cp:revision>34</cp:revision>
  <dcterms:created xsi:type="dcterms:W3CDTF">2016-11-10T10:13:06Z</dcterms:created>
  <dcterms:modified xsi:type="dcterms:W3CDTF">2016-11-12T08:04:00Z</dcterms:modified>
</cp:coreProperties>
</file>