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57" r:id="rId3"/>
    <p:sldId id="260" r:id="rId4"/>
    <p:sldId id="269" r:id="rId5"/>
    <p:sldId id="261" r:id="rId6"/>
    <p:sldId id="262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4" r:id="rId34"/>
    <p:sldId id="295" r:id="rId35"/>
    <p:sldId id="296" r:id="rId36"/>
    <p:sldId id="297" r:id="rId37"/>
    <p:sldId id="299" r:id="rId38"/>
    <p:sldId id="300" r:id="rId39"/>
    <p:sldId id="301" r:id="rId40"/>
    <p:sldId id="302" r:id="rId41"/>
    <p:sldId id="303" r:id="rId42"/>
    <p:sldId id="305" r:id="rId43"/>
    <p:sldId id="307" r:id="rId44"/>
    <p:sldId id="308" r:id="rId45"/>
    <p:sldId id="310" r:id="rId46"/>
    <p:sldId id="311" r:id="rId47"/>
    <p:sldId id="312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C790-DF1E-4DB1-B591-1C5B768B6A9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E7AA-258D-4B4A-BD49-BB27AA64A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3.10.2016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783FC-4C50-4620-AFB0-E19B3A890DB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327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204D0-CDAE-495F-B6A7-95CCAF847350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3.10.2016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62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204D0-CDAE-495F-B6A7-95CCAF847350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3.10.2016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06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4F392-B09C-453A-BBC0-70B89086AF24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P&#233;&#357;a%20%20p&#345;i%20hodin&#283;%20VV.wmv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Alice Vašáková </a:t>
            </a:r>
          </a:p>
          <a:p>
            <a:r>
              <a:rPr lang="cs-CZ" dirty="0" smtClean="0"/>
              <a:t>pro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664"/>
            <a:ext cx="8229600" cy="604852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a komunikaci mezi školou a zákonnými zástupci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školy při poskytování poradenských služeb se školskými poradenskými zařízeními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Škola zpracovává a uskutečňuje program poradenských služeb ve škole, který zahrnuje popis činností a vymezení odpovědnosti pedagogických pracovníků uvedených v odstavci 1, preventivní program školy včetně strategie předcházení školní neúspěšnosti, šikaně a dalším projevům rizikového chování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Pedagogičtí pracovními uvedení v odstavci 1 se podílejí na zajišťování podpůrných opatření pro žáky se speciálními vzdělávacími potřebami, poskytují součinnost ŠPZ a spolupracují s orgány veřejné moci  za účelem ochrany práv žáků</a:t>
            </a:r>
          </a:p>
        </p:txBody>
      </p:sp>
    </p:spTree>
    <p:extLst>
      <p:ext uri="{BB962C8B-B14F-4D97-AF65-F5344CB8AC3E}">
        <p14:creationId xmlns:p14="http://schemas.microsoft.com/office/powerpoint/2010/main" val="13477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Angažmá psychologa ve ŠPP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12" y="3237706"/>
            <a:ext cx="2543175" cy="1800225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Vraťte se k jednotlivým oblastem poradenských služeb a zamyslete se nad tím, jakými konkrétními aktivitami by do nich mohl přispět školní psycholog</a:t>
            </a:r>
          </a:p>
          <a:p>
            <a:r>
              <a:rPr lang="cs-CZ" dirty="0" smtClean="0"/>
              <a:t>Které aktivity byste si dovedli představit ve spolupráci s jinými poradenskými pracovníky školy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Poradenští pracovníci ve školách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Výchovný poradce</a:t>
            </a:r>
          </a:p>
          <a:p>
            <a:r>
              <a:rPr lang="cs-CZ" b="1" dirty="0" smtClean="0"/>
              <a:t>Metodik prevence</a:t>
            </a:r>
          </a:p>
          <a:p>
            <a:r>
              <a:rPr lang="cs-CZ" dirty="0" smtClean="0"/>
              <a:t>Školní speciální pedagog (ve školách nejčastěji zaměřený na oblast poruch učení, ale může mít i jiné specializace-</a:t>
            </a:r>
            <a:r>
              <a:rPr lang="cs-CZ" dirty="0" err="1" smtClean="0"/>
              <a:t>etoped</a:t>
            </a:r>
            <a:r>
              <a:rPr lang="cs-CZ" dirty="0" smtClean="0"/>
              <a:t>, logoped, </a:t>
            </a:r>
            <a:r>
              <a:rPr lang="cs-CZ" dirty="0" err="1" smtClean="0"/>
              <a:t>psychoped</a:t>
            </a:r>
            <a:r>
              <a:rPr lang="cs-CZ" dirty="0" smtClean="0"/>
              <a:t>, </a:t>
            </a:r>
            <a:r>
              <a:rPr lang="cs-CZ" dirty="0" err="1" smtClean="0"/>
              <a:t>surdo</a:t>
            </a:r>
            <a:r>
              <a:rPr lang="cs-CZ" dirty="0" smtClean="0"/>
              <a:t>/</a:t>
            </a:r>
            <a:r>
              <a:rPr lang="cs-CZ" dirty="0" err="1" smtClean="0"/>
              <a:t>tyfloped</a:t>
            </a:r>
            <a:r>
              <a:rPr lang="cs-CZ" dirty="0" smtClean="0"/>
              <a:t>… </a:t>
            </a:r>
          </a:p>
          <a:p>
            <a:r>
              <a:rPr lang="cs-CZ" dirty="0" smtClean="0"/>
              <a:t>Dle specifik školy mohou tým doplnit i další pracovníci, např. sociální pedagog, sociální pracovník apod.</a:t>
            </a:r>
          </a:p>
          <a:p>
            <a:pPr marL="0" indent="0">
              <a:buNone/>
            </a:pPr>
            <a:r>
              <a:rPr lang="cs-CZ" dirty="0" smtClean="0"/>
              <a:t>Je-li ve škole zaměstnán školní psycholog, nemá JAKO JEDINÝ PORADENSKÝ PRACOVNÍK v náplni práce výuku žáků-jeho pozice je specifická (výhody i rizika)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5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Náplň práce poradenských pracovníků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vymezena standardy, závaznými pro všechny, kdo chtějí ve školství poskytovat poradenské služby (standard=vymezení, ohraničení </a:t>
            </a:r>
            <a:r>
              <a:rPr lang="cs-CZ" dirty="0" err="1" smtClean="0"/>
              <a:t>kompetencí-není</a:t>
            </a:r>
            <a:r>
              <a:rPr lang="cs-CZ" dirty="0" smtClean="0"/>
              <a:t> totožný s náplní práce)</a:t>
            </a:r>
          </a:p>
          <a:p>
            <a:r>
              <a:rPr lang="cs-CZ" dirty="0" smtClean="0"/>
              <a:t>Týkají se škol a školských poradenských zařízení (</a:t>
            </a:r>
            <a:r>
              <a:rPr lang="cs-CZ" dirty="0" err="1" smtClean="0"/>
              <a:t>pedagogicko</a:t>
            </a:r>
            <a:r>
              <a:rPr lang="cs-CZ" dirty="0" smtClean="0"/>
              <a:t> psychologické poradny, speciální pedagogická centra)</a:t>
            </a:r>
          </a:p>
          <a:p>
            <a:r>
              <a:rPr lang="cs-CZ" dirty="0" smtClean="0"/>
              <a:t>Jaký je rozdíl mezi těmito institucemi? </a:t>
            </a:r>
          </a:p>
          <a:p>
            <a:r>
              <a:rPr lang="cs-CZ" dirty="0" smtClean="0"/>
              <a:t>Pojďme zpět k poradenským pracovníkům ve školách-jaké služby vlastně </a:t>
            </a:r>
            <a:r>
              <a:rPr lang="cs-CZ" smtClean="0"/>
              <a:t>mohou poskytovat?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2143125" cy="2133600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059832" y="2514600"/>
            <a:ext cx="5626969" cy="3845720"/>
          </a:xfrm>
        </p:spPr>
        <p:txBody>
          <a:bodyPr>
            <a:normAutofit/>
          </a:bodyPr>
          <a:lstStyle/>
          <a:p>
            <a:r>
              <a:rPr lang="cs-CZ" dirty="0" smtClean="0"/>
              <a:t>Vytvořte s kolegy čtyřčlenné týmy školního poradenského pracoviště, rozdělte si role jednotlivých poradenských pracovníků</a:t>
            </a:r>
          </a:p>
          <a:p>
            <a:r>
              <a:rPr lang="cs-CZ" dirty="0" smtClean="0"/>
              <a:t>Prostudujte každý svou část náplně práce a případně se doptejte na aktivity, které jsou nejasné. Porovnejte si své náplně práce.</a:t>
            </a:r>
          </a:p>
          <a:p>
            <a:r>
              <a:rPr lang="cs-CZ" dirty="0" smtClean="0"/>
              <a:t>Zůstaňte ve svých rolích a naplánujte společně týmové řešení úkolů, které vám </a:t>
            </a:r>
            <a:r>
              <a:rPr lang="cs-CZ" smtClean="0"/>
              <a:t>budou později zadány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7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Shrnutí, 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psycholog je člen týmu poradenských pracovníků školy-kooperuje a buduje</a:t>
            </a:r>
          </a:p>
          <a:p>
            <a:r>
              <a:rPr lang="cs-CZ" dirty="0"/>
              <a:t>Jedná se o mezioborovou </a:t>
            </a:r>
            <a:r>
              <a:rPr lang="cs-CZ" dirty="0" smtClean="0"/>
              <a:t>spolupráci</a:t>
            </a:r>
            <a:endParaRPr lang="cs-CZ" dirty="0"/>
          </a:p>
          <a:p>
            <a:r>
              <a:rPr lang="cs-CZ" dirty="0" smtClean="0"/>
              <a:t>Pro efektivní spolupráci je vhodné, aby se orientoval    v pedagogické tematice (riziko mimozemšťana za zavřenými dveřmi)</a:t>
            </a:r>
          </a:p>
          <a:p>
            <a:r>
              <a:rPr lang="cs-CZ" dirty="0"/>
              <a:t>Je třeba počítat s tím, že na mnoho školních jevů bude mít diametrálně odlišný pohled</a:t>
            </a:r>
          </a:p>
          <a:p>
            <a:r>
              <a:rPr lang="cs-CZ" dirty="0" smtClean="0"/>
              <a:t>Jeho práce je vymezena především školskými legislativními mantinely</a:t>
            </a:r>
          </a:p>
        </p:txBody>
      </p:sp>
    </p:spTree>
    <p:extLst>
      <p:ext uri="{BB962C8B-B14F-4D97-AF65-F5344CB8AC3E}">
        <p14:creationId xmlns:p14="http://schemas.microsoft.com/office/powerpoint/2010/main" val="29919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480416"/>
          </a:xfrm>
        </p:spPr>
        <p:txBody>
          <a:bodyPr/>
          <a:lstStyle/>
          <a:p>
            <a:r>
              <a:rPr lang="cs-CZ" dirty="0" smtClean="0"/>
              <a:t>Žáci se speciálními vzdělávacími potřebami   a systém, který je podporuje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 flipV="1">
            <a:off x="530352" y="4214376"/>
            <a:ext cx="7772400" cy="187892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8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je toto téma pro nás aktuální?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Poradenské služby ve škole jsou budovány s ohledem na potřeby těchto dětí a na potřeby dospělých, kteří je vychovávají, vzdělávají, diagnostikují, podporují…</a:t>
            </a:r>
            <a:endParaRPr lang="cs-CZ" dirty="0"/>
          </a:p>
          <a:p>
            <a:r>
              <a:rPr lang="cs-CZ" dirty="0" smtClean="0"/>
              <a:t>Většina zakázek školního psychologa nějak s těmito žáky souvisí</a:t>
            </a:r>
          </a:p>
          <a:p>
            <a:r>
              <a:rPr lang="cs-CZ" dirty="0" smtClean="0"/>
              <a:t>Problematika dětí a žáků se SVP je (a dlouho bude)    ve školách aktuálním, kritickým tématem a má zásadní vliv na klima současných škol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8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altLang="cs-CZ" sz="3600" dirty="0" smtClean="0"/>
              <a:t>Základní rámec péče o žáky se SVP</a:t>
            </a:r>
            <a:endParaRPr lang="cs-CZ" altLang="cs-CZ" sz="3600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507288" cy="5184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600" b="1" dirty="0" smtClean="0">
                <a:cs typeface="Arial" charset="0"/>
              </a:rPr>
              <a:t>Paragraf 16 školského zákona:</a:t>
            </a:r>
          </a:p>
          <a:p>
            <a:pPr lvl="1">
              <a:lnSpc>
                <a:spcPct val="110000"/>
              </a:lnSpc>
            </a:pPr>
            <a:r>
              <a:rPr lang="cs-CZ" altLang="cs-CZ" sz="2400" b="1" dirty="0" smtClean="0">
                <a:cs typeface="Arial" charset="0"/>
              </a:rPr>
              <a:t>Dítětem, žákem a studentem se SVP se rozumí osoba</a:t>
            </a:r>
            <a:r>
              <a:rPr lang="cs-CZ" altLang="cs-CZ" sz="2400" dirty="0" smtClean="0">
                <a:cs typeface="Arial" charset="0"/>
              </a:rPr>
              <a:t>, </a:t>
            </a:r>
            <a:r>
              <a:rPr lang="cs-CZ" altLang="cs-CZ" sz="2400" b="1" dirty="0" smtClean="0">
                <a:cs typeface="Arial" charset="0"/>
              </a:rPr>
              <a:t>která</a:t>
            </a:r>
            <a:r>
              <a:rPr lang="cs-CZ" altLang="cs-CZ" sz="2400" dirty="0" smtClean="0">
                <a:cs typeface="Arial" charset="0"/>
              </a:rPr>
              <a:t> k naplnění svých vzdělávacích možností nebo k uplatnění nebo užívání svých práv na rovnoprávném základě s ostatními </a:t>
            </a:r>
            <a:r>
              <a:rPr lang="cs-CZ" altLang="cs-CZ" sz="2400" b="1" dirty="0" smtClean="0">
                <a:cs typeface="Arial" charset="0"/>
              </a:rPr>
              <a:t>potřebuje poskytnutí podpůrných opatření</a:t>
            </a:r>
            <a:r>
              <a:rPr lang="cs-CZ" altLang="cs-CZ" sz="2400" dirty="0" smtClean="0">
                <a:cs typeface="Arial" charset="0"/>
              </a:rPr>
              <a:t>. PO se rozumí nezbytné úpravy ve vzdělávání a školských službách odpovídající zdravotnímu stavu, kulturnímu prostředí nebo jiným životním podmínkám dítěte, žáka nebo studenta. Děti, žáci a studenti se SVP mají právo na bezplatné poskytování podpůrných opatření školou a školským zařízením.</a:t>
            </a:r>
          </a:p>
        </p:txBody>
      </p:sp>
    </p:spTree>
    <p:extLst>
      <p:ext uri="{BB962C8B-B14F-4D97-AF65-F5344CB8AC3E}">
        <p14:creationId xmlns:p14="http://schemas.microsoft.com/office/powerpoint/2010/main" val="11525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600" dirty="0" smtClean="0">
                <a:cs typeface="Arial" charset="0"/>
              </a:rPr>
              <a:t>Žáci budou vzděláváni s využitím podpůrných opatření, která spočívají v: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400" dirty="0" smtClean="0"/>
              <a:t>poradenské pomoci školy a školského poradenského zařízení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400" dirty="0" smtClean="0"/>
              <a:t>úpravě organizace, obsahu, hodnocení, forem a metod vzdělávání a školských služeb včetně zabezpečení předmětů speciálně pedagogické péče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400" dirty="0" smtClean="0"/>
              <a:t>úpravě podmínek přijímaní ke vzdělávání                         a ukončování vzdělávání</a:t>
            </a:r>
          </a:p>
          <a:p>
            <a:pPr lvl="1">
              <a:lnSpc>
                <a:spcPct val="110000"/>
              </a:lnSpc>
              <a:defRPr/>
            </a:pPr>
            <a:r>
              <a:rPr lang="cs-CZ" sz="2400" dirty="0" smtClean="0"/>
              <a:t>použití kompenzačních pomůcek, speciálních učebnic a speciálních učebních pomůcek, využívání specifických komunikačních systémů</a:t>
            </a:r>
          </a:p>
          <a:p>
            <a:pPr eaLnBrk="1" hangingPunct="1"/>
            <a:endParaRPr lang="cs-CZ" sz="2200" dirty="0" smtClean="0">
              <a:cs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8640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3600" dirty="0" smtClean="0"/>
              <a:t>Základní rámec péče o žáky se SVP</a:t>
            </a:r>
          </a:p>
        </p:txBody>
      </p:sp>
    </p:spTree>
    <p:extLst>
      <p:ext uri="{BB962C8B-B14F-4D97-AF65-F5344CB8AC3E}">
        <p14:creationId xmlns:p14="http://schemas.microsoft.com/office/powerpoint/2010/main" val="4183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budeme věnovat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 jako člen školního poradenského týmu</a:t>
            </a:r>
          </a:p>
          <a:p>
            <a:r>
              <a:rPr lang="cs-CZ" dirty="0" smtClean="0"/>
              <a:t>Kontext působení ŠP ve škole</a:t>
            </a:r>
          </a:p>
          <a:p>
            <a:r>
              <a:rPr lang="cs-CZ" dirty="0" smtClean="0"/>
              <a:t>Profesní kompetence ŠP</a:t>
            </a:r>
          </a:p>
          <a:p>
            <a:r>
              <a:rPr lang="cs-CZ" dirty="0" smtClean="0"/>
              <a:t>Žáci se speciálními vzdělávacími potřebami</a:t>
            </a:r>
          </a:p>
          <a:p>
            <a:r>
              <a:rPr lang="cs-CZ" dirty="0" smtClean="0"/>
              <a:t>Konkrétní aktivity psychologa ve škole-poskytování služeb žákům, rodičům, učitelům </a:t>
            </a:r>
          </a:p>
          <a:p>
            <a:r>
              <a:rPr lang="cs-CZ" dirty="0" smtClean="0"/>
              <a:t>Spolupráce psychologa s vnějším světem (ostatní odborníci, OSPOD, spolupracující organizace)</a:t>
            </a:r>
          </a:p>
          <a:p>
            <a:r>
              <a:rPr lang="cs-CZ" dirty="0" smtClean="0"/>
              <a:t>Psycholog ve službách systému-výhody a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8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603504" lvl="2" indent="-256032">
              <a:lnSpc>
                <a:spcPct val="110000"/>
              </a:lnSpc>
              <a:spcBef>
                <a:spcPts val="400"/>
              </a:spcBef>
              <a:buClr>
                <a:srgbClr val="0070C0"/>
              </a:buClr>
              <a:buSzPct val="68000"/>
              <a:buFont typeface="Courier New" pitchFamily="49" charset="0"/>
              <a:buChar char="o"/>
              <a:defRPr/>
            </a:pPr>
            <a:r>
              <a:rPr lang="cs-CZ" sz="2400" dirty="0" smtClean="0"/>
              <a:t>úpravě očekávaných výstupů vzdělávání v mezích stanovených rámcovými vzdělávacími programy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Clr>
                <a:srgbClr val="0070C0"/>
              </a:buClr>
              <a:buSzPct val="68000"/>
              <a:buFont typeface="Courier New" pitchFamily="49" charset="0"/>
              <a:buChar char="o"/>
              <a:defRPr/>
            </a:pPr>
            <a:r>
              <a:rPr lang="cs-CZ" sz="2400" dirty="0" smtClean="0"/>
              <a:t>vzdělávání podle IVP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Clr>
                <a:srgbClr val="0070C0"/>
              </a:buClr>
              <a:buSzPct val="68000"/>
              <a:buFont typeface="Courier New" pitchFamily="49" charset="0"/>
              <a:buChar char="o"/>
              <a:defRPr/>
            </a:pPr>
            <a:r>
              <a:rPr lang="cs-CZ" sz="2400" dirty="0" smtClean="0"/>
              <a:t>využití asistenta pedagoga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Clr>
                <a:srgbClr val="0070C0"/>
              </a:buClr>
              <a:buSzPct val="68000"/>
              <a:buFont typeface="Courier New" pitchFamily="49" charset="0"/>
              <a:buChar char="o"/>
              <a:defRPr/>
            </a:pPr>
            <a:r>
              <a:rPr lang="cs-CZ" sz="2400" dirty="0" smtClean="0"/>
              <a:t>využití dalšího pedagogického pracovníka, příp. tlumočníka do znakového jazyka a dalších podpůrných osob (např. osobní asistent)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Clr>
                <a:srgbClr val="0070C0"/>
              </a:buClr>
              <a:buSzPct val="68000"/>
              <a:buFont typeface="Courier New" pitchFamily="49" charset="0"/>
              <a:buChar char="o"/>
              <a:defRPr/>
            </a:pPr>
            <a:r>
              <a:rPr lang="cs-CZ" sz="2400" dirty="0" smtClean="0"/>
              <a:t>poskytování  vzdělávání nebo školských služeb                v prostorách stavebně nebo technicky upravených</a:t>
            </a:r>
          </a:p>
          <a:p>
            <a:pPr eaLnBrk="1" hangingPunct="1">
              <a:buNone/>
            </a:pPr>
            <a:endParaRPr lang="cs-CZ" sz="2200" dirty="0" smtClean="0">
              <a:cs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36103"/>
          </a:xfrm>
        </p:spPr>
        <p:txBody>
          <a:bodyPr>
            <a:noAutofit/>
          </a:bodyPr>
          <a:lstStyle/>
          <a:p>
            <a:pPr>
              <a:defRPr/>
            </a:pPr>
            <a:endParaRPr lang="cs-CZ" alt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1530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8640"/>
            <a:ext cx="8229600" cy="61206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800" dirty="0" smtClean="0"/>
              <a:t>Podpůrná opatření jsou v jednotlivých oblastech rozdělena do 5 kategorií podle míry postižení žáka, organizační a finanční náročnosti </a:t>
            </a:r>
          </a:p>
          <a:p>
            <a:pPr>
              <a:lnSpc>
                <a:spcPct val="120000"/>
              </a:lnSpc>
            </a:pPr>
            <a:r>
              <a:rPr lang="cs-CZ" sz="2800" b="1" dirty="0" smtClean="0"/>
              <a:t>Podpůrná opatření 1. stupně</a:t>
            </a:r>
            <a:r>
              <a:rPr lang="cs-CZ" sz="2800" dirty="0" smtClean="0"/>
              <a:t> poskytuje škola sama        na základě svého posouzení vzdělávacích potřeb žáka, vyhodnocuje jejich účinnost a až když jsou neúčinná, navrhuje vyšetření žáka ve ŠPZ. Zpracovává se </a:t>
            </a:r>
            <a:r>
              <a:rPr lang="cs-CZ" sz="2800" b="1" dirty="0" smtClean="0"/>
              <a:t>Plán pedagogické podpory</a:t>
            </a:r>
          </a:p>
          <a:p>
            <a:pPr eaLnBrk="1" hangingPunct="1">
              <a:lnSpc>
                <a:spcPct val="120000"/>
              </a:lnSpc>
            </a:pPr>
            <a:r>
              <a:rPr lang="cs-CZ" sz="2800" b="1" dirty="0" smtClean="0"/>
              <a:t>Podpůrná opatření 2. – 5. stupně</a:t>
            </a:r>
            <a:r>
              <a:rPr lang="cs-CZ" sz="2800" dirty="0" smtClean="0"/>
              <a:t> – žáky bude do vyšších stupňů zařazovat ŠPZ – PO se poskytují na základě doporučení ŠPZ. Některá podpůrná opatření  v těchto kategoriích jsou spojená s nárokem na finanční prostředky na jejich realizaci. Žáci mohou pracovat dle IVP a také s podporou asistenta pedagoga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412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tomuto systému rozumíme?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80928"/>
            <a:ext cx="2814587" cy="252027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skupinách prodiskutujte , kdo jsou to žáci se speciálními vzdělávacími potřebami</a:t>
            </a:r>
          </a:p>
          <a:p>
            <a:r>
              <a:rPr lang="cs-CZ" dirty="0" smtClean="0"/>
              <a:t>Jak rozumíte pojmům integrace a inkluze (obecně i v kontextu vzdělávání)</a:t>
            </a:r>
          </a:p>
          <a:p>
            <a:r>
              <a:rPr lang="cs-CZ" dirty="0" smtClean="0"/>
              <a:t>Jaký je výš osobní názor na myšlenku „společného vzdělávání“?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4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Integrace a inkluze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Integrace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Inkluze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Děti s postižením se mohou vzdělávat společně s dětmi zdravými</a:t>
            </a:r>
          </a:p>
          <a:p>
            <a:r>
              <a:rPr lang="cs-CZ" dirty="0" smtClean="0"/>
              <a:t>Musí však být schopni se do určité míry „přizpůsobit“ běžné škole</a:t>
            </a:r>
          </a:p>
          <a:p>
            <a:r>
              <a:rPr lang="cs-CZ" dirty="0" smtClean="0"/>
              <a:t>Paralelně s integrací běží             i segregované vzdělání               (v. tzv. speciálních školách)</a:t>
            </a:r>
          </a:p>
          <a:p>
            <a:r>
              <a:rPr lang="cs-CZ" dirty="0" smtClean="0"/>
              <a:t>Žák může „přecházet“ z jednoho typu vzdělávání do druhého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Společné vzdělávání žáků zdravých a znevýhodněných      je „normou“</a:t>
            </a:r>
          </a:p>
          <a:p>
            <a:r>
              <a:rPr lang="cs-CZ" dirty="0" smtClean="0"/>
              <a:t>Školy jsou otevřené a připravené pracovat na principu individualizace</a:t>
            </a:r>
          </a:p>
          <a:p>
            <a:r>
              <a:rPr lang="cs-CZ" dirty="0" smtClean="0"/>
              <a:t>Společné vzdělávání je vnímáno jako výhoda pro žáky, neboť to odráží realitu v běžné společnosti</a:t>
            </a:r>
          </a:p>
          <a:p>
            <a:r>
              <a:rPr lang="cs-CZ" dirty="0" smtClean="0"/>
              <a:t>Vzdělávání se realizuje s využitím </a:t>
            </a:r>
            <a:r>
              <a:rPr lang="cs-CZ" b="1" dirty="0" smtClean="0"/>
              <a:t>podpůrných opatření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7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oruchy učení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6872"/>
            <a:ext cx="2792281" cy="3606347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Správný název: specifické vývojové poruchy učení</a:t>
            </a:r>
          </a:p>
          <a:p>
            <a:r>
              <a:rPr lang="cs-CZ" dirty="0" smtClean="0"/>
              <a:t>Nejčastější jsou </a:t>
            </a:r>
          </a:p>
          <a:p>
            <a:pPr>
              <a:buFontTx/>
              <a:buChar char="-"/>
            </a:pPr>
            <a:r>
              <a:rPr lang="cs-CZ" dirty="0"/>
              <a:t>Dyslexie</a:t>
            </a:r>
          </a:p>
          <a:p>
            <a:pPr>
              <a:buFontTx/>
              <a:buChar char="-"/>
            </a:pPr>
            <a:r>
              <a:rPr lang="cs-CZ" dirty="0"/>
              <a:t>Dysortografie</a:t>
            </a:r>
          </a:p>
          <a:p>
            <a:pPr>
              <a:buFontTx/>
              <a:buChar char="-"/>
            </a:pPr>
            <a:r>
              <a:rPr lang="cs-CZ" dirty="0"/>
              <a:t>Dysgrafie</a:t>
            </a:r>
          </a:p>
          <a:p>
            <a:r>
              <a:rPr lang="cs-CZ" dirty="0" smtClean="0"/>
              <a:t>Procento v populaci-oficiální a neoficiální, rozmezí 2-20%</a:t>
            </a:r>
          </a:p>
          <a:p>
            <a:r>
              <a:rPr lang="cs-CZ" dirty="0" smtClean="0"/>
              <a:t>Co o nich víme?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ym typeface="Wingdings" pitchFamily="2" charset="2"/>
              </a:rPr>
              <a:t>Obvykle se popisují jako „neschopnost“ zvládnout čtení, psaní, počítání běžnými metodami na úrovni, která je očekávatelná vzhledem k intelektu, motivaci, podnětnosti prostředí. Projevují se specifickými </a:t>
            </a:r>
            <a:r>
              <a:rPr lang="cs-CZ" dirty="0" smtClean="0">
                <a:sym typeface="Wingdings" pitchFamily="2" charset="2"/>
              </a:rPr>
              <a:t>obtížemi v dané oblasti</a:t>
            </a:r>
          </a:p>
          <a:p>
            <a:r>
              <a:rPr lang="cs-CZ" dirty="0" smtClean="0">
                <a:sym typeface="Wingdings" pitchFamily="2" charset="2"/>
              </a:rPr>
              <a:t>Příčina vzniku je nejasná, pravděpodobně se jedná       o kombinaci faktorů (dědičnost, </a:t>
            </a:r>
            <a:r>
              <a:rPr lang="cs-CZ" dirty="0" err="1" smtClean="0">
                <a:sym typeface="Wingdings" pitchFamily="2" charset="2"/>
              </a:rPr>
              <a:t>pre</a:t>
            </a:r>
            <a:r>
              <a:rPr lang="cs-CZ" dirty="0" smtClean="0">
                <a:sym typeface="Wingdings" pitchFamily="2" charset="2"/>
              </a:rPr>
              <a:t> a perinatální komplikace, specifické změny ve fungování nervového systému)</a:t>
            </a:r>
          </a:p>
          <a:p>
            <a:r>
              <a:rPr lang="cs-CZ" dirty="0" smtClean="0">
                <a:sym typeface="Wingdings" pitchFamily="2" charset="2"/>
              </a:rPr>
              <a:t>Nejde jen o prostou neschopnost naučit se číst, psát      a počítat (intelekt, zanedbanost, lenost)</a:t>
            </a:r>
          </a:p>
          <a:p>
            <a:endParaRPr lang="cs-CZ" dirty="0" smtClean="0">
              <a:sym typeface="Wingdings" pitchFamily="2" charset="2"/>
            </a:endParaRPr>
          </a:p>
          <a:p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Podkladem poruch učení bývá zejména oslabení percepce (zrakové, sluchové), motoriky, problematická lateralita apod.</a:t>
            </a:r>
          </a:p>
          <a:p>
            <a:r>
              <a:rPr lang="cs-CZ" dirty="0" smtClean="0"/>
              <a:t>Proto se děti s rizikem rozvoje SPU dají teoreticky identifikovat již v předškolním věku</a:t>
            </a:r>
          </a:p>
          <a:p>
            <a:r>
              <a:rPr lang="cs-CZ" dirty="0" smtClean="0"/>
              <a:t>Poruchy učení se často kombinují s jinými obtížemi (poruchy pozornosti, řeči) a projevují se i mimo samotné čtení, psaní a počítání (</a:t>
            </a:r>
            <a:r>
              <a:rPr lang="cs-CZ" dirty="0" err="1" smtClean="0"/>
              <a:t>sebeorganizace</a:t>
            </a:r>
            <a:r>
              <a:rPr lang="cs-CZ" dirty="0" smtClean="0"/>
              <a:t>, práceschopnost, časoprostorová orientace…)</a:t>
            </a:r>
          </a:p>
          <a:p>
            <a:r>
              <a:rPr lang="cs-CZ" dirty="0" smtClean="0"/>
              <a:t>Největším rizikem je (mimo ta výuková) </a:t>
            </a:r>
            <a:r>
              <a:rPr lang="cs-CZ" dirty="0" err="1" smtClean="0"/>
              <a:t>stálepřítomný</a:t>
            </a:r>
            <a:r>
              <a:rPr lang="cs-CZ" dirty="0" smtClean="0"/>
              <a:t> pocit selhávání, pokles motivace a nízké sebehodnocení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0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3168352" cy="374441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Pojďme si napsat diktát jako </a:t>
            </a:r>
            <a:r>
              <a:rPr lang="cs-CZ" dirty="0" err="1" smtClean="0"/>
              <a:t>dysortografik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zaměňujeme tvarově podobná písmena </a:t>
            </a:r>
            <a:r>
              <a:rPr lang="cs-CZ" dirty="0" smtClean="0"/>
              <a:t>            M – N       A – O      R - </a:t>
            </a:r>
            <a:r>
              <a:rPr lang="cs-CZ" dirty="0"/>
              <a:t>Z </a:t>
            </a:r>
          </a:p>
          <a:p>
            <a:pPr>
              <a:buFontTx/>
              <a:buChar char="-"/>
            </a:pPr>
            <a:r>
              <a:rPr lang="cs-CZ" dirty="0"/>
              <a:t>před </a:t>
            </a:r>
            <a:r>
              <a:rPr lang="cs-CZ" dirty="0" smtClean="0"/>
              <a:t>každým i-y poctivě odůvodňujeme, co a proč ve slově napíšeme </a:t>
            </a:r>
            <a:endParaRPr lang="cs-CZ" dirty="0"/>
          </a:p>
          <a:p>
            <a:r>
              <a:rPr lang="cs-CZ" dirty="0" smtClean="0"/>
              <a:t>A ještě pár vět jako dysgrafik</a:t>
            </a:r>
          </a:p>
        </p:txBody>
      </p:sp>
    </p:spTree>
    <p:extLst>
      <p:ext uri="{BB962C8B-B14F-4D97-AF65-F5344CB8AC3E}">
        <p14:creationId xmlns:p14="http://schemas.microsoft.com/office/powerpoint/2010/main" val="31679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 ve škole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2304256" cy="324036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Co potřebuje žák             s poruchami učení ve škole? V oblasti výukové</a:t>
            </a:r>
          </a:p>
          <a:p>
            <a:pPr>
              <a:buFontTx/>
              <a:buChar char="-"/>
            </a:pPr>
            <a:r>
              <a:rPr lang="cs-CZ" dirty="0" smtClean="0"/>
              <a:t>V oblasti vztahové</a:t>
            </a:r>
          </a:p>
          <a:p>
            <a:pPr>
              <a:buFontTx/>
              <a:buChar char="-"/>
            </a:pPr>
            <a:r>
              <a:rPr lang="cs-CZ" dirty="0" smtClean="0"/>
              <a:t>Jak to udělat, aby nepřestal mít chuť pracovat?</a:t>
            </a:r>
          </a:p>
          <a:p>
            <a:r>
              <a:rPr lang="cs-CZ" dirty="0"/>
              <a:t>Jaká je v tom role školního psychologa?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2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Typický příklad poruchy, na které se odborníci neshodnou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Rozlišujeme dva základní typy: poruchy pozornosti ADD/ADHD a samotné poruchy chování</a:t>
            </a:r>
          </a:p>
          <a:p>
            <a:r>
              <a:rPr lang="cs-CZ" dirty="0" smtClean="0"/>
              <a:t>Procento dětí v populaci stoupá…</a:t>
            </a:r>
          </a:p>
          <a:p>
            <a:r>
              <a:rPr lang="cs-CZ" dirty="0" smtClean="0"/>
              <a:t>Dráždivé děti, které dráždí své učitele (a často i své rodiče)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3213894"/>
            <a:ext cx="2476500" cy="1847850"/>
          </a:xfrm>
        </p:spPr>
      </p:pic>
    </p:spTree>
    <p:extLst>
      <p:ext uri="{BB962C8B-B14F-4D97-AF65-F5344CB8AC3E}">
        <p14:creationId xmlns:p14="http://schemas.microsoft.com/office/powerpoint/2010/main" val="34592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/>
              <a:t>Plán prvního setkání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81379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Školní </a:t>
            </a:r>
            <a:r>
              <a:rPr lang="cs-CZ" dirty="0"/>
              <a:t>poradenské pracoviště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/>
              <a:t>Žáci se SVP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Sebepojetí </a:t>
            </a:r>
            <a:r>
              <a:rPr lang="cs-CZ" dirty="0"/>
              <a:t>ŠP jako týmového poradenského pracovníka</a:t>
            </a:r>
          </a:p>
          <a:p>
            <a:r>
              <a:rPr lang="cs-CZ" dirty="0"/>
              <a:t>Psycholog mezi pedagogy-limity a výhody</a:t>
            </a:r>
          </a:p>
          <a:p>
            <a:r>
              <a:rPr lang="cs-CZ" dirty="0"/>
              <a:t>Plánování a koordinace poradenských aktivit ve škole</a:t>
            </a:r>
          </a:p>
          <a:p>
            <a:r>
              <a:rPr lang="cs-CZ" dirty="0"/>
              <a:t>Dojednávání zakázek s klienty-dětmi, dospělými, vnějšími subjekty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Žáci s potřebou podpory jako hlavní „zdroj zakázek“ pro ŠP</a:t>
            </a:r>
          </a:p>
          <a:p>
            <a:r>
              <a:rPr lang="cs-CZ" dirty="0"/>
              <a:t>Rámující legislativa-čtení       s porozuměním</a:t>
            </a:r>
          </a:p>
          <a:p>
            <a:r>
              <a:rPr lang="cs-CZ" dirty="0" smtClean="0"/>
              <a:t>Charakteristika </a:t>
            </a:r>
            <a:r>
              <a:rPr lang="cs-CZ" dirty="0"/>
              <a:t>žáků se SVP  v poradenském (psychologickém) kontextu</a:t>
            </a:r>
          </a:p>
          <a:p>
            <a:r>
              <a:rPr lang="cs-CZ" dirty="0" smtClean="0"/>
              <a:t>Dospělí </a:t>
            </a:r>
            <a:r>
              <a:rPr lang="cs-CZ" dirty="0"/>
              <a:t>kolem žáků se SVP-rodiče a učitelé jako klienti ŠP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1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informace o ADD/ADHD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Příčiny obdobné jako u poruch učení</a:t>
            </a:r>
          </a:p>
          <a:p>
            <a:r>
              <a:rPr lang="cs-CZ" dirty="0" smtClean="0"/>
              <a:t>Obtíže se projeví již v raném věku (dráždivost, poruchy biorytmu, obtíže s příjmem potravy)</a:t>
            </a:r>
          </a:p>
          <a:p>
            <a:r>
              <a:rPr lang="cs-CZ" dirty="0" smtClean="0"/>
              <a:t>Děti jsou výrazně citlivé (nízký práh vzrušivosti, silné impulzivní reakce)</a:t>
            </a:r>
          </a:p>
          <a:p>
            <a:r>
              <a:rPr lang="cs-CZ" b="1" dirty="0" smtClean="0"/>
              <a:t>Narušená pozornost </a:t>
            </a:r>
            <a:r>
              <a:rPr lang="cs-CZ" dirty="0" smtClean="0"/>
              <a:t>v mnoha kvalitách</a:t>
            </a:r>
          </a:p>
          <a:p>
            <a:r>
              <a:rPr lang="cs-CZ" dirty="0" smtClean="0"/>
              <a:t>Přebíhání, neschopnost vydržet u jedné aktivity</a:t>
            </a:r>
          </a:p>
          <a:p>
            <a:r>
              <a:rPr lang="cs-CZ" dirty="0" smtClean="0"/>
              <a:t>Dezorganizovaná, </a:t>
            </a:r>
            <a:r>
              <a:rPr lang="cs-CZ" b="1" dirty="0" smtClean="0"/>
              <a:t>neregulovaná nadměrná </a:t>
            </a:r>
            <a:r>
              <a:rPr lang="cs-CZ" b="1" dirty="0" smtClean="0">
                <a:hlinkClick r:id="rId2" action="ppaction://hlinkfile"/>
              </a:rPr>
              <a:t>aktivita</a:t>
            </a:r>
            <a:endParaRPr lang="cs-CZ" b="1" dirty="0" smtClean="0"/>
          </a:p>
          <a:p>
            <a:r>
              <a:rPr lang="cs-CZ" b="1" dirty="0" smtClean="0"/>
              <a:t>Impulzivita </a:t>
            </a:r>
            <a:r>
              <a:rPr lang="cs-CZ" dirty="0" smtClean="0"/>
              <a:t>v projevech</a:t>
            </a:r>
          </a:p>
          <a:p>
            <a:r>
              <a:rPr lang="cs-CZ" dirty="0" smtClean="0"/>
              <a:t>Problémy v sociálním kontaktu (</a:t>
            </a:r>
            <a:r>
              <a:rPr lang="cs-CZ" dirty="0" err="1" smtClean="0"/>
              <a:t>odbržděnost</a:t>
            </a:r>
            <a:r>
              <a:rPr lang="cs-CZ" dirty="0" smtClean="0"/>
              <a:t>, problémy     s respektem k ostatním)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6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Časté jsou </a:t>
            </a:r>
            <a:r>
              <a:rPr lang="cs-CZ" dirty="0" smtClean="0"/>
              <a:t>i problémy </a:t>
            </a:r>
            <a:r>
              <a:rPr lang="cs-CZ" dirty="0"/>
              <a:t>v kontaktu s vrstevníky (konflikty v důsledku impulzivity a nízké seberegulace)</a:t>
            </a:r>
          </a:p>
          <a:p>
            <a:r>
              <a:rPr lang="cs-CZ" dirty="0"/>
              <a:t>Častá </a:t>
            </a:r>
            <a:r>
              <a:rPr lang="cs-CZ" dirty="0" smtClean="0"/>
              <a:t>je kombinace </a:t>
            </a:r>
            <a:r>
              <a:rPr lang="cs-CZ" dirty="0"/>
              <a:t>s poruchami učení</a:t>
            </a:r>
          </a:p>
          <a:p>
            <a:r>
              <a:rPr lang="cs-CZ" dirty="0" smtClean="0"/>
              <a:t>Děti s poruchou pozornosti „nemohou odpočívat“, mozková aktivita je dezorganizovaná</a:t>
            </a:r>
          </a:p>
          <a:p>
            <a:r>
              <a:rPr lang="cs-CZ" dirty="0" smtClean="0"/>
              <a:t>S poruchou pozornosti se pojí mnoho dalších obtíží, které dětem znepříjemňují život ve všech prostředích (např. problémy s jakýmikoliv změnami, strachy, specifické fobie mnohé další)</a:t>
            </a:r>
          </a:p>
          <a:p>
            <a:r>
              <a:rPr lang="cs-CZ" dirty="0" smtClean="0"/>
              <a:t>Dítě s poruchou pozornosti lze odlišit od dítěte nevychovaného hlavně podle problémů v oblasti práceschopnosti!!!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45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je?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937" y="3071019"/>
            <a:ext cx="2143125" cy="213360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44620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Opravíme si napsaný diktát-předejte si ho se sousedem/sousedkou</a:t>
            </a:r>
          </a:p>
          <a:p>
            <a:r>
              <a:rPr lang="cs-CZ" dirty="0" smtClean="0"/>
              <a:t>Pusťte si do sluchátek nebo potichu hudbu nebo film</a:t>
            </a:r>
          </a:p>
          <a:p>
            <a:r>
              <a:rPr lang="cs-CZ" dirty="0" smtClean="0"/>
              <a:t>Opravte diktát-chyby v záměnách dejte do kroužku, chyby v i-y opravte klasicky, ty ostatní podtrhněte</a:t>
            </a:r>
          </a:p>
          <a:p>
            <a:r>
              <a:rPr lang="cs-CZ" dirty="0" smtClean="0"/>
              <a:t>V průběhu opravy na papír zapište alespoň 5 postřehů o lidech kolem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Co s tím ve škole???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Lehké mentální postižení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3240360" cy="2376263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Výskyt v populaci kolem 3%, IQ 50-69 </a:t>
            </a:r>
          </a:p>
          <a:p>
            <a:r>
              <a:rPr lang="cs-CZ" dirty="0" smtClean="0"/>
              <a:t>V současné době se stále více těchto dětí vzdělává v běžných ZŠ, kde mají upravené výstupy v jednotlivých vzdělávacích oblastech</a:t>
            </a:r>
          </a:p>
          <a:p>
            <a:r>
              <a:rPr lang="cs-CZ" dirty="0" smtClean="0"/>
              <a:t>Nejedná se jen o postižení v oblasti intelektu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s nadáním v populaci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366290" cy="3176893"/>
          </a:xfrm>
        </p:spPr>
      </p:pic>
    </p:spTree>
    <p:extLst>
      <p:ext uri="{BB962C8B-B14F-4D97-AF65-F5344CB8AC3E}">
        <p14:creationId xmlns:p14="http://schemas.microsoft.com/office/powerpoint/2010/main" val="4298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LMP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„Vývojová duševní porucha se sníženou inteligencí demonstrující se především snížením kognitivních, řečových, pohybových a sociálních schopností              s prenatální, perinatální a postnatální etiologií“ (Valenta a Müller, 2003)</a:t>
            </a:r>
          </a:p>
          <a:p>
            <a:r>
              <a:rPr lang="cs-CZ" dirty="0" smtClean="0"/>
              <a:t>Jde tedy o postižení ve všech složkách osobnosti</a:t>
            </a:r>
          </a:p>
          <a:p>
            <a:r>
              <a:rPr lang="cs-CZ" dirty="0" smtClean="0"/>
              <a:t>Jde o trvalý stav, který je vrozený nebo získaný           (do 2 let života)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38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s LMP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Problémy při zvládání školních nároků (rozsah i tempo)</a:t>
            </a:r>
          </a:p>
          <a:p>
            <a:r>
              <a:rPr lang="cs-CZ" dirty="0" smtClean="0"/>
              <a:t>Základní cíle: rozvoj schopností a kompenzace nedostatků</a:t>
            </a:r>
          </a:p>
          <a:p>
            <a:r>
              <a:rPr lang="cs-CZ" dirty="0" smtClean="0"/>
              <a:t>Obtíže se objevují v oblasti vnímání, myšlení, paměti, pozornosti</a:t>
            </a:r>
          </a:p>
          <a:p>
            <a:r>
              <a:rPr lang="cs-CZ" dirty="0" smtClean="0"/>
              <a:t>Vzdělávací proces a adaptaci komplikují také obtíže             v oblasti sociální a emoční (nezralost, neadekvátní reakce, nízká sebekontrola, snadná ovlivnitelnost)</a:t>
            </a:r>
          </a:p>
          <a:p>
            <a:r>
              <a:rPr lang="cs-CZ" dirty="0" smtClean="0"/>
              <a:t>LMP se často pojí s jinými obtížemi (poruchy učení, PAS, poruchy chování…)</a:t>
            </a:r>
          </a:p>
          <a:p>
            <a:r>
              <a:rPr lang="cs-CZ" dirty="0" smtClean="0"/>
              <a:t>Vzdělávání dětí s LMP je možno nastavit hodně individuálně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8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Poruchy autistického spektra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6"/>
            <a:ext cx="2970684" cy="2492233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798133"/>
          </a:xfrm>
        </p:spPr>
        <p:txBody>
          <a:bodyPr>
            <a:normAutofit/>
          </a:bodyPr>
          <a:lstStyle/>
          <a:p>
            <a:r>
              <a:rPr lang="cs-CZ" dirty="0" smtClean="0"/>
              <a:t>V běžných školách nejčastěji děti                      s Aspergerovým syndromem-takzvaně vysoce funkční autisté</a:t>
            </a:r>
          </a:p>
          <a:p>
            <a:r>
              <a:rPr lang="cs-CZ" dirty="0" smtClean="0"/>
              <a:t>Zdá se, že počet diagnostikovaných dětí  v populaci již několik let plynule roste…čím to je?</a:t>
            </a:r>
          </a:p>
          <a:p>
            <a:r>
              <a:rPr lang="cs-CZ" dirty="0" smtClean="0"/>
              <a:t>Autismus je nazýván „sociální dyslexií“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33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Pervazivní</a:t>
            </a:r>
            <a:r>
              <a:rPr lang="cs-CZ" dirty="0" smtClean="0"/>
              <a:t> poruchy=prostupují, ovlivňují </a:t>
            </a:r>
            <a:r>
              <a:rPr lang="cs-CZ" dirty="0"/>
              <a:t>celou osobnost</a:t>
            </a:r>
          </a:p>
          <a:p>
            <a:r>
              <a:rPr lang="cs-CZ" dirty="0" smtClean="0"/>
              <a:t>Příznaky jsou rozloženy do tří skupin: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Kvalitativní narušení sociální interakce </a:t>
            </a:r>
            <a:r>
              <a:rPr lang="cs-CZ" dirty="0" smtClean="0"/>
              <a:t>(nepřiměřené hodnocení společenských a emočních situací, dítě neodpovídá na emoce, nerozumí soc. kontextu, má problém s vnímáním a porozuměním     sociálním signálům, chybí reciprocita)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Kvantitativní narušení soc. komunikace</a:t>
            </a:r>
            <a:r>
              <a:rPr lang="cs-CZ" b="1" dirty="0"/>
              <a:t> </a:t>
            </a:r>
            <a:r>
              <a:rPr lang="cs-CZ" dirty="0" smtClean="0"/>
              <a:t>(nedostatečné sociální užití řeči, i když slovní zásoba může být dobrá).</a:t>
            </a:r>
          </a:p>
        </p:txBody>
      </p:sp>
    </p:spTree>
    <p:extLst>
      <p:ext uri="{BB962C8B-B14F-4D97-AF65-F5344CB8AC3E}">
        <p14:creationId xmlns:p14="http://schemas.microsoft.com/office/powerpoint/2010/main" val="35554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Porucha imaginace v myšlení i hře, narušená reciprocita v konverzaci, chybí tvořivost a fantazie v myšlení,        bez emočních reakcí na blízkost druhých, ochuzená gesta, mimika…)</a:t>
            </a:r>
          </a:p>
          <a:p>
            <a:pPr marL="0" indent="0">
              <a:buNone/>
            </a:pPr>
            <a:r>
              <a:rPr lang="cs-CZ" b="1" dirty="0" smtClean="0"/>
              <a:t>3. Omezené, opakující se stereotypní způsoby chování, zájmy a aktivity</a:t>
            </a:r>
            <a:r>
              <a:rPr lang="cs-CZ" dirty="0" smtClean="0"/>
              <a:t> (rigidita a rutinní chování, rituály, stereotypní zájmy, pohybové stereotypy, odpor   ke změnám)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Další projevy: strachy, fobie, poruchy spánku, poruchy příjmu potravy, vztek a agrese v nepohodě, při narušení rituálů, při změnách…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2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2880000" cy="1860371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Společnou prací ve skupině zmapujte: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Co o ŠPP víte</a:t>
            </a:r>
          </a:p>
          <a:p>
            <a:pPr>
              <a:buFontTx/>
              <a:buChar char="-"/>
            </a:pPr>
            <a:r>
              <a:rPr lang="cs-CZ" dirty="0" smtClean="0"/>
              <a:t>Co si o ŠPP myslíte (nevíte to jistě…jedna paní povídala…)</a:t>
            </a:r>
          </a:p>
          <a:p>
            <a:pPr>
              <a:buFontTx/>
              <a:buChar char="-"/>
            </a:pPr>
            <a:r>
              <a:rPr lang="cs-CZ" dirty="0" smtClean="0"/>
              <a:t>Co se potřebujete dozvědět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0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Aspergerův syndrom               (vysoce funkční autismus)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dětí s AS není zásadně narušen vývoj řeči, slovní zásoba může být velmi dobrá</a:t>
            </a:r>
          </a:p>
          <a:p>
            <a:r>
              <a:rPr lang="cs-CZ" dirty="0" smtClean="0"/>
              <a:t>Intelekt těchto dětí je průměrný (často i nadprůměrný v některých složkách)</a:t>
            </a:r>
          </a:p>
          <a:p>
            <a:r>
              <a:rPr lang="cs-CZ" dirty="0" smtClean="0"/>
              <a:t>Nebývá narušen kognitivní vývoj ( a tím ani obecná „schopnost učit se“)</a:t>
            </a:r>
          </a:p>
          <a:p>
            <a:r>
              <a:rPr lang="cs-CZ" dirty="0" smtClean="0"/>
              <a:t>Převažují spíše obtíže v oblasti sociální (neporozumění obvyklým pravidlům, problémy v orientaci v běžných soc. situacích…) a komunikační (omezená schopnost „číst“ neverbální signály a adekvátně reagovat)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0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zvláštnosti dětí s 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Obtíže s </a:t>
            </a:r>
            <a:r>
              <a:rPr lang="cs-CZ" dirty="0" err="1" smtClean="0"/>
              <a:t>porozuměním-osvojením</a:t>
            </a:r>
            <a:r>
              <a:rPr lang="cs-CZ" dirty="0" smtClean="0"/>
              <a:t> sociálních pravidel</a:t>
            </a:r>
          </a:p>
          <a:p>
            <a:r>
              <a:rPr lang="cs-CZ" dirty="0" smtClean="0"/>
              <a:t>„sebestřednost“ ve smyslu změněné potřeby začlenění do skupiny (nízká míra konformity, uspokojování vlastních potřeb)</a:t>
            </a:r>
          </a:p>
          <a:p>
            <a:r>
              <a:rPr lang="cs-CZ" dirty="0" smtClean="0"/>
              <a:t>Obtížné hledání přátel mezi vrstevníky </a:t>
            </a:r>
          </a:p>
          <a:p>
            <a:r>
              <a:rPr lang="cs-CZ" dirty="0" smtClean="0"/>
              <a:t>Atypický vývoj řeči (mechanická, „okopírovaná“ řeč), projev často není v souladu s kontextem</a:t>
            </a:r>
          </a:p>
          <a:p>
            <a:r>
              <a:rPr lang="cs-CZ" dirty="0" smtClean="0"/>
              <a:t>Děti většinou zpracovávají lépe vizuální (stálé) informace než slova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6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sociálním znevýhodněním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Problematická „diagnostika“ – riziko neetického přístupu (jak identifikovat rodiny s nízkou sociokulturní úrovní a nevystavit se riziku etickému     i osobnímu)</a:t>
            </a:r>
          </a:p>
          <a:p>
            <a:r>
              <a:rPr lang="cs-CZ" dirty="0" smtClean="0"/>
              <a:t>Možností je spolupráce s OSPOD                   (případové konference, konzultace)</a:t>
            </a:r>
          </a:p>
          <a:p>
            <a:r>
              <a:rPr lang="cs-CZ" dirty="0" smtClean="0"/>
              <a:t>Dobře funguje spolupráce s neziskovými organizacemi</a:t>
            </a:r>
          </a:p>
          <a:p>
            <a:r>
              <a:rPr lang="cs-CZ" dirty="0" smtClean="0"/>
              <a:t>Role školy v životě těchto dětí může být klíčová       (jiný model, nácvik společensky žádoucích způsobů chování, vstřebání kulturního kontextu, přirozený systém pravidel…)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2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nadaný žák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24944"/>
            <a:ext cx="3235399" cy="2304256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Zpět ke Gaussově křivce-nadaných dětí je méně než se říká, mnohé          z nich jsou „jen“ vycvičené (což se časem pozná)</a:t>
            </a:r>
          </a:p>
          <a:p>
            <a:r>
              <a:rPr lang="cs-CZ" dirty="0" smtClean="0"/>
              <a:t>Mimořádné nadání může být pro praktický  život stejným problémem, jako nadání nízké…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6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 mimořádně nadaní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Nadání různého typu (sportovní, umělecké, kognitivní)</a:t>
            </a:r>
          </a:p>
          <a:p>
            <a:r>
              <a:rPr lang="cs-CZ" dirty="0" smtClean="0"/>
              <a:t>Vývoj těchto dětí bývá často </a:t>
            </a:r>
            <a:r>
              <a:rPr lang="cs-CZ" dirty="0" err="1" smtClean="0"/>
              <a:t>dysharmonický</a:t>
            </a:r>
            <a:r>
              <a:rPr lang="cs-CZ" dirty="0" smtClean="0"/>
              <a:t>, nevyvážený. Může se objevit nezralost nebo deficit      v oblasti sociální a emoční</a:t>
            </a:r>
          </a:p>
          <a:p>
            <a:r>
              <a:rPr lang="cs-CZ" dirty="0" smtClean="0"/>
              <a:t>MN je často zkombinováno s jinými obtížemi (nebo je pod nimi skryto), mluvíme pak o „dvojí výjimečnosti“</a:t>
            </a:r>
          </a:p>
          <a:p>
            <a:r>
              <a:rPr lang="cs-CZ" dirty="0" smtClean="0"/>
              <a:t>Dítě s MN: zvídavost, paměť, pozornost, představivost, schopnost učit se rychle nové věci, pohled od povrchu věci k její podstatě</a:t>
            </a:r>
          </a:p>
          <a:p>
            <a:r>
              <a:rPr lang="cs-CZ" dirty="0" smtClean="0"/>
              <a:t>Co potřebují ve škole?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70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Tělesné, zrakové, sluchové postižení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většinou o vrozené vady</a:t>
            </a:r>
          </a:p>
          <a:p>
            <a:r>
              <a:rPr lang="cs-CZ" dirty="0" smtClean="0"/>
              <a:t>Kvalitní systém rané diagnostiky a péče (v posledních letech destruovaný)</a:t>
            </a:r>
          </a:p>
          <a:p>
            <a:r>
              <a:rPr lang="cs-CZ" dirty="0" smtClean="0"/>
              <a:t>Většina těchto dětí se vzdělává ve speciálních školách, často internátních</a:t>
            </a:r>
          </a:p>
          <a:p>
            <a:r>
              <a:rPr lang="cs-CZ" dirty="0" smtClean="0"/>
              <a:t>U některých dětí je toto postižení kombinováno           s jiným (zejména s MR a poruchami chování)</a:t>
            </a:r>
          </a:p>
          <a:p>
            <a:r>
              <a:rPr lang="cs-CZ" dirty="0" smtClean="0"/>
              <a:t>Pokud je dítě vzděláváno v běžné ZŠ, jde za ním intenzivní podpora odborníků ze speciálních pedagogických center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9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 NKS (narušená komunikační schopnost)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Dyslalie (vadná výslovnost jedné nebo více hlásek)</a:t>
            </a:r>
          </a:p>
          <a:p>
            <a:r>
              <a:rPr lang="cs-CZ" dirty="0" smtClean="0"/>
              <a:t>Vývojová dysfázie (specificky narušený vývoj řeči-snížená schopnost nebo až neschopnost komunikovat)</a:t>
            </a:r>
          </a:p>
          <a:p>
            <a:r>
              <a:rPr lang="cs-CZ" dirty="0" smtClean="0"/>
              <a:t>Mutismus (získaná, psychogenní nemluvnost)</a:t>
            </a:r>
          </a:p>
          <a:p>
            <a:r>
              <a:rPr lang="cs-CZ" dirty="0" err="1" smtClean="0"/>
              <a:t>Balbuties</a:t>
            </a:r>
            <a:r>
              <a:rPr lang="cs-CZ" dirty="0" smtClean="0"/>
              <a:t> (koktavost)</a:t>
            </a:r>
          </a:p>
          <a:p>
            <a:r>
              <a:rPr lang="cs-CZ" dirty="0" err="1" smtClean="0"/>
              <a:t>Tumultus</a:t>
            </a:r>
            <a:r>
              <a:rPr lang="cs-CZ" dirty="0" smtClean="0"/>
              <a:t> </a:t>
            </a:r>
            <a:r>
              <a:rPr lang="cs-CZ" dirty="0" err="1" smtClean="0"/>
              <a:t>sermonis</a:t>
            </a:r>
            <a:r>
              <a:rPr lang="cs-CZ" dirty="0" smtClean="0"/>
              <a:t> (breptavost-narušení plynulosti řeči)</a:t>
            </a:r>
          </a:p>
          <a:p>
            <a:endParaRPr lang="cs-CZ" dirty="0"/>
          </a:p>
          <a:p>
            <a:r>
              <a:rPr lang="cs-CZ" dirty="0" smtClean="0"/>
              <a:t>Jak s dětmi s NKS pracovat </a:t>
            </a:r>
            <a:r>
              <a:rPr lang="cs-CZ" smtClean="0"/>
              <a:t>ve škole?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4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Žáci se zdravotním </a:t>
            </a:r>
            <a:r>
              <a:rPr lang="cs-CZ" dirty="0" err="1" smtClean="0"/>
              <a:t>znevýhodněním-oslabením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opomíjená kategorie dětí, jejichž obtíže nemusí být vůbec učitelům známy</a:t>
            </a:r>
          </a:p>
          <a:p>
            <a:r>
              <a:rPr lang="cs-CZ" dirty="0" smtClean="0"/>
              <a:t>Zdravotní problémy dlouhodobého charakteru „napříč </a:t>
            </a:r>
            <a:r>
              <a:rPr lang="cs-CZ" dirty="0" err="1" smtClean="0"/>
              <a:t>diagnozami</a:t>
            </a:r>
            <a:r>
              <a:rPr lang="cs-CZ" dirty="0" smtClean="0"/>
              <a:t>“ – např. poruchy imunity, astma, diabetes, psychiatrické poruchy, epilepsie apod.</a:t>
            </a:r>
          </a:p>
          <a:p>
            <a:r>
              <a:rPr lang="cs-CZ" dirty="0" smtClean="0"/>
              <a:t>Společným znakem je vliv na školní výkon a potřeba úpravy podmínek pro vzdělávání</a:t>
            </a:r>
          </a:p>
          <a:p>
            <a:r>
              <a:rPr lang="cs-CZ" dirty="0" smtClean="0"/>
              <a:t>U mnoha dětí se zdravotním znevýhodněním se při hledání optimálního přístupu a podmínek pohybujeme na velmi citlivé etické hranici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2500" lnSpcReduction="10000"/>
          </a:bodyPr>
          <a:lstStyle/>
          <a:p>
            <a:endParaRPr lang="cs-CZ" sz="2600" dirty="0" smtClean="0"/>
          </a:p>
          <a:p>
            <a:r>
              <a:rPr lang="cs-CZ" sz="2600" dirty="0" smtClean="0"/>
              <a:t>pojem </a:t>
            </a:r>
            <a:r>
              <a:rPr lang="cs-CZ" sz="2600" b="1" dirty="0" smtClean="0"/>
              <a:t>školní poradenské pracoviště </a:t>
            </a:r>
            <a:r>
              <a:rPr lang="cs-CZ" sz="2600" dirty="0" smtClean="0"/>
              <a:t>se poprvé objevil v roce 1999 v Metodickém listu MŠMT k poskytování poradenských služeb ve školách  a školských zařízeních </a:t>
            </a:r>
          </a:p>
          <a:p>
            <a:r>
              <a:rPr lang="cs-CZ" sz="2600" dirty="0" smtClean="0"/>
              <a:t>školní poradenská pracoviště vznikala ve školách nesystémově, především v rámci projektů VIP, RAMPS        a </a:t>
            </a:r>
            <a:r>
              <a:rPr lang="cs-CZ" sz="2600" dirty="0" err="1" smtClean="0"/>
              <a:t>jiných-regionálních</a:t>
            </a:r>
            <a:endParaRPr lang="cs-CZ" sz="2600" dirty="0" smtClean="0"/>
          </a:p>
          <a:p>
            <a:r>
              <a:rPr lang="cs-CZ" sz="2600" dirty="0" smtClean="0"/>
              <a:t>velký důraz byl většinou kladen na roli školních psychologů              a školních speciálních pedagogů  </a:t>
            </a:r>
          </a:p>
          <a:p>
            <a:r>
              <a:rPr lang="cs-CZ" sz="2600" dirty="0" smtClean="0"/>
              <a:t>neexistuje žádná přesná metodika, jak by mělo školní poradenské pracoviště ve škole vypadat</a:t>
            </a:r>
          </a:p>
          <a:p>
            <a:r>
              <a:rPr lang="cs-CZ" sz="2600" b="1" dirty="0" smtClean="0"/>
              <a:t>do školské legislativy se tento pojem dostává až nyní  a to, jakou konkrétní podobu ŠPP má, je výsledek procesu dojednávání v každé </a:t>
            </a:r>
            <a:r>
              <a:rPr lang="cs-CZ" sz="2600" b="1" dirty="0" err="1" smtClean="0"/>
              <a:t>škole»»»každý</a:t>
            </a:r>
            <a:r>
              <a:rPr lang="cs-CZ" sz="2600" b="1" dirty="0" smtClean="0"/>
              <a:t> poradenský pracovník to může aktivně ovlivnit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99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500" dirty="0" smtClean="0"/>
              <a:t>zákony, vyhlášky a metodické pokyny vymezují rámec pro poskytování poradenských služeb – rámec se dá aplikovat na každé škole jinak, </a:t>
            </a:r>
            <a:r>
              <a:rPr lang="cs-CZ" sz="2500" b="1" dirty="0" smtClean="0"/>
              <a:t>každá škola si musí vytvořit vlastní funkční model poradenských služeb podle svých potřeb  a specifik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základní zákonná norma věnovaná poradenským službám je </a:t>
            </a:r>
            <a:r>
              <a:rPr lang="cs-CZ" sz="2500" b="1" dirty="0" smtClean="0"/>
              <a:t>vyhláška MŠMT č. 72/2005 Sb., o poskytování poradenských služeb ve školách a školských poradenských zařízeních v platném znění</a:t>
            </a:r>
            <a:r>
              <a:rPr lang="cs-CZ" sz="2500" dirty="0" smtClean="0"/>
              <a:t> – poslední novela (197/2016) platí od 1 9. 2016 </a:t>
            </a:r>
            <a:endParaRPr lang="cs-CZ" sz="2500" b="1" dirty="0" smtClean="0"/>
          </a:p>
          <a:p>
            <a:pPr>
              <a:lnSpc>
                <a:spcPct val="110000"/>
              </a:lnSpc>
            </a:pPr>
            <a:r>
              <a:rPr lang="cs-CZ" sz="2400" dirty="0"/>
              <a:t>vyhláška vymezuje, kdo poradenské služby </a:t>
            </a:r>
            <a:r>
              <a:rPr lang="cs-CZ" sz="2400" dirty="0" smtClean="0"/>
              <a:t>ve školství poskytuje</a:t>
            </a:r>
            <a:r>
              <a:rPr lang="cs-CZ" sz="2400" dirty="0"/>
              <a:t>, komu je poskytuje, co je jejich obsahem a jaké jsou standardní činnosti jednotlivých subjektů, nově se v ní objevuje </a:t>
            </a:r>
            <a:r>
              <a:rPr lang="cs-CZ" sz="2400" b="1" dirty="0"/>
              <a:t>pojem školní poradenské pracoviště</a:t>
            </a:r>
          </a:p>
          <a:p>
            <a:pPr>
              <a:lnSpc>
                <a:spcPct val="110000"/>
              </a:lnSpc>
            </a:pPr>
            <a:endParaRPr lang="cs-CZ" sz="2500" b="1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50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39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</a:pP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Ředitel základní, střední a vyšší odborné školy zabezpečuje poskytování poradenských služeb ve škole </a:t>
            </a:r>
            <a:r>
              <a:rPr lang="cs-CZ" sz="2400" b="1" dirty="0" smtClean="0"/>
              <a:t>školním poradenským pracovištěm, ve kterém působí zpravidla výchovný poradce a školní metodik prevence</a:t>
            </a:r>
            <a:r>
              <a:rPr lang="cs-CZ" sz="2400" dirty="0" smtClean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400" b="1" dirty="0" smtClean="0"/>
              <a:t>může být zajišťováno i školním psychologem nebo školním speciálním pedagogem</a:t>
            </a:r>
            <a:r>
              <a:rPr lang="cs-CZ" sz="2400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52550"/>
          </a:xfrm>
        </p:spPr>
        <p:txBody>
          <a:bodyPr/>
          <a:lstStyle/>
          <a:p>
            <a:pPr algn="ctr" eaLnBrk="1" hangingPunct="1"/>
            <a:r>
              <a:rPr lang="cs-CZ" sz="2400" b="1" u="sng" dirty="0" smtClean="0"/>
              <a:t>Z vyhlášky č. 197/2016 o poskytování poradenských služeb ve školách a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293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/>
            <a:r>
              <a:rPr lang="cs-CZ" sz="2200" dirty="0"/>
              <a:t>poskytování podpůrných opatření pro žáky </a:t>
            </a:r>
            <a:r>
              <a:rPr lang="cs-CZ" sz="2200" dirty="0" smtClean="0"/>
              <a:t>se </a:t>
            </a:r>
            <a:r>
              <a:rPr lang="cs-CZ" sz="2200" dirty="0"/>
              <a:t>speciálními vzdělávacími potřebami</a:t>
            </a:r>
          </a:p>
          <a:p>
            <a:pPr marL="990600" lvl="1" indent="-533400"/>
            <a:r>
              <a:rPr lang="cs-CZ" sz="2200" dirty="0" smtClean="0"/>
              <a:t>sledování a vyhodnocování účinnosti zvolených podpůrných opatření</a:t>
            </a:r>
          </a:p>
          <a:p>
            <a:pPr marL="990600" lvl="1" indent="-533400"/>
            <a:r>
              <a:rPr lang="cs-CZ" sz="2200" dirty="0" smtClean="0"/>
              <a:t>prevenci školní neúspěšnosti</a:t>
            </a:r>
          </a:p>
          <a:p>
            <a:pPr marL="990600" lvl="1" indent="-533400" eaLnBrk="1" hangingPunct="1"/>
            <a:r>
              <a:rPr lang="cs-CZ" sz="2200" dirty="0" smtClean="0"/>
              <a:t>kariérové poradenství spojující vzdělávací, informační a poradenskou podporu vhodné volbě vzdělávací cesty a pozdějšímu profesnímu uplatnění</a:t>
            </a:r>
          </a:p>
          <a:p>
            <a:pPr marL="990600" lvl="1" indent="-533400" eaLnBrk="1" hangingPunct="1"/>
            <a:r>
              <a:rPr lang="cs-CZ" sz="2200" dirty="0" smtClean="0"/>
              <a:t>podporu vzdělávání a sociálního začleňování žáků  z odlišného kulturního prostřední a s odlišnými životními podmínkami</a:t>
            </a:r>
          </a:p>
          <a:p>
            <a:pPr marL="990600" lvl="1" indent="-533400" eaLnBrk="1" hangingPunct="1"/>
            <a:r>
              <a:rPr lang="cs-CZ" sz="2200" dirty="0" smtClean="0"/>
              <a:t>podporu vzdělávání žáků nadaných a mimořádně nadaných</a:t>
            </a:r>
          </a:p>
          <a:p>
            <a:pPr marL="990600" lvl="1" indent="-533400"/>
            <a:endParaRPr lang="cs-CZ" sz="2200" dirty="0" smtClean="0"/>
          </a:p>
          <a:p>
            <a:pPr marL="990600" lvl="1" indent="-533400"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407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průběžnou a dlouhodobou péči o žáky s výchovnými či vzdělávacími obtížemi a vytváření příznivého sociálního klimatu pro přijímání kulturních a jiných odlišností ve škole a školském zařízení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včasnou intervenci při aktuálních problémech           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metodickou podporu učitelům při použití psychologických a speciálně pedagogických postupů ve vzdělávací činnosti školy</a:t>
            </a:r>
          </a:p>
        </p:txBody>
      </p:sp>
    </p:spTree>
    <p:extLst>
      <p:ext uri="{BB962C8B-B14F-4D97-AF65-F5344CB8AC3E}">
        <p14:creationId xmlns:p14="http://schemas.microsoft.com/office/powerpoint/2010/main" val="36610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</TotalTime>
  <Words>2824</Words>
  <Application>Microsoft Office PowerPoint</Application>
  <PresentationFormat>Předvádění na obrazovce (4:3)</PresentationFormat>
  <Paragraphs>259</Paragraphs>
  <Slides>47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4" baseType="lpstr">
      <vt:lpstr>Arial</vt:lpstr>
      <vt:lpstr>Calibri</vt:lpstr>
      <vt:lpstr>Constantia</vt:lpstr>
      <vt:lpstr>Courier New</vt:lpstr>
      <vt:lpstr>Wingdings</vt:lpstr>
      <vt:lpstr>Wingdings 2</vt:lpstr>
      <vt:lpstr>Tok</vt:lpstr>
      <vt:lpstr>Školní psychologie</vt:lpstr>
      <vt:lpstr>Čemu se budeme věnovat </vt:lpstr>
      <vt:lpstr>Plán prvního setkání</vt:lpstr>
      <vt:lpstr>Školní poradenské pracoviště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Angažmá psychologa ve ŠPP</vt:lpstr>
      <vt:lpstr>Poradenští pracovníci ve školách</vt:lpstr>
      <vt:lpstr>Náplň práce poradenských pracovníků ve škole</vt:lpstr>
      <vt:lpstr>Prezentace aplikace PowerPoint</vt:lpstr>
      <vt:lpstr>Shrnutí, diskuse</vt:lpstr>
      <vt:lpstr>Žáci se speciálními vzdělávacími potřebami   a systém, který je podporuje</vt:lpstr>
      <vt:lpstr>Proč je toto téma pro nás aktuální?</vt:lpstr>
      <vt:lpstr>Základní rámec péče o žáky se SVP</vt:lpstr>
      <vt:lpstr>Základní rámec péče o žáky se SVP</vt:lpstr>
      <vt:lpstr>Prezentace aplikace PowerPoint</vt:lpstr>
      <vt:lpstr>Prezentace aplikace PowerPoint</vt:lpstr>
      <vt:lpstr>Jak tomuto systému rozumíme?</vt:lpstr>
      <vt:lpstr>Integrace a inkluze</vt:lpstr>
      <vt:lpstr>Poruchy učení</vt:lpstr>
      <vt:lpstr>Základní informace </vt:lpstr>
      <vt:lpstr>Prezentace aplikace PowerPoint</vt:lpstr>
      <vt:lpstr>Jak je?</vt:lpstr>
      <vt:lpstr>Co s tím ve škole</vt:lpstr>
      <vt:lpstr>Poruchy chování</vt:lpstr>
      <vt:lpstr>Základní informace o ADD/ADHD</vt:lpstr>
      <vt:lpstr>Prezentace aplikace PowerPoint</vt:lpstr>
      <vt:lpstr>Jak je?</vt:lpstr>
      <vt:lpstr>Lehké mentální postižení</vt:lpstr>
      <vt:lpstr>Jak je to s nadáním v populaci</vt:lpstr>
      <vt:lpstr>Základní informace o LMP</vt:lpstr>
      <vt:lpstr>Děti s LMP ve škole</vt:lpstr>
      <vt:lpstr>Poruchy autistického spektra</vt:lpstr>
      <vt:lpstr>Základní informace o PAS</vt:lpstr>
      <vt:lpstr>Prezentace aplikace PowerPoint</vt:lpstr>
      <vt:lpstr>Aspergerův syndrom               (vysoce funkční autismus)</vt:lpstr>
      <vt:lpstr>Některé zvláštnosti dětí s AS</vt:lpstr>
      <vt:lpstr>Žáci se sociálním znevýhodněním</vt:lpstr>
      <vt:lpstr>Mimořádně nadaný žák</vt:lpstr>
      <vt:lpstr>Žáci mimořádně nadaní</vt:lpstr>
      <vt:lpstr>Tělesné, zrakové, sluchové postižení </vt:lpstr>
      <vt:lpstr>Žáci s NKS (narušená komunikační schopnost)</vt:lpstr>
      <vt:lpstr>Žáci se zdravotním znevýhodněním-oslabením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psychologie</dc:title>
  <dc:creator>Alice</dc:creator>
  <cp:lastModifiedBy>Šárka Portešová</cp:lastModifiedBy>
  <cp:revision>20</cp:revision>
  <dcterms:created xsi:type="dcterms:W3CDTF">2016-10-18T11:57:25Z</dcterms:created>
  <dcterms:modified xsi:type="dcterms:W3CDTF">2016-10-31T12:04:09Z</dcterms:modified>
</cp:coreProperties>
</file>