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0" r:id="rId6"/>
    <p:sldId id="267" r:id="rId7"/>
    <p:sldId id="258" r:id="rId8"/>
    <p:sldId id="259" r:id="rId9"/>
    <p:sldId id="268" r:id="rId10"/>
    <p:sldId id="263" r:id="rId11"/>
    <p:sldId id="264" r:id="rId12"/>
    <p:sldId id="270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D8C4-EB83-464C-9949-6FD88D857075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48FE-C0B3-43E6-9119-EC09CD48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zkoumat </a:t>
            </a:r>
            <a:r>
              <a:rPr lang="cs-CZ" dirty="0" smtClean="0"/>
              <a:t>rodiny?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SAN104</a:t>
            </a:r>
          </a:p>
          <a:p>
            <a:r>
              <a:rPr lang="cs-CZ" dirty="0" smtClean="0"/>
              <a:t>Martin Kreidl, </a:t>
            </a:r>
            <a:r>
              <a:rPr lang="cs-CZ" dirty="0" smtClean="0"/>
              <a:t>2</a:t>
            </a:r>
            <a:r>
              <a:rPr lang="en-US" dirty="0" smtClean="0"/>
              <a:t>2</a:t>
            </a:r>
            <a:r>
              <a:rPr lang="cs-CZ" dirty="0" smtClean="0"/>
              <a:t>/</a:t>
            </a:r>
            <a:r>
              <a:rPr lang="en-US" dirty="0" smtClean="0"/>
              <a:t>11</a:t>
            </a:r>
            <a:r>
              <a:rPr lang="cs-CZ" dirty="0" smtClean="0"/>
              <a:t>/201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3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Berk</a:t>
            </a:r>
            <a:r>
              <a:rPr lang="cs-CZ" dirty="0"/>
              <a:t> a </a:t>
            </a:r>
            <a:r>
              <a:rPr lang="cs-CZ" dirty="0" err="1"/>
              <a:t>spol</a:t>
            </a:r>
            <a:r>
              <a:rPr lang="cs-CZ" dirty="0"/>
              <a:t> (1992)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Replikují výsledky </a:t>
            </a:r>
            <a:r>
              <a:rPr lang="cs-CZ" dirty="0"/>
              <a:t>staršího </a:t>
            </a:r>
            <a:r>
              <a:rPr lang="cs-CZ" dirty="0" smtClean="0"/>
              <a:t>experimentu. M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inneapolis, 26% (separace) vs. 13% (arest) opakovaný útok</a:t>
            </a:r>
          </a:p>
          <a:p>
            <a:r>
              <a:rPr lang="cs-CZ" dirty="0" smtClean="0"/>
              <a:t> Výsledky:</a:t>
            </a:r>
          </a:p>
          <a:p>
            <a:pPr lvl="1"/>
            <a:r>
              <a:rPr lang="cs-CZ" dirty="0" smtClean="0"/>
              <a:t>„dobří“ vs. „špatní“ útočníci: arest má/nemá efekt (zadržování vs. nálepkování)</a:t>
            </a:r>
          </a:p>
          <a:p>
            <a:pPr marL="457200" lvl="1" indent="0">
              <a:buNone/>
            </a:pPr>
            <a:r>
              <a:rPr lang="cs-CZ" dirty="0" smtClean="0"/>
              <a:t>Jak tyto kategorie útočníků rozlišit?</a:t>
            </a:r>
            <a:endParaRPr lang="en-US" dirty="0"/>
          </a:p>
          <a:p>
            <a:r>
              <a:rPr lang="cs-CZ" dirty="0"/>
              <a:t>Jakým způsobem by mohl být tento experiment obohacen kvalitativní výzkumnou prací? </a:t>
            </a:r>
            <a:endParaRPr lang="en-US" dirty="0"/>
          </a:p>
          <a:p>
            <a:pPr lvl="1"/>
            <a:r>
              <a:rPr lang="cs-CZ" dirty="0"/>
              <a:t>Konvergentní paralelní design (</a:t>
            </a:r>
            <a:r>
              <a:rPr lang="cs-CZ" i="1" dirty="0" err="1"/>
              <a:t>convergent</a:t>
            </a:r>
            <a:r>
              <a:rPr lang="cs-CZ" i="1" dirty="0"/>
              <a:t> paralel design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Vysvětlující sekvenční design (</a:t>
            </a:r>
            <a:r>
              <a:rPr lang="cs-CZ" i="1" dirty="0" err="1"/>
              <a:t>explanatory</a:t>
            </a:r>
            <a:r>
              <a:rPr lang="cs-CZ" i="1" dirty="0"/>
              <a:t> </a:t>
            </a:r>
            <a:r>
              <a:rPr lang="cs-CZ" i="1" dirty="0" err="1"/>
              <a:t>sequential</a:t>
            </a:r>
            <a:r>
              <a:rPr lang="cs-CZ" i="1" dirty="0"/>
              <a:t> design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/>
              <a:t>Explorativní sekvenční design (</a:t>
            </a:r>
            <a:r>
              <a:rPr lang="cs-CZ" i="1" dirty="0" err="1"/>
              <a:t>exploratory</a:t>
            </a:r>
            <a:r>
              <a:rPr lang="cs-CZ" i="1" dirty="0"/>
              <a:t> </a:t>
            </a:r>
            <a:r>
              <a:rPr lang="cs-CZ" i="1" dirty="0" err="1"/>
              <a:t>sequential</a:t>
            </a:r>
            <a:r>
              <a:rPr lang="cs-CZ" i="1" dirty="0"/>
              <a:t> design</a:t>
            </a:r>
            <a:r>
              <a:rPr lang="cs-CZ" dirty="0"/>
              <a:t>)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Jaké </a:t>
            </a:r>
            <a:r>
              <a:rPr lang="cs-CZ" dirty="0"/>
              <a:t>důvody mohli </a:t>
            </a:r>
            <a:r>
              <a:rPr lang="cs-CZ" dirty="0" err="1"/>
              <a:t>Berk</a:t>
            </a:r>
            <a:r>
              <a:rPr lang="cs-CZ" dirty="0"/>
              <a:t> a spol. mít pro svůj zvolený postup? </a:t>
            </a:r>
            <a:endParaRPr lang="cs-CZ" dirty="0" smtClean="0"/>
          </a:p>
          <a:p>
            <a:r>
              <a:rPr lang="cs-CZ" dirty="0" smtClean="0"/>
              <a:t>Byly </a:t>
            </a:r>
            <a:r>
              <a:rPr lang="cs-CZ" dirty="0"/>
              <a:t>paradigmatické/metodologické, nebo pragmatické?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0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Diekman</a:t>
            </a:r>
            <a:r>
              <a:rPr lang="cs-CZ" dirty="0"/>
              <a:t> a </a:t>
            </a:r>
            <a:r>
              <a:rPr lang="cs-CZ" dirty="0" err="1"/>
              <a:t>Englehardt</a:t>
            </a:r>
            <a:r>
              <a:rPr lang="cs-CZ" dirty="0"/>
              <a:t> (1999)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 smtClean="0"/>
              <a:t>používají </a:t>
            </a:r>
            <a:r>
              <a:rPr lang="cs-CZ" b="1" dirty="0"/>
              <a:t>kvazi-experimentální design </a:t>
            </a:r>
            <a:r>
              <a:rPr lang="cs-CZ" dirty="0"/>
              <a:t>ke studiu mezigeneračního přenosu </a:t>
            </a:r>
            <a:r>
              <a:rPr lang="cs-CZ" dirty="0" smtClean="0"/>
              <a:t>rozvodu</a:t>
            </a:r>
          </a:p>
          <a:p>
            <a:r>
              <a:rPr lang="cs-CZ" dirty="0" smtClean="0"/>
              <a:t>Jak rozlišit teorie?</a:t>
            </a:r>
          </a:p>
          <a:p>
            <a:pPr lvl="1"/>
            <a:r>
              <a:rPr lang="cs-CZ" dirty="0" smtClean="0"/>
              <a:t>Ekonomická deprivace</a:t>
            </a:r>
          </a:p>
          <a:p>
            <a:pPr lvl="1"/>
            <a:r>
              <a:rPr lang="cs-CZ" dirty="0" smtClean="0"/>
              <a:t>Absence vzorů</a:t>
            </a:r>
          </a:p>
          <a:p>
            <a:pPr lvl="1"/>
            <a:r>
              <a:rPr lang="cs-CZ" dirty="0" smtClean="0"/>
              <a:t>Stres</a:t>
            </a:r>
          </a:p>
          <a:p>
            <a:pPr lvl="1"/>
            <a:r>
              <a:rPr lang="cs-CZ" dirty="0" err="1" smtClean="0"/>
              <a:t>samovýběr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F88-167A-49CA-B202-E244C4E4D8A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08"/>
            <a:ext cx="8333429" cy="51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46591"/>
            <a:ext cx="777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Diekman</a:t>
            </a:r>
            <a:r>
              <a:rPr lang="en-US" b="1" dirty="0" smtClean="0"/>
              <a:t>, </a:t>
            </a:r>
            <a:r>
              <a:rPr lang="en-US" b="1" dirty="0" err="1" smtClean="0"/>
              <a:t>Engelhardt</a:t>
            </a:r>
            <a:r>
              <a:rPr lang="en-US" b="1" dirty="0" smtClean="0"/>
              <a:t>, ASR (1999), p. 789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2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Diekman</a:t>
            </a:r>
            <a:r>
              <a:rPr lang="cs-CZ" dirty="0"/>
              <a:t> a </a:t>
            </a:r>
            <a:r>
              <a:rPr lang="cs-CZ" dirty="0" err="1"/>
              <a:t>Englehardt</a:t>
            </a:r>
            <a:r>
              <a:rPr lang="cs-CZ" dirty="0"/>
              <a:t> (1999)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 smtClean="0"/>
              <a:t>Jak </a:t>
            </a:r>
            <a:r>
              <a:rPr lang="cs-CZ" dirty="0"/>
              <a:t>byste mohli výsledky využít pro </a:t>
            </a:r>
            <a:r>
              <a:rPr lang="cs-CZ" b="1" dirty="0"/>
              <a:t>následný kvalitativní výzkum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Jaké </a:t>
            </a:r>
            <a:r>
              <a:rPr lang="cs-CZ" dirty="0"/>
              <a:t>otázky byste si kladli a jaká data sbírali pro jejich zodpovězení?</a:t>
            </a:r>
            <a:endParaRPr lang="en-US" dirty="0"/>
          </a:p>
          <a:p>
            <a:r>
              <a:rPr lang="cs-CZ" dirty="0"/>
              <a:t>Který z </a:t>
            </a:r>
            <a:r>
              <a:rPr lang="cs-CZ" b="1" dirty="0"/>
              <a:t>designů smíšeného výzkumu </a:t>
            </a:r>
            <a:r>
              <a:rPr lang="cs-CZ" dirty="0" smtClean="0"/>
              <a:t>by </a:t>
            </a:r>
            <a:r>
              <a:rPr lang="cs-CZ" dirty="0"/>
              <a:t>se nejvíce hodil pro obohacení tohoto výzkumného pole</a:t>
            </a:r>
            <a:r>
              <a:rPr lang="cs-CZ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0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David J. </a:t>
            </a:r>
            <a:r>
              <a:rPr lang="cs-CZ" sz="2800" b="1" dirty="0" err="1"/>
              <a:t>Harding</a:t>
            </a:r>
            <a:r>
              <a:rPr lang="cs-CZ" sz="2400" dirty="0"/>
              <a:t>. 2010. </a:t>
            </a:r>
            <a:r>
              <a:rPr lang="cs-CZ" sz="2400" i="1" dirty="0" err="1"/>
              <a:t>Living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Drama: </a:t>
            </a:r>
            <a:r>
              <a:rPr lang="cs-CZ" sz="2400" i="1" dirty="0" err="1"/>
              <a:t>Community</a:t>
            </a:r>
            <a:r>
              <a:rPr lang="cs-CZ" sz="2400" i="1" dirty="0"/>
              <a:t>, </a:t>
            </a:r>
            <a:r>
              <a:rPr lang="cs-CZ" sz="2400" i="1" dirty="0" err="1"/>
              <a:t>Conflict</a:t>
            </a:r>
            <a:r>
              <a:rPr lang="cs-CZ" sz="2400" i="1" dirty="0"/>
              <a:t>, and </a:t>
            </a:r>
            <a:r>
              <a:rPr lang="cs-CZ" sz="2400" i="1" dirty="0" err="1"/>
              <a:t>Culture</a:t>
            </a:r>
            <a:r>
              <a:rPr lang="cs-CZ" sz="2400" i="1" dirty="0"/>
              <a:t> </a:t>
            </a:r>
            <a:r>
              <a:rPr lang="cs-CZ" sz="2400" i="1" dirty="0" err="1"/>
              <a:t>Among</a:t>
            </a:r>
            <a:r>
              <a:rPr lang="cs-CZ" sz="2400" i="1" dirty="0"/>
              <a:t> </a:t>
            </a:r>
            <a:r>
              <a:rPr lang="cs-CZ" sz="2400" i="1" dirty="0" err="1"/>
              <a:t>Inner</a:t>
            </a:r>
            <a:r>
              <a:rPr lang="cs-CZ" sz="2400" i="1" dirty="0"/>
              <a:t>-City </a:t>
            </a:r>
            <a:r>
              <a:rPr lang="cs-CZ" sz="2400" i="1" dirty="0" err="1"/>
              <a:t>Boys</a:t>
            </a:r>
            <a:r>
              <a:rPr lang="cs-CZ" sz="2400" i="1" dirty="0"/>
              <a:t>.</a:t>
            </a:r>
            <a:r>
              <a:rPr lang="cs-CZ" sz="2400" dirty="0"/>
              <a:t> </a:t>
            </a:r>
            <a:r>
              <a:rPr lang="cs-CZ" sz="2400" dirty="0" smtClean="0"/>
              <a:t>University </a:t>
            </a:r>
            <a:r>
              <a:rPr lang="cs-CZ" sz="2400" dirty="0" err="1"/>
              <a:t>of</a:t>
            </a:r>
            <a:r>
              <a:rPr lang="cs-CZ" sz="2400" dirty="0"/>
              <a:t> Chicago </a:t>
            </a:r>
            <a:r>
              <a:rPr lang="cs-CZ" sz="2400" dirty="0" err="1"/>
              <a:t>Press</a:t>
            </a:r>
            <a:r>
              <a:rPr lang="cs-CZ" sz="2400" dirty="0"/>
              <a:t>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popisuje </a:t>
            </a:r>
            <a:r>
              <a:rPr lang="cs-CZ" dirty="0"/>
              <a:t>významy (kulturní rámce) pro sexuální, romantické a intimní vztahy mladých mužů </a:t>
            </a:r>
            <a:r>
              <a:rPr lang="cs-CZ" dirty="0" smtClean="0"/>
              <a:t>(chlapců) z</a:t>
            </a:r>
            <a:r>
              <a:rPr lang="cs-CZ" dirty="0"/>
              <a:t> chudých </a:t>
            </a:r>
            <a:r>
              <a:rPr lang="cs-CZ" dirty="0" smtClean="0"/>
              <a:t>čtvrtí.</a:t>
            </a:r>
          </a:p>
          <a:p>
            <a:r>
              <a:rPr lang="cs-CZ" dirty="0" smtClean="0"/>
              <a:t>Jaké dívky mohou potkat: šlapky, zlatokopky, hodné holky</a:t>
            </a:r>
            <a:r>
              <a:rPr lang="cs-CZ" dirty="0" smtClean="0"/>
              <a:t> </a:t>
            </a:r>
            <a:endParaRPr lang="en-US" dirty="0"/>
          </a:p>
          <a:p>
            <a:r>
              <a:rPr lang="cs-CZ" dirty="0"/>
              <a:t>Jak by závěry </a:t>
            </a:r>
            <a:r>
              <a:rPr lang="cs-CZ" dirty="0" err="1"/>
              <a:t>Hardingova</a:t>
            </a:r>
            <a:r>
              <a:rPr lang="cs-CZ" dirty="0"/>
              <a:t> výzkumu mohly být využity v </a:t>
            </a:r>
            <a:r>
              <a:rPr lang="cs-CZ" b="1" dirty="0"/>
              <a:t>následném kvantitativním výzkumu</a:t>
            </a:r>
            <a:r>
              <a:rPr lang="cs-CZ" dirty="0"/>
              <a:t>?</a:t>
            </a:r>
            <a:endParaRPr lang="en-US" dirty="0"/>
          </a:p>
          <a:p>
            <a:r>
              <a:rPr lang="cs-CZ" dirty="0"/>
              <a:t>Může z </a:t>
            </a:r>
            <a:r>
              <a:rPr lang="cs-CZ" dirty="0" err="1"/>
              <a:t>Hardingova</a:t>
            </a:r>
            <a:r>
              <a:rPr lang="cs-CZ" dirty="0"/>
              <a:t> výzkumu vyplývat nějaký závěr pro </a:t>
            </a:r>
            <a:r>
              <a:rPr lang="cs-CZ" b="1" dirty="0"/>
              <a:t>praktickou politiku</a:t>
            </a:r>
            <a:r>
              <a:rPr lang="cs-CZ" dirty="0"/>
              <a:t>? Může být posílen použitím kvantitativních dat?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3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východiska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 má svou hlavní metodu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Dnešní téma: širší perspektiva</a:t>
            </a:r>
          </a:p>
          <a:p>
            <a:pPr>
              <a:buFontTx/>
              <a:buChar char="-"/>
            </a:pPr>
            <a:r>
              <a:rPr lang="cs-CZ" dirty="0" smtClean="0"/>
              <a:t>Výhody a nevýhody dalších metod</a:t>
            </a:r>
          </a:p>
          <a:p>
            <a:pPr>
              <a:buFontTx/>
              <a:buChar char="-"/>
            </a:pPr>
            <a:r>
              <a:rPr lang="cs-CZ" dirty="0" smtClean="0"/>
              <a:t>Možná komplementarita</a:t>
            </a:r>
          </a:p>
          <a:p>
            <a:pPr>
              <a:buFontTx/>
              <a:buChar char="-"/>
            </a:pPr>
            <a:r>
              <a:rPr lang="cs-CZ" dirty="0" smtClean="0"/>
              <a:t>Produktivní synergie?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Smíšený výzkum </a:t>
            </a:r>
            <a:r>
              <a:rPr lang="cs-CZ" dirty="0" smtClean="0"/>
              <a:t>(</a:t>
            </a:r>
            <a:r>
              <a:rPr lang="cs-CZ" i="1" dirty="0" err="1" smtClean="0"/>
              <a:t>mixed</a:t>
            </a:r>
            <a:r>
              <a:rPr lang="cs-CZ" i="1" dirty="0" smtClean="0"/>
              <a:t>-mode </a:t>
            </a:r>
            <a:r>
              <a:rPr lang="cs-CZ" i="1" dirty="0" err="1" smtClean="0"/>
              <a:t>research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4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smíšeného výzkumu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err="1" smtClean="0"/>
              <a:t>Mixed</a:t>
            </a:r>
            <a:r>
              <a:rPr lang="cs-CZ" sz="2800" b="1" dirty="0" smtClean="0"/>
              <a:t>-mode (MM) </a:t>
            </a:r>
            <a:r>
              <a:rPr lang="cs-CZ" sz="2800" b="1" dirty="0" err="1" smtClean="0"/>
              <a:t>research</a:t>
            </a:r>
            <a:r>
              <a:rPr lang="cs-CZ" sz="2800" dirty="0" smtClean="0"/>
              <a:t>: </a:t>
            </a:r>
            <a:r>
              <a:rPr lang="en-US" sz="2800" dirty="0" smtClean="0"/>
              <a:t>Johnson, R. B., </a:t>
            </a:r>
            <a:r>
              <a:rPr lang="en-US" sz="2800" dirty="0" err="1" smtClean="0"/>
              <a:t>Onwuegbuzie</a:t>
            </a:r>
            <a:r>
              <a:rPr lang="en-US" sz="2800" dirty="0" smtClean="0"/>
              <a:t>, A. J., &amp; Turner, L. A. (2007). Toward a definition of mixed methods research. </a:t>
            </a:r>
            <a:r>
              <a:rPr lang="en-US" sz="2800" i="1" dirty="0" smtClean="0"/>
              <a:t>Journal of Mixed Methods Research</a:t>
            </a:r>
            <a:r>
              <a:rPr lang="en-US" sz="2800" dirty="0" smtClean="0"/>
              <a:t>, 1(2), 112-133.</a:t>
            </a:r>
            <a:endParaRPr lang="cs-CZ" sz="2800" dirty="0" smtClean="0"/>
          </a:p>
          <a:p>
            <a:pPr lvl="1"/>
            <a:r>
              <a:rPr lang="cs-CZ" sz="2400" dirty="0" smtClean="0"/>
              <a:t>Záměrné použití více metod za účelem využití silných stránek každé z nich (KVANTI a KVALI).</a:t>
            </a:r>
          </a:p>
          <a:p>
            <a:pPr lvl="1"/>
            <a:r>
              <a:rPr lang="cs-CZ" sz="2400" dirty="0" smtClean="0"/>
              <a:t>Rámování v různých filozofických perspektivách</a:t>
            </a:r>
          </a:p>
          <a:p>
            <a:pPr lvl="1"/>
            <a:r>
              <a:rPr lang="cs-CZ" sz="2400" dirty="0" smtClean="0"/>
              <a:t>Za účelem „kontextuálního porozumění, </a:t>
            </a:r>
            <a:r>
              <a:rPr lang="cs-CZ" sz="2400" dirty="0" err="1" smtClean="0"/>
              <a:t>více-úrovňové</a:t>
            </a:r>
            <a:r>
              <a:rPr lang="cs-CZ" sz="2400" dirty="0" smtClean="0"/>
              <a:t> perspektivy a kulturních vlivů“ </a:t>
            </a:r>
          </a:p>
        </p:txBody>
      </p:sp>
    </p:spTree>
    <p:extLst>
      <p:ext uri="{BB962C8B-B14F-4D97-AF65-F5344CB8AC3E}">
        <p14:creationId xmlns:p14="http://schemas.microsoft.com/office/powerpoint/2010/main" val="401606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MM výzkum a výzkumný kruh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Společné: Kombinace induktivních a deduktivních postupů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Odlišné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Jedna osoba/tým vs. </a:t>
            </a:r>
            <a:r>
              <a:rPr lang="cs-CZ" dirty="0" smtClean="0"/>
              <a:t>širší komunita vědců</a:t>
            </a:r>
          </a:p>
          <a:p>
            <a:pPr lvl="1"/>
            <a:r>
              <a:rPr lang="cs-CZ" dirty="0" smtClean="0"/>
              <a:t>Ne-cyklické použití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29832" cy="250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6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Triangulace – potvrzení validity</a:t>
            </a:r>
          </a:p>
          <a:p>
            <a:r>
              <a:rPr lang="cs-CZ" dirty="0" smtClean="0"/>
              <a:t>Evaluační </a:t>
            </a:r>
            <a:r>
              <a:rPr lang="cs-CZ" dirty="0" smtClean="0"/>
              <a:t>výzkum (</a:t>
            </a:r>
            <a:r>
              <a:rPr lang="cs-CZ" dirty="0" smtClean="0"/>
              <a:t>pragmatismus x metodologický idealismus)</a:t>
            </a:r>
            <a:endParaRPr lang="cs-CZ" dirty="0" smtClean="0"/>
          </a:p>
          <a:p>
            <a:r>
              <a:rPr lang="cs-CZ" dirty="0" smtClean="0"/>
              <a:t>Post-moderna: metodologický anarchismus (P. </a:t>
            </a:r>
            <a:r>
              <a:rPr lang="cs-CZ" dirty="0" err="1" smtClean="0"/>
              <a:t>Feyerabend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P. F. </a:t>
            </a:r>
            <a:r>
              <a:rPr lang="cs-CZ" dirty="0" err="1" smtClean="0"/>
              <a:t>Lazarsfeld</a:t>
            </a:r>
            <a:r>
              <a:rPr lang="cs-CZ" dirty="0" smtClean="0"/>
              <a:t> </a:t>
            </a:r>
            <a:endParaRPr lang="en-US" dirty="0" smtClean="0"/>
          </a:p>
          <a:p>
            <a:pPr lvl="1"/>
            <a:r>
              <a:rPr lang="cs-CZ" dirty="0" smtClean="0"/>
              <a:t>Komplementarita </a:t>
            </a:r>
            <a:r>
              <a:rPr lang="cs-CZ" dirty="0" smtClean="0"/>
              <a:t>metod</a:t>
            </a:r>
          </a:p>
          <a:p>
            <a:pPr lvl="1"/>
            <a:r>
              <a:rPr lang="cs-CZ" dirty="0" smtClean="0"/>
              <a:t>Vývoj metod </a:t>
            </a:r>
            <a:endParaRPr lang="en-US" dirty="0" smtClean="0"/>
          </a:p>
          <a:p>
            <a:pPr marL="457200" lvl="1" indent="0">
              <a:buNone/>
            </a:pPr>
            <a:r>
              <a:rPr lang="cs-CZ" dirty="0" smtClean="0"/>
              <a:t>Příklad: </a:t>
            </a:r>
            <a:r>
              <a:rPr lang="cs-CZ" i="1" dirty="0" err="1" smtClean="0"/>
              <a:t>Princeton</a:t>
            </a:r>
            <a:r>
              <a:rPr lang="cs-CZ" i="1" dirty="0" smtClean="0"/>
              <a:t> </a:t>
            </a:r>
            <a:r>
              <a:rPr lang="cs-CZ" i="1" dirty="0" err="1"/>
              <a:t>Radio</a:t>
            </a:r>
            <a:r>
              <a:rPr lang="cs-CZ" i="1" dirty="0"/>
              <a:t> </a:t>
            </a:r>
            <a:r>
              <a:rPr lang="cs-CZ" i="1" dirty="0" smtClean="0"/>
              <a:t>Project</a:t>
            </a:r>
            <a:r>
              <a:rPr lang="cs-CZ" dirty="0" smtClean="0"/>
              <a:t> (s F</a:t>
            </a:r>
            <a:r>
              <a:rPr lang="cs-CZ" dirty="0"/>
              <a:t>. </a:t>
            </a:r>
            <a:r>
              <a:rPr lang="cs-CZ" dirty="0" err="1"/>
              <a:t>Cantrilem</a:t>
            </a:r>
            <a:r>
              <a:rPr lang="cs-CZ" dirty="0"/>
              <a:t> z CBS</a:t>
            </a:r>
            <a:r>
              <a:rPr lang="cs-CZ" i="1" dirty="0"/>
              <a:t>):</a:t>
            </a:r>
            <a:r>
              <a:rPr lang="cs-CZ" dirty="0"/>
              <a:t> výzkum spokojenosti s programem </a:t>
            </a:r>
            <a:r>
              <a:rPr lang="en-US" dirty="0"/>
              <a:t>-&gt; </a:t>
            </a:r>
            <a:r>
              <a:rPr lang="cs-CZ" i="1" dirty="0"/>
              <a:t>program </a:t>
            </a:r>
            <a:r>
              <a:rPr lang="cs-CZ" i="1" dirty="0" err="1"/>
              <a:t>analyzer</a:t>
            </a:r>
            <a:r>
              <a:rPr lang="cs-CZ" i="1" dirty="0"/>
              <a:t> </a:t>
            </a:r>
            <a:r>
              <a:rPr lang="cs-CZ" dirty="0"/>
              <a:t>+ </a:t>
            </a:r>
            <a:r>
              <a:rPr lang="cs-CZ" i="1" dirty="0" err="1"/>
              <a:t>focused</a:t>
            </a:r>
            <a:r>
              <a:rPr lang="cs-CZ" i="1" dirty="0"/>
              <a:t> </a:t>
            </a:r>
            <a:r>
              <a:rPr lang="cs-CZ" i="1" dirty="0" err="1"/>
              <a:t>group</a:t>
            </a:r>
            <a:r>
              <a:rPr lang="cs-CZ" i="1" dirty="0"/>
              <a:t> interview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Výsledek: Ilustrace, </a:t>
            </a:r>
            <a:r>
              <a:rPr lang="cs-CZ" dirty="0" err="1" smtClean="0"/>
              <a:t>elaborace</a:t>
            </a:r>
            <a:r>
              <a:rPr lang="cs-CZ" dirty="0" smtClean="0"/>
              <a:t>, expanze, iniciace, úplnost, proces výzkumu, diverzita,…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2592288" cy="4464496"/>
          </a:xfrm>
        </p:spPr>
        <p:txBody>
          <a:bodyPr>
            <a:normAutofit/>
          </a:bodyPr>
          <a:lstStyle/>
          <a:p>
            <a:r>
              <a:rPr lang="cs-CZ" dirty="0" smtClean="0"/>
              <a:t>Důvody pro míchání designů</a:t>
            </a:r>
            <a:br>
              <a:rPr lang="cs-CZ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300" dirty="0" smtClean="0"/>
              <a:t>Zdroj: </a:t>
            </a:r>
            <a:r>
              <a:rPr lang="en-US" sz="1300" dirty="0" smtClean="0"/>
              <a:t>Creswell</a:t>
            </a:r>
            <a:r>
              <a:rPr lang="en-US" sz="1300" dirty="0"/>
              <a:t>, John W. a Vicki P. Clark. 2001. </a:t>
            </a:r>
            <a:r>
              <a:rPr lang="cs-CZ" sz="1300" i="1" dirty="0" err="1"/>
              <a:t>Designing</a:t>
            </a:r>
            <a:r>
              <a:rPr lang="cs-CZ" sz="1300" i="1" dirty="0"/>
              <a:t> and </a:t>
            </a:r>
            <a:r>
              <a:rPr lang="cs-CZ" sz="1300" i="1" dirty="0" err="1"/>
              <a:t>conducting</a:t>
            </a:r>
            <a:r>
              <a:rPr lang="cs-CZ" sz="1300" i="1" dirty="0"/>
              <a:t> </a:t>
            </a:r>
            <a:r>
              <a:rPr lang="cs-CZ" sz="1300" i="1" dirty="0" err="1"/>
              <a:t>mixed</a:t>
            </a:r>
            <a:r>
              <a:rPr lang="cs-CZ" sz="1300" i="1" dirty="0"/>
              <a:t> </a:t>
            </a:r>
            <a:r>
              <a:rPr lang="cs-CZ" sz="1300" i="1" dirty="0" err="1"/>
              <a:t>methods</a:t>
            </a:r>
            <a:r>
              <a:rPr lang="cs-CZ" sz="1300" i="1" dirty="0"/>
              <a:t> </a:t>
            </a:r>
            <a:r>
              <a:rPr lang="cs-CZ" sz="1300" i="1" dirty="0" err="1"/>
              <a:t>research</a:t>
            </a:r>
            <a:r>
              <a:rPr lang="cs-CZ" sz="1300" dirty="0"/>
              <a:t>. 2nd </a:t>
            </a:r>
            <a:r>
              <a:rPr lang="cs-CZ" sz="1300" dirty="0" err="1"/>
              <a:t>ed</a:t>
            </a:r>
            <a:r>
              <a:rPr lang="cs-CZ" sz="1300" dirty="0"/>
              <a:t>.. Los Angeles: SAGE. (kap. 3</a:t>
            </a:r>
            <a:r>
              <a:rPr lang="cs-CZ" sz="1300" dirty="0" smtClean="0"/>
              <a:t>).</a:t>
            </a:r>
            <a:endParaRPr lang="en-US" sz="1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8611"/>
            <a:ext cx="4968552" cy="662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ideální typy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Naplánovaný</a:t>
            </a:r>
            <a:r>
              <a:rPr lang="cs-CZ" dirty="0" smtClean="0"/>
              <a:t>	(</a:t>
            </a:r>
            <a:r>
              <a:rPr lang="cs-CZ" i="1" dirty="0" err="1" smtClean="0"/>
              <a:t>fixed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Vynořující se (</a:t>
            </a:r>
            <a:r>
              <a:rPr lang="cs-CZ" i="1" dirty="0" err="1" smtClean="0"/>
              <a:t>emergent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 druhá metoda doplňkem, nebo mají stejný status?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MM designů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Liší se podle oboru – viz </a:t>
            </a:r>
            <a:r>
              <a:rPr lang="cs-CZ" dirty="0" err="1" smtClean="0"/>
              <a:t>Creswell</a:t>
            </a:r>
            <a:r>
              <a:rPr lang="cs-CZ" dirty="0" smtClean="0"/>
              <a:t> &amp; </a:t>
            </a:r>
            <a:r>
              <a:rPr lang="cs-CZ" dirty="0" err="1" smtClean="0"/>
              <a:t>Clark</a:t>
            </a:r>
            <a:endParaRPr lang="cs-CZ" dirty="0" smtClean="0"/>
          </a:p>
          <a:p>
            <a:r>
              <a:rPr lang="cs-CZ" dirty="0" smtClean="0"/>
              <a:t>Co je první? (</a:t>
            </a:r>
            <a:r>
              <a:rPr lang="cs-CZ" dirty="0" err="1" smtClean="0"/>
              <a:t>preliminary</a:t>
            </a:r>
            <a:r>
              <a:rPr lang="cs-CZ" dirty="0" smtClean="0"/>
              <a:t>/</a:t>
            </a:r>
            <a:r>
              <a:rPr lang="cs-CZ" dirty="0" err="1" smtClean="0"/>
              <a:t>follow</a:t>
            </a:r>
            <a:r>
              <a:rPr lang="cs-CZ" dirty="0" smtClean="0"/>
              <a:t>-up)</a:t>
            </a:r>
          </a:p>
          <a:p>
            <a:pPr lvl="1"/>
            <a:r>
              <a:rPr lang="cs-CZ" dirty="0" smtClean="0"/>
              <a:t>Konvergentní (triangulace) </a:t>
            </a:r>
          </a:p>
          <a:p>
            <a:pPr lvl="1"/>
            <a:r>
              <a:rPr lang="cs-CZ" dirty="0" smtClean="0"/>
              <a:t>Design měřicích nástrojů</a:t>
            </a:r>
          </a:p>
          <a:p>
            <a:pPr lvl="1"/>
            <a:r>
              <a:rPr lang="cs-CZ" dirty="0" smtClean="0"/>
              <a:t>Vysvětlení korelací z </a:t>
            </a:r>
            <a:r>
              <a:rPr lang="cs-CZ" dirty="0" err="1" smtClean="0"/>
              <a:t>kvanti</a:t>
            </a:r>
            <a:r>
              <a:rPr lang="cs-CZ" dirty="0" smtClean="0"/>
              <a:t> </a:t>
            </a:r>
            <a:r>
              <a:rPr lang="cs-CZ" dirty="0" smtClean="0"/>
              <a:t>výzkumu (</a:t>
            </a:r>
            <a:r>
              <a:rPr lang="cs-CZ" dirty="0" err="1" smtClean="0"/>
              <a:t>Harding</a:t>
            </a:r>
            <a:r>
              <a:rPr lang="cs-CZ" dirty="0" smtClean="0"/>
              <a:t>, )</a:t>
            </a:r>
            <a:endParaRPr lang="cs-CZ" dirty="0" smtClean="0"/>
          </a:p>
          <a:p>
            <a:pPr lvl="1"/>
            <a:r>
              <a:rPr lang="cs-CZ" dirty="0" smtClean="0"/>
              <a:t>Zobecnění z </a:t>
            </a:r>
            <a:r>
              <a:rPr lang="cs-CZ" dirty="0" err="1" smtClean="0"/>
              <a:t>kvali</a:t>
            </a:r>
            <a:r>
              <a:rPr lang="cs-CZ" dirty="0" smtClean="0"/>
              <a:t> studie</a:t>
            </a:r>
          </a:p>
          <a:p>
            <a:pPr lvl="1"/>
            <a:r>
              <a:rPr lang="cs-CZ" dirty="0" smtClean="0"/>
              <a:t>Transformativní</a:t>
            </a:r>
          </a:p>
          <a:p>
            <a:pPr lvl="1"/>
            <a:r>
              <a:rPr lang="cs-CZ" dirty="0" smtClean="0"/>
              <a:t>Paralelní?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9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0747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710563" cy="39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2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495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Jak zkoumat rodiny?</vt:lpstr>
      <vt:lpstr>Základní východiska</vt:lpstr>
      <vt:lpstr>Přístup smíšeného výzkumu</vt:lpstr>
      <vt:lpstr>MM výzkum a výzkumný kruh</vt:lpstr>
      <vt:lpstr>Tradice MM</vt:lpstr>
      <vt:lpstr>Důvody pro míchání designů  Zdroj: Creswell, John W. a Vicki P. Clark. 2001. Designing and conducting mixed methods research. 2nd ed.. Los Angeles: SAGE. (kap. 3).</vt:lpstr>
      <vt:lpstr>2 ideální typy</vt:lpstr>
      <vt:lpstr>Typologie MM designů</vt:lpstr>
      <vt:lpstr>PowerPoint Presentation</vt:lpstr>
      <vt:lpstr>Berk a spol (1992)</vt:lpstr>
      <vt:lpstr>Diekman a Englehardt (1999)</vt:lpstr>
      <vt:lpstr>PowerPoint Presentation</vt:lpstr>
      <vt:lpstr>Diekman a Englehardt (1999)</vt:lpstr>
      <vt:lpstr>David J. Harding. 2010. Living the Drama: Community, Conflict, and Culture Among Inner-City Boys. University of Chicago Press.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zkoumat rodinu?</dc:title>
  <dc:creator>MMM</dc:creator>
  <cp:lastModifiedBy>MMM</cp:lastModifiedBy>
  <cp:revision>28</cp:revision>
  <dcterms:created xsi:type="dcterms:W3CDTF">2015-09-29T03:16:49Z</dcterms:created>
  <dcterms:modified xsi:type="dcterms:W3CDTF">2016-11-22T08:35:35Z</dcterms:modified>
</cp:coreProperties>
</file>