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FCD0-BF7B-4D4F-9575-04D8E7BDCD25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9E56-5D4C-4A05-8D6C-411A1871D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6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FCD0-BF7B-4D4F-9575-04D8E7BDCD25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9E56-5D4C-4A05-8D6C-411A1871D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24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FCD0-BF7B-4D4F-9575-04D8E7BDCD25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9E56-5D4C-4A05-8D6C-411A1871D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127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FCD0-BF7B-4D4F-9575-04D8E7BDCD25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9E56-5D4C-4A05-8D6C-411A1871D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FCD0-BF7B-4D4F-9575-04D8E7BDCD25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9E56-5D4C-4A05-8D6C-411A1871D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7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FCD0-BF7B-4D4F-9575-04D8E7BDCD25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9E56-5D4C-4A05-8D6C-411A1871D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74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FCD0-BF7B-4D4F-9575-04D8E7BDCD25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9E56-5D4C-4A05-8D6C-411A1871D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91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FCD0-BF7B-4D4F-9575-04D8E7BDCD25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9E56-5D4C-4A05-8D6C-411A1871D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71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FCD0-BF7B-4D4F-9575-04D8E7BDCD25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9E56-5D4C-4A05-8D6C-411A1871D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61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FCD0-BF7B-4D4F-9575-04D8E7BDCD25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9E56-5D4C-4A05-8D6C-411A1871D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506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CFCD0-BF7B-4D4F-9575-04D8E7BDCD25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9E56-5D4C-4A05-8D6C-411A1871D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25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CFCD0-BF7B-4D4F-9575-04D8E7BDCD25}" type="datetimeFigureOut">
              <a:rPr lang="cs-CZ" smtClean="0"/>
              <a:t>6.10.2016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A9E56-5D4C-4A05-8D6C-411A1871D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48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sz="10000" b="1" dirty="0">
                <a:latin typeface="+mn-lt"/>
              </a:rPr>
              <a:t>Diskursivní hledisko </a:t>
            </a:r>
            <a:r>
              <a:rPr lang="cs-CZ" sz="10000" b="1" dirty="0" smtClean="0">
                <a:latin typeface="+mn-lt"/>
              </a:rPr>
              <a:t/>
            </a:r>
            <a:br>
              <a:rPr lang="cs-CZ" sz="10000" b="1" dirty="0" smtClean="0">
                <a:latin typeface="+mn-lt"/>
              </a:rPr>
            </a:br>
            <a:r>
              <a:rPr lang="cs-CZ" sz="3100" b="1" dirty="0" smtClean="0">
                <a:latin typeface="+mn-lt"/>
              </a:rPr>
              <a:t/>
            </a:r>
            <a:br>
              <a:rPr lang="cs-CZ" sz="3100" b="1" dirty="0" smtClean="0">
                <a:latin typeface="+mn-lt"/>
              </a:rPr>
            </a:br>
            <a:r>
              <a:rPr lang="cs-CZ" sz="10000" b="1" dirty="0" smtClean="0">
                <a:latin typeface="+mn-lt"/>
              </a:rPr>
              <a:t>budování </a:t>
            </a:r>
            <a:br>
              <a:rPr lang="cs-CZ" sz="10000" b="1" dirty="0" smtClean="0">
                <a:latin typeface="+mn-lt"/>
              </a:rPr>
            </a:br>
            <a:r>
              <a:rPr lang="cs-CZ" sz="2800" b="1" dirty="0" smtClean="0">
                <a:latin typeface="+mn-lt"/>
              </a:rPr>
              <a:t/>
            </a:r>
            <a:br>
              <a:rPr lang="cs-CZ" sz="2800" b="1" dirty="0" smtClean="0">
                <a:latin typeface="+mn-lt"/>
              </a:rPr>
            </a:br>
            <a:r>
              <a:rPr lang="cs-CZ" sz="10000" b="1" dirty="0" smtClean="0">
                <a:latin typeface="+mn-lt"/>
              </a:rPr>
              <a:t>instituce </a:t>
            </a:r>
            <a:r>
              <a:rPr lang="cs-CZ" sz="10000" b="1" dirty="0">
                <a:latin typeface="+mn-lt"/>
              </a:rPr>
              <a:t>sociální </a:t>
            </a:r>
            <a:r>
              <a:rPr lang="cs-CZ" sz="10000" b="1" dirty="0" smtClean="0">
                <a:latin typeface="+mn-lt"/>
              </a:rPr>
              <a:t>práce</a:t>
            </a:r>
            <a:r>
              <a:rPr lang="cs-CZ" sz="10000" dirty="0" smtClean="0">
                <a:latin typeface="+mn-lt"/>
              </a:rPr>
              <a:t/>
            </a:r>
            <a:br>
              <a:rPr lang="cs-CZ" sz="10000" dirty="0" smtClean="0">
                <a:latin typeface="+mn-lt"/>
              </a:rPr>
            </a:br>
            <a:r>
              <a:rPr lang="cs-CZ" sz="1800" dirty="0" smtClean="0">
                <a:latin typeface="+mn-lt"/>
              </a:rPr>
              <a:t/>
            </a:r>
            <a:br>
              <a:rPr lang="cs-CZ" sz="1800" dirty="0" smtClean="0">
                <a:latin typeface="+mn-lt"/>
              </a:rPr>
            </a:br>
            <a:r>
              <a:rPr lang="cs-CZ" sz="4400" dirty="0" smtClean="0">
                <a:latin typeface="+mn-lt"/>
              </a:rPr>
              <a:t>Libor MUSIL</a:t>
            </a:r>
            <a:endParaRPr lang="cs-CZ" sz="4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6590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8021" y="-3841"/>
            <a:ext cx="12192000" cy="597399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+mn-lt"/>
              </a:rPr>
              <a:t>cíl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" y="593558"/>
            <a:ext cx="12183979" cy="626444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5400" b="1" dirty="0" smtClean="0">
                <a:latin typeface="Calibri" panose="020F0502020204030204" pitchFamily="34" charset="0"/>
              </a:rPr>
              <a:t>→ s</a:t>
            </a:r>
            <a:r>
              <a:rPr lang="cs-CZ" sz="5400" b="1" dirty="0" smtClean="0"/>
              <a:t>eznámit se </a:t>
            </a:r>
          </a:p>
          <a:p>
            <a:pPr marL="914400" lvl="2" indent="0">
              <a:buNone/>
            </a:pPr>
            <a:r>
              <a:rPr lang="cs-CZ" sz="5400" b="1" dirty="0" smtClean="0">
                <a:latin typeface="Calibri" panose="020F0502020204030204" pitchFamily="34" charset="0"/>
              </a:rPr>
              <a:t>→ </a:t>
            </a:r>
            <a:r>
              <a:rPr lang="cs-CZ" sz="5400" b="1" dirty="0" smtClean="0"/>
              <a:t>s pojmy </a:t>
            </a:r>
            <a:r>
              <a:rPr lang="cs-CZ" sz="5400" b="1" dirty="0" smtClean="0">
                <a:solidFill>
                  <a:srgbClr val="FF0000"/>
                </a:solidFill>
              </a:rPr>
              <a:t>„instituce“ </a:t>
            </a:r>
            <a:r>
              <a:rPr lang="cs-CZ" sz="5400" b="1" dirty="0" smtClean="0"/>
              <a:t>a </a:t>
            </a:r>
            <a:r>
              <a:rPr lang="cs-CZ" sz="5400" b="1" dirty="0" smtClean="0">
                <a:solidFill>
                  <a:srgbClr val="FF0000"/>
                </a:solidFill>
              </a:rPr>
              <a:t>„institucionalizace“ </a:t>
            </a:r>
          </a:p>
          <a:p>
            <a:pPr marL="914400" lvl="2" indent="0">
              <a:buNone/>
            </a:pPr>
            <a:r>
              <a:rPr lang="cs-CZ" sz="5400" b="1" dirty="0" smtClean="0">
                <a:latin typeface="Calibri" panose="020F0502020204030204" pitchFamily="34" charset="0"/>
              </a:rPr>
              <a:t>→ s </a:t>
            </a:r>
            <a:r>
              <a:rPr lang="cs-CZ" sz="5400" b="1" dirty="0" smtClean="0">
                <a:solidFill>
                  <a:srgbClr val="FF0000"/>
                </a:solidFill>
              </a:rPr>
              <a:t>„diskursivním“ pohledem </a:t>
            </a:r>
            <a:r>
              <a:rPr lang="cs-CZ" sz="5400" b="1" dirty="0" smtClean="0"/>
              <a:t>na instituci a institucionalizaci</a:t>
            </a:r>
          </a:p>
          <a:p>
            <a:pPr marL="0" indent="0">
              <a:buNone/>
            </a:pPr>
            <a:endParaRPr lang="cs-CZ" sz="4800" b="1" dirty="0" smtClean="0"/>
          </a:p>
          <a:p>
            <a:pPr marL="0" indent="0">
              <a:buNone/>
            </a:pPr>
            <a:r>
              <a:rPr lang="cs-CZ" sz="4800" b="1" dirty="0" smtClean="0">
                <a:latin typeface="Calibri" panose="020F0502020204030204" pitchFamily="34" charset="0"/>
              </a:rPr>
              <a:t>→ vytvořit tím </a:t>
            </a:r>
            <a:r>
              <a:rPr lang="cs-CZ" sz="4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předpoklady pro popis rozdílů </a:t>
            </a:r>
            <a:r>
              <a:rPr lang="cs-CZ" sz="4800" b="1" dirty="0" smtClean="0">
                <a:latin typeface="Calibri" panose="020F0502020204030204" pitchFamily="34" charset="0"/>
              </a:rPr>
              <a:t>ISPR</a:t>
            </a:r>
            <a:r>
              <a:rPr lang="cs-CZ" sz="4800" b="1" dirty="0" smtClean="0"/>
              <a:t> v </a:t>
            </a:r>
            <a:r>
              <a:rPr lang="cs-CZ" sz="4800" b="1" dirty="0" smtClean="0">
                <a:solidFill>
                  <a:srgbClr val="FF0000"/>
                </a:solidFill>
              </a:rPr>
              <a:t>moderním a postmoderním kontextu  </a:t>
            </a:r>
            <a:endParaRPr lang="cs-CZ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429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3840"/>
            <a:ext cx="12192000" cy="412914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+mn-lt"/>
              </a:rPr>
              <a:t>osnova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409074"/>
            <a:ext cx="12192000" cy="6448926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800" b="1" dirty="0" smtClean="0">
                <a:latin typeface="Calibri" panose="020F0502020204030204" pitchFamily="34" charset="0"/>
              </a:rPr>
              <a:t>→ </a:t>
            </a:r>
            <a:r>
              <a:rPr lang="cs-CZ" sz="3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„</a:t>
            </a:r>
            <a:r>
              <a:rPr lang="cs-CZ" sz="3800" b="1" dirty="0" smtClean="0">
                <a:solidFill>
                  <a:srgbClr val="FF0000"/>
                </a:solidFill>
              </a:rPr>
              <a:t>instituce“</a:t>
            </a:r>
            <a:r>
              <a:rPr lang="cs-CZ" sz="3800" b="1" dirty="0" smtClean="0"/>
              <a:t> </a:t>
            </a:r>
          </a:p>
          <a:p>
            <a:pPr marL="0" indent="0">
              <a:buNone/>
            </a:pPr>
            <a:r>
              <a:rPr lang="cs-CZ" sz="3800" b="1" dirty="0" smtClean="0">
                <a:latin typeface="Calibri" panose="020F0502020204030204" pitchFamily="34" charset="0"/>
              </a:rPr>
              <a:t>→ </a:t>
            </a:r>
            <a:r>
              <a:rPr lang="cs-CZ" sz="3800" b="1" dirty="0" smtClean="0">
                <a:solidFill>
                  <a:srgbClr val="FF0000"/>
                </a:solidFill>
              </a:rPr>
              <a:t>normativní a popisný pohled </a:t>
            </a:r>
            <a:r>
              <a:rPr lang="cs-CZ" sz="3800" b="1" dirty="0" smtClean="0"/>
              <a:t>na instituci sociální práce</a:t>
            </a:r>
          </a:p>
          <a:p>
            <a:pPr marL="0" indent="0">
              <a:buNone/>
            </a:pPr>
            <a:r>
              <a:rPr lang="cs-CZ" sz="3800" b="1" dirty="0" smtClean="0">
                <a:latin typeface="Calibri" panose="020F0502020204030204" pitchFamily="34" charset="0"/>
              </a:rPr>
              <a:t>→ normativní, </a:t>
            </a:r>
            <a:r>
              <a:rPr lang="cs-CZ" sz="3800" b="1" dirty="0" smtClean="0">
                <a:solidFill>
                  <a:srgbClr val="FF0000"/>
                </a:solidFill>
              </a:rPr>
              <a:t>oborové důvody </a:t>
            </a:r>
            <a:r>
              <a:rPr lang="cs-CZ" sz="3800" b="1" dirty="0" smtClean="0"/>
              <a:t>studia budování ISPR</a:t>
            </a:r>
          </a:p>
          <a:p>
            <a:pPr marL="0" indent="0">
              <a:buNone/>
            </a:pPr>
            <a:r>
              <a:rPr lang="cs-CZ" sz="3800" b="1" dirty="0" smtClean="0">
                <a:latin typeface="Calibri" panose="020F0502020204030204" pitchFamily="34" charset="0"/>
              </a:rPr>
              <a:t>→</a:t>
            </a:r>
            <a:r>
              <a:rPr lang="cs-CZ" sz="3800" b="1" dirty="0" smtClean="0"/>
              <a:t> limity pojmu „profesionalizace“ a studium budování ISPR optikou </a:t>
            </a:r>
            <a:r>
              <a:rPr lang="cs-CZ" sz="3800" b="1" dirty="0" smtClean="0">
                <a:solidFill>
                  <a:srgbClr val="FF0000"/>
                </a:solidFill>
              </a:rPr>
              <a:t>„institucionalizace“ </a:t>
            </a:r>
          </a:p>
          <a:p>
            <a:pPr marL="0" indent="0">
              <a:buNone/>
            </a:pPr>
            <a:r>
              <a:rPr lang="cs-CZ" sz="3800" b="1" dirty="0" smtClean="0">
                <a:latin typeface="Calibri" panose="020F0502020204030204" pitchFamily="34" charset="0"/>
              </a:rPr>
              <a:t>→ „diskursivní“, resp. „konstruktivistický“ pohled</a:t>
            </a:r>
          </a:p>
          <a:p>
            <a:pPr marL="914400" lvl="2" indent="0">
              <a:buNone/>
            </a:pPr>
            <a:r>
              <a:rPr lang="cs-CZ" sz="3400" b="1" dirty="0" smtClean="0">
                <a:latin typeface="Calibri" panose="020F0502020204030204" pitchFamily="34" charset="0"/>
              </a:rPr>
              <a:t>→ uznání </a:t>
            </a:r>
            <a:r>
              <a:rPr lang="cs-CZ" sz="3400" b="1" dirty="0" smtClean="0"/>
              <a:t>vzorů </a:t>
            </a:r>
            <a:r>
              <a:rPr lang="cs-CZ" sz="3400" b="1" dirty="0"/>
              <a:t>jednání </a:t>
            </a:r>
            <a:r>
              <a:rPr lang="cs-CZ" sz="3400" b="1" dirty="0" smtClean="0"/>
              <a:t>v procesu komunikace </a:t>
            </a:r>
          </a:p>
          <a:p>
            <a:pPr marL="914400" lvl="2" indent="0">
              <a:buNone/>
            </a:pPr>
            <a:r>
              <a:rPr lang="cs-CZ" sz="3600" b="1" dirty="0" smtClean="0">
                <a:latin typeface="Calibri" panose="020F0502020204030204" pitchFamily="34" charset="0"/>
              </a:rPr>
              <a:t>→ statika a dynamika</a:t>
            </a:r>
            <a:endParaRPr lang="cs-CZ" sz="3600" b="1" dirty="0" smtClean="0"/>
          </a:p>
          <a:p>
            <a:pPr marL="914400" lvl="2" indent="0">
              <a:buNone/>
            </a:pPr>
            <a:r>
              <a:rPr lang="cs-CZ" sz="3400" b="1" dirty="0" smtClean="0">
                <a:latin typeface="Calibri" panose="020F0502020204030204" pitchFamily="34" charset="0"/>
              </a:rPr>
              <a:t>→ </a:t>
            </a:r>
            <a:r>
              <a:rPr lang="cs-CZ" sz="3400" b="1" dirty="0" smtClean="0"/>
              <a:t>standardizace (přenositelnost</a:t>
            </a:r>
            <a:r>
              <a:rPr lang="cs-CZ" sz="3400" b="1" dirty="0"/>
              <a:t>, </a:t>
            </a:r>
            <a:r>
              <a:rPr lang="cs-CZ" sz="3400" b="1" dirty="0" err="1" smtClean="0"/>
              <a:t>zvnějšnění</a:t>
            </a:r>
            <a:r>
              <a:rPr lang="cs-CZ" sz="3400" b="1" dirty="0" smtClean="0"/>
              <a:t>, </a:t>
            </a:r>
            <a:r>
              <a:rPr lang="cs-CZ" sz="3400" b="1" dirty="0" err="1" smtClean="0"/>
              <a:t>rutinizace</a:t>
            </a:r>
            <a:r>
              <a:rPr lang="cs-CZ" sz="3400" b="1" dirty="0" smtClean="0"/>
              <a:t>) </a:t>
            </a:r>
          </a:p>
          <a:p>
            <a:pPr marL="914400" lvl="2" indent="0">
              <a:buNone/>
            </a:pPr>
            <a:r>
              <a:rPr lang="cs-CZ" sz="3400" b="1" dirty="0" smtClean="0">
                <a:latin typeface="Calibri" panose="020F0502020204030204" pitchFamily="34" charset="0"/>
              </a:rPr>
              <a:t>→</a:t>
            </a:r>
            <a:r>
              <a:rPr lang="cs-CZ" sz="3400" dirty="0" smtClean="0">
                <a:latin typeface="Calibri" panose="020F0502020204030204" pitchFamily="34" charset="0"/>
              </a:rPr>
              <a:t> </a:t>
            </a:r>
            <a:r>
              <a:rPr lang="cs-CZ" sz="3400" b="1" dirty="0" smtClean="0"/>
              <a:t>legitimita</a:t>
            </a:r>
          </a:p>
          <a:p>
            <a:pPr marL="914400" lvl="2" indent="0">
              <a:buNone/>
            </a:pPr>
            <a:r>
              <a:rPr lang="cs-CZ" sz="3400" b="1" dirty="0" smtClean="0">
                <a:latin typeface="Calibri" panose="020F0502020204030204" pitchFamily="34" charset="0"/>
              </a:rPr>
              <a:t>→</a:t>
            </a:r>
            <a:r>
              <a:rPr lang="cs-CZ" sz="3400" b="1" dirty="0" smtClean="0"/>
              <a:t> legitimizace a proto-specializace</a:t>
            </a:r>
            <a:endParaRPr lang="cs-CZ" sz="3400" b="1" dirty="0"/>
          </a:p>
        </p:txBody>
      </p:sp>
    </p:spTree>
    <p:extLst>
      <p:ext uri="{BB962C8B-B14F-4D97-AF65-F5344CB8AC3E}">
        <p14:creationId xmlns:p14="http://schemas.microsoft.com/office/powerpoint/2010/main" val="2022905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3841"/>
            <a:ext cx="12192000" cy="862093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+mn-lt"/>
              </a:rPr>
              <a:t>Co je „instituce“? 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58252"/>
            <a:ext cx="12192000" cy="5999747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6000" b="1" dirty="0" smtClean="0"/>
              <a:t>„</a:t>
            </a:r>
            <a:r>
              <a:rPr lang="cs-CZ" sz="6000" b="1" dirty="0" smtClean="0">
                <a:solidFill>
                  <a:srgbClr val="FF0000"/>
                </a:solidFill>
              </a:rPr>
              <a:t>Vzor jednání a interakcí </a:t>
            </a:r>
          </a:p>
          <a:p>
            <a:pPr marL="0" indent="0" algn="ctr">
              <a:buNone/>
            </a:pPr>
            <a:r>
              <a:rPr lang="cs-CZ" sz="6000" b="1" dirty="0" smtClean="0"/>
              <a:t>uznávaný a využívaný jako </a:t>
            </a:r>
          </a:p>
          <a:p>
            <a:pPr marL="0" indent="0" algn="ctr">
              <a:buNone/>
            </a:pPr>
            <a:r>
              <a:rPr lang="cs-CZ" sz="6000" b="1" dirty="0" smtClean="0">
                <a:solidFill>
                  <a:srgbClr val="FF0000"/>
                </a:solidFill>
              </a:rPr>
              <a:t>způsob zvládání určitého problému</a:t>
            </a:r>
            <a:r>
              <a:rPr lang="cs-CZ" sz="6000" b="1" dirty="0" smtClean="0"/>
              <a:t>“</a:t>
            </a:r>
          </a:p>
          <a:p>
            <a:pPr marL="0" indent="0" algn="ctr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sz="6000" b="1" dirty="0" smtClean="0"/>
              <a:t>Dvě dimenze:</a:t>
            </a:r>
          </a:p>
          <a:p>
            <a:pPr marL="0" indent="0" algn="ctr">
              <a:buNone/>
            </a:pPr>
            <a:r>
              <a:rPr lang="cs-CZ" sz="6000" b="1" dirty="0" smtClean="0">
                <a:latin typeface="Calibri" panose="020F0502020204030204" pitchFamily="34" charset="0"/>
              </a:rPr>
              <a:t>→ </a:t>
            </a:r>
            <a:r>
              <a:rPr lang="cs-CZ" sz="6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uznávání:</a:t>
            </a:r>
            <a:r>
              <a:rPr lang="cs-CZ" sz="6000" b="1" dirty="0" smtClean="0">
                <a:latin typeface="Calibri" panose="020F0502020204030204" pitchFamily="34" charset="0"/>
              </a:rPr>
              <a:t> komunikace a přijetí</a:t>
            </a:r>
          </a:p>
          <a:p>
            <a:pPr marL="0" indent="0" algn="ctr">
              <a:buNone/>
            </a:pPr>
            <a:r>
              <a:rPr lang="cs-CZ" sz="6000" b="1" dirty="0" smtClean="0">
                <a:latin typeface="Calibri" panose="020F0502020204030204" pitchFamily="34" charset="0"/>
              </a:rPr>
              <a:t>→ </a:t>
            </a:r>
            <a:r>
              <a:rPr lang="cs-CZ" sz="6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využívání:</a:t>
            </a:r>
            <a:r>
              <a:rPr lang="cs-CZ" sz="6000" b="1" dirty="0" smtClean="0">
                <a:latin typeface="Calibri" panose="020F0502020204030204" pitchFamily="34" charset="0"/>
              </a:rPr>
              <a:t> organizace</a:t>
            </a:r>
            <a:endParaRPr lang="cs-CZ" sz="6000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cs-CZ" sz="3400" b="1" dirty="0"/>
          </a:p>
        </p:txBody>
      </p:sp>
    </p:spTree>
    <p:extLst>
      <p:ext uri="{BB962C8B-B14F-4D97-AF65-F5344CB8AC3E}">
        <p14:creationId xmlns:p14="http://schemas.microsoft.com/office/powerpoint/2010/main" val="2134905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3840"/>
            <a:ext cx="12192000" cy="677612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+mn-lt"/>
              </a:rPr>
              <a:t>normativní a popisný pohled na ISPR</a:t>
            </a:r>
            <a:endParaRPr lang="cs-CZ" dirty="0">
              <a:latin typeface="+mn-lt"/>
            </a:endParaRPr>
          </a:p>
        </p:txBody>
      </p:sp>
      <p:sp>
        <p:nvSpPr>
          <p:cNvPr id="6" name="Bublinový popisek ve tvaru obláčku 5"/>
          <p:cNvSpPr/>
          <p:nvPr/>
        </p:nvSpPr>
        <p:spPr>
          <a:xfrm>
            <a:off x="0" y="633664"/>
            <a:ext cx="6015789" cy="6152146"/>
          </a:xfrm>
          <a:prstGeom prst="cloudCallout">
            <a:avLst>
              <a:gd name="adj1" fmla="val 45966"/>
              <a:gd name="adj2" fmla="val 4491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</a:rPr>
              <a:t>poznávání ISPR za účelem (vy)budování ISPR  </a:t>
            </a:r>
            <a:endParaRPr lang="cs-CZ" sz="5400" b="1" dirty="0">
              <a:solidFill>
                <a:schemeClr val="tx1"/>
              </a:solidFill>
            </a:endParaRPr>
          </a:p>
        </p:txBody>
      </p:sp>
      <p:sp>
        <p:nvSpPr>
          <p:cNvPr id="7" name="Bublinový popisek ve tvaru obláčku 6"/>
          <p:cNvSpPr/>
          <p:nvPr/>
        </p:nvSpPr>
        <p:spPr>
          <a:xfrm>
            <a:off x="6192253" y="633664"/>
            <a:ext cx="5935579" cy="6039853"/>
          </a:xfrm>
          <a:prstGeom prst="cloudCallout">
            <a:avLst>
              <a:gd name="adj1" fmla="val -48824"/>
              <a:gd name="adj2" fmla="val 47372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</a:rPr>
              <a:t>poznávání ISPR za účelem identifikace existujících projevů ISPR   </a:t>
            </a:r>
            <a:endParaRPr lang="cs-CZ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405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3840"/>
            <a:ext cx="12192000" cy="677612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+mn-lt"/>
              </a:rPr>
              <a:t>normativní oborové důvody studia budování ISPR </a:t>
            </a:r>
            <a:endParaRPr lang="cs-CZ" b="1" dirty="0">
              <a:latin typeface="+mn-lt"/>
            </a:endParaRPr>
          </a:p>
        </p:txBody>
      </p:sp>
      <p:sp>
        <p:nvSpPr>
          <p:cNvPr id="6" name="Bublinový popisek ve tvaru obláčku 5"/>
          <p:cNvSpPr/>
          <p:nvPr/>
        </p:nvSpPr>
        <p:spPr>
          <a:xfrm>
            <a:off x="0" y="633664"/>
            <a:ext cx="6015789" cy="6152146"/>
          </a:xfrm>
          <a:prstGeom prst="cloudCallout">
            <a:avLst>
              <a:gd name="adj1" fmla="val -42167"/>
              <a:gd name="adj2" fmla="val -5338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</a:rPr>
              <a:t>nedostatek ISPR </a:t>
            </a:r>
            <a:r>
              <a:rPr lang="cs-CZ" sz="5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→ nedostatek pomoci s interakcemi</a:t>
            </a:r>
            <a:endParaRPr lang="cs-CZ" sz="5400" b="1" dirty="0">
              <a:solidFill>
                <a:schemeClr val="tx1"/>
              </a:solidFill>
            </a:endParaRPr>
          </a:p>
        </p:txBody>
      </p:sp>
      <p:sp>
        <p:nvSpPr>
          <p:cNvPr id="7" name="Bublinový popisek ve tvaru obláčku 6"/>
          <p:cNvSpPr/>
          <p:nvPr/>
        </p:nvSpPr>
        <p:spPr>
          <a:xfrm>
            <a:off x="6192253" y="633664"/>
            <a:ext cx="5935579" cy="6039853"/>
          </a:xfrm>
          <a:prstGeom prst="cloudCallout">
            <a:avLst>
              <a:gd name="adj1" fmla="val 45500"/>
              <a:gd name="adj2" fmla="val -5501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</a:rPr>
              <a:t>identifikace předpokladů pro úspěšnou ISPR </a:t>
            </a:r>
            <a:endParaRPr lang="cs-CZ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170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130969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+mn-lt"/>
              </a:rPr>
              <a:t>limity pojmu „profesionalizace“ a studium budování ISPR optikou „institucionalizace“</a:t>
            </a:r>
            <a:endParaRPr lang="cs-CZ" b="1" dirty="0">
              <a:latin typeface="+mn-lt"/>
            </a:endParaRPr>
          </a:p>
        </p:txBody>
      </p:sp>
      <p:sp>
        <p:nvSpPr>
          <p:cNvPr id="9" name="Ovál 8"/>
          <p:cNvSpPr/>
          <p:nvPr/>
        </p:nvSpPr>
        <p:spPr>
          <a:xfrm>
            <a:off x="0" y="1122947"/>
            <a:ext cx="12192000" cy="569494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5400" b="1" dirty="0" smtClean="0">
                <a:solidFill>
                  <a:schemeClr val="tx1"/>
                </a:solidFill>
              </a:rPr>
              <a:t>ISPR</a:t>
            </a:r>
          </a:p>
          <a:p>
            <a:pPr algn="ctr"/>
            <a:endParaRPr lang="cs-CZ" sz="5400" b="1" dirty="0">
              <a:solidFill>
                <a:schemeClr val="tx1"/>
              </a:solidFill>
            </a:endParaRPr>
          </a:p>
          <a:p>
            <a:pPr algn="ctr"/>
            <a:endParaRPr lang="cs-CZ" sz="5400" b="1" dirty="0" smtClean="0">
              <a:solidFill>
                <a:schemeClr val="tx1"/>
              </a:solidFill>
            </a:endParaRPr>
          </a:p>
          <a:p>
            <a:pPr algn="ctr"/>
            <a:endParaRPr lang="cs-CZ" sz="5400" b="1" dirty="0" smtClean="0">
              <a:solidFill>
                <a:schemeClr val="tx1"/>
              </a:solidFill>
            </a:endParaRPr>
          </a:p>
          <a:p>
            <a:pPr algn="ctr"/>
            <a:endParaRPr lang="cs-CZ" sz="5400" b="1" dirty="0">
              <a:solidFill>
                <a:schemeClr val="tx1"/>
              </a:solidFill>
            </a:endParaRPr>
          </a:p>
          <a:p>
            <a:pPr algn="ctr"/>
            <a:endParaRPr lang="cs-CZ" sz="5400" b="1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44909" y="3023931"/>
            <a:ext cx="7756360" cy="282341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</a:rPr>
              <a:t>„profesionalizace“</a:t>
            </a:r>
          </a:p>
          <a:p>
            <a:pPr algn="ctr"/>
            <a:r>
              <a:rPr lang="cs-CZ" sz="5400" b="1" dirty="0" smtClean="0">
                <a:solidFill>
                  <a:schemeClr val="tx1"/>
                </a:solidFill>
              </a:rPr>
              <a:t>ISPR v moderní společnosti</a:t>
            </a:r>
            <a:endParaRPr lang="cs-CZ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728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11861"/>
            <a:ext cx="12192000" cy="629486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Calibri" panose="020F0502020204030204" pitchFamily="34" charset="0"/>
              </a:rPr>
              <a:t>„diskursivní“, resp. „konstruktivistický“ pohled na ISPR</a:t>
            </a:r>
            <a:endParaRPr lang="cs-CZ" dirty="0"/>
          </a:p>
        </p:txBody>
      </p:sp>
      <p:sp>
        <p:nvSpPr>
          <p:cNvPr id="5" name="Bublinový popisek ve tvaru obláčku 4"/>
          <p:cNvSpPr/>
          <p:nvPr/>
        </p:nvSpPr>
        <p:spPr>
          <a:xfrm>
            <a:off x="8022" y="545431"/>
            <a:ext cx="5783179" cy="6240380"/>
          </a:xfrm>
          <a:prstGeom prst="cloudCallout">
            <a:avLst>
              <a:gd name="adj1" fmla="val 41319"/>
              <a:gd name="adj2" fmla="val 4570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uznávání vzoru: </a:t>
            </a:r>
          </a:p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jeho </a:t>
            </a:r>
            <a:r>
              <a:rPr lang="cs-CZ" sz="5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vznik</a:t>
            </a:r>
            <a:r>
              <a:rPr lang="cs-CZ" sz="5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v procesu </a:t>
            </a:r>
            <a:r>
              <a:rPr lang="cs-CZ" sz="5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komunikace </a:t>
            </a:r>
            <a:r>
              <a:rPr lang="cs-CZ" sz="5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 </a:t>
            </a:r>
            <a:r>
              <a:rPr lang="cs-CZ" sz="5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přijetí</a:t>
            </a:r>
          </a:p>
          <a:p>
            <a:pPr algn="ctr"/>
            <a:endParaRPr lang="cs-CZ" dirty="0"/>
          </a:p>
        </p:txBody>
      </p:sp>
      <p:sp>
        <p:nvSpPr>
          <p:cNvPr id="7" name="Bublinový popisek ve tvaru obláčku 6"/>
          <p:cNvSpPr/>
          <p:nvPr/>
        </p:nvSpPr>
        <p:spPr>
          <a:xfrm>
            <a:off x="6079959" y="545431"/>
            <a:ext cx="6120063" cy="6312569"/>
          </a:xfrm>
          <a:prstGeom prst="cloudCallout">
            <a:avLst>
              <a:gd name="adj1" fmla="val -51953"/>
              <a:gd name="adj2" fmla="val 4312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využívání vzoru: </a:t>
            </a:r>
            <a:r>
              <a:rPr lang="cs-CZ" sz="4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organizování spolupráce </a:t>
            </a:r>
            <a:r>
              <a:rPr lang="cs-CZ" sz="4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dle vzoru </a:t>
            </a:r>
            <a:endParaRPr lang="cs-CZ" sz="4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Šipka doprava 7"/>
          <p:cNvSpPr/>
          <p:nvPr/>
        </p:nvSpPr>
        <p:spPr>
          <a:xfrm>
            <a:off x="3721767" y="1355559"/>
            <a:ext cx="4042611" cy="1014021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</a:rPr>
              <a:t>implementace</a:t>
            </a:r>
            <a:endParaRPr lang="cs-CZ" sz="4000" b="1" dirty="0">
              <a:solidFill>
                <a:schemeClr val="tx1"/>
              </a:solidFill>
            </a:endParaRPr>
          </a:p>
        </p:txBody>
      </p:sp>
      <p:sp>
        <p:nvSpPr>
          <p:cNvPr id="10" name="Šipka doleva 9"/>
          <p:cNvSpPr/>
          <p:nvPr/>
        </p:nvSpPr>
        <p:spPr>
          <a:xfrm>
            <a:off x="3890210" y="3272589"/>
            <a:ext cx="3473115" cy="962527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</a:rPr>
              <a:t>legitimizace</a:t>
            </a:r>
            <a:endParaRPr lang="cs-CZ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5125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233</Words>
  <Application>Microsoft Office PowerPoint</Application>
  <PresentationFormat>Širokoúhlá obrazovka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Diskursivní hledisko   budování   instituce sociální práce  Libor MUSIL</vt:lpstr>
      <vt:lpstr>cíl</vt:lpstr>
      <vt:lpstr>osnova</vt:lpstr>
      <vt:lpstr>Co je „instituce“? </vt:lpstr>
      <vt:lpstr>normativní a popisný pohled na ISPR</vt:lpstr>
      <vt:lpstr>normativní oborové důvody studia budování ISPR </vt:lpstr>
      <vt:lpstr>limity pojmu „profesionalizace“ a studium budování ISPR optikou „institucionalizace“</vt:lpstr>
      <vt:lpstr>„diskursivní“, resp. „konstruktivistický“ pohled na ISPR</vt:lpstr>
    </vt:vector>
  </TitlesOfParts>
  <Company>Masaryk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Libor Musil</dc:creator>
  <cp:lastModifiedBy>Libor Musil</cp:lastModifiedBy>
  <cp:revision>18</cp:revision>
  <dcterms:created xsi:type="dcterms:W3CDTF">2016-10-06T12:03:29Z</dcterms:created>
  <dcterms:modified xsi:type="dcterms:W3CDTF">2016-10-06T13:18:21Z</dcterms:modified>
</cp:coreProperties>
</file>