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92" r:id="rId3"/>
    <p:sldId id="257" r:id="rId4"/>
    <p:sldId id="258" r:id="rId5"/>
    <p:sldId id="269" r:id="rId6"/>
    <p:sldId id="261" r:id="rId7"/>
    <p:sldId id="270" r:id="rId8"/>
    <p:sldId id="290" r:id="rId9"/>
    <p:sldId id="259" r:id="rId10"/>
    <p:sldId id="262" r:id="rId11"/>
    <p:sldId id="260" r:id="rId12"/>
    <p:sldId id="273" r:id="rId13"/>
    <p:sldId id="274" r:id="rId14"/>
    <p:sldId id="264" r:id="rId15"/>
    <p:sldId id="291" r:id="rId16"/>
  </p:sldIdLst>
  <p:sldSz cx="9144000" cy="6858000" type="screen4x3"/>
  <p:notesSz cx="6858000" cy="99472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8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0E5E-0ECB-41D4-AD86-8BCA46294463}" type="datetimeFigureOut">
              <a:rPr lang="cs-CZ" smtClean="0"/>
              <a:pPr/>
              <a:t>11. 10. 2016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488D2-D150-4D04-BD6E-6819891B283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8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AF39-9DA2-4E7C-85DC-58DCD44107CD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0D96-06EC-4A16-8FED-C4A58B392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69913-5C23-423B-9334-300C17751018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C1B1C-E7BE-4777-BA64-AEBF5965F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98324-E244-4CE8-A636-0E1D72CAFDB2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D6C94-AEC4-42FB-9A00-0EBD19365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46732-688C-4269-B7A2-5695FFEF3527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DD19B-4184-4F66-9FCC-5FE92E5384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6655F-C4C2-4409-9A50-3291E9BC42B9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4C09B-168B-4CBA-BA89-FEDD78BBBA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F6E30-9BAC-4D17-AA41-A77D0C30447D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0308E-2878-422C-B0F6-A33F999ABA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ADD61-FEDE-4D13-9F63-F7F97792973E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A565-DE9A-4B31-9347-2CB78E83D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44DB-0D99-4ECC-A594-F25E054CDDDD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CB50-BB47-442B-9E37-7721D666F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F6756-9CAB-41B8-84BD-AE17FF046CFD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AE9C-ECA2-40E6-9EAE-B786AFB26B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06D2-285E-4C2D-B1AF-C4AEF2CFD195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B570A-FCEE-4343-BD38-02E6980C4F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C7681-8718-4710-B352-DC7A844DAF6F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F591-2DD1-454B-8CD2-EA948A78BA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2425E0-1C9B-47DA-BFBA-D9A312A53A3C}" type="datetimeFigureOut">
              <a:rPr lang="cs-CZ"/>
              <a:pPr>
                <a:defRPr/>
              </a:pPr>
              <a:t>11. 10. 2016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AB1178-B520-42CC-9906-5B9E4CAF9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Úvod do filosofie a etiky v sociální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>
              <a:solidFill>
                <a:srgbClr val="4C53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</a:t>
            </a:r>
            <a:r>
              <a:rPr lang="cs-CZ" cap="none" dirty="0" smtClean="0"/>
              <a:t>tické otázky jako součást profese 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každá situace je jedinečná a neopakovatelná, což má vliv na její etické posuzování, </a:t>
            </a:r>
          </a:p>
          <a:p>
            <a:pPr eaLnBrk="1" hangingPunct="1"/>
            <a:r>
              <a:rPr lang="cs-CZ" smtClean="0"/>
              <a:t>lze si předem promyslet některé obecné otázky, které se etického rozhodování týkají, např.: </a:t>
            </a:r>
          </a:p>
          <a:p>
            <a:pPr eaLnBrk="1" hangingPunct="1"/>
            <a:r>
              <a:rPr lang="cs-CZ" b="1" smtClean="0"/>
              <a:t>1. co je vlastně dobro? </a:t>
            </a:r>
          </a:p>
          <a:p>
            <a:pPr eaLnBrk="1" hangingPunct="1"/>
            <a:r>
              <a:rPr lang="cs-CZ" b="1" smtClean="0"/>
              <a:t>2. jak lze získat pravidla vedoucí k dobru? </a:t>
            </a:r>
          </a:p>
          <a:p>
            <a:pPr eaLnBrk="1" hangingPunct="1"/>
            <a:r>
              <a:rPr lang="cs-CZ" b="1" smtClean="0"/>
              <a:t>3. jak lze tato pravidla aplikovat?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>Vybraná morální kategorie: svědomí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vnitřní prožitek morálky (reakce jednotlivce na mravní principy a normy)</a:t>
            </a:r>
          </a:p>
          <a:p>
            <a:pPr eaLnBrk="1" hangingPunct="1"/>
            <a:r>
              <a:rPr lang="cs-CZ" dirty="0" smtClean="0"/>
              <a:t>zahrnuje: </a:t>
            </a:r>
          </a:p>
          <a:p>
            <a:pPr lvl="1" eaLnBrk="1" hangingPunct="1"/>
            <a:r>
              <a:rPr lang="cs-CZ" dirty="0" smtClean="0"/>
              <a:t>poznávají procesy, </a:t>
            </a:r>
          </a:p>
          <a:p>
            <a:pPr lvl="1" eaLnBrk="1" hangingPunct="1"/>
            <a:r>
              <a:rPr lang="cs-CZ" dirty="0" smtClean="0"/>
              <a:t>hodnotící momenty,</a:t>
            </a:r>
          </a:p>
          <a:p>
            <a:pPr lvl="1" eaLnBrk="1" hangingPunct="1"/>
            <a:r>
              <a:rPr lang="cs-CZ" dirty="0" smtClean="0"/>
              <a:t>emocionální komponenty </a:t>
            </a:r>
          </a:p>
          <a:p>
            <a:pPr lvl="1" eaLnBrk="1" hangingPunct="1"/>
            <a:endParaRPr lang="cs-CZ" dirty="0" smtClean="0"/>
          </a:p>
          <a:p>
            <a:pPr eaLnBrk="1" hangingPunct="1"/>
            <a:r>
              <a:rPr lang="cs-CZ" dirty="0" smtClean="0"/>
              <a:t>důležitá je odpovědnost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>Svědomí</a:t>
            </a:r>
            <a:endParaRPr lang="cs-CZ" cap="none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vnitřní prožitek morálky</a:t>
            </a:r>
          </a:p>
          <a:p>
            <a:r>
              <a:rPr lang="cs-CZ" dirty="0" smtClean="0"/>
              <a:t>reakce jednotlivce na mravní principy a normy</a:t>
            </a:r>
          </a:p>
          <a:p>
            <a:pPr lvl="1"/>
            <a:r>
              <a:rPr lang="cs-CZ" b="1" dirty="0" smtClean="0"/>
              <a:t>poznávací procesy </a:t>
            </a:r>
            <a:r>
              <a:rPr lang="cs-CZ" dirty="0" smtClean="0"/>
              <a:t>(poznání původu a významu norem, kterými se člověk řídí)</a:t>
            </a:r>
          </a:p>
          <a:p>
            <a:pPr lvl="1"/>
            <a:r>
              <a:rPr lang="cs-CZ" b="1" dirty="0" smtClean="0"/>
              <a:t>hodnotící momenty </a:t>
            </a:r>
            <a:r>
              <a:rPr lang="cs-CZ" dirty="0" smtClean="0"/>
              <a:t>(schopnost posuzovat vlastní činy i úmysly)</a:t>
            </a:r>
          </a:p>
          <a:p>
            <a:pPr lvl="1"/>
            <a:r>
              <a:rPr lang="cs-CZ" b="1" dirty="0" smtClean="0"/>
              <a:t>emocionální komponenty </a:t>
            </a:r>
            <a:r>
              <a:rPr lang="cs-CZ" dirty="0" smtClean="0"/>
              <a:t>(vědomí povinnosti, lítosti, viny, snaha o nápravu apod.)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cap="none" dirty="0" smtClean="0"/>
              <a:t>Tomáš </a:t>
            </a:r>
            <a:r>
              <a:rPr lang="cs-CZ" cap="none" dirty="0" err="1" smtClean="0"/>
              <a:t>Akvinský</a:t>
            </a:r>
            <a:r>
              <a:rPr lang="cs-CZ" cap="none" dirty="0" smtClean="0"/>
              <a:t> (1225 – 1276)</a:t>
            </a:r>
            <a:endParaRPr lang="cs-CZ" cap="none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668072" cy="4523332"/>
          </a:xfrm>
        </p:spPr>
        <p:txBody>
          <a:bodyPr/>
          <a:lstStyle/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dirty="0" smtClean="0"/>
              <a:t> rozlišuje: </a:t>
            </a:r>
          </a:p>
          <a:p>
            <a:pPr lvl="1" eaLnBrk="1" hangingPunct="1"/>
            <a:r>
              <a:rPr lang="cs-CZ" sz="1800" dirty="0" smtClean="0"/>
              <a:t>svědomí předchozí (reflektujeme úkon, který jsme ještě neudělali) </a:t>
            </a:r>
          </a:p>
          <a:p>
            <a:pPr lvl="1" eaLnBrk="1" hangingPunct="1"/>
            <a:r>
              <a:rPr lang="cs-CZ" sz="1800" dirty="0" smtClean="0"/>
              <a:t>svědomí následné (hodnotíme úkon už vykonaný)</a:t>
            </a:r>
          </a:p>
          <a:p>
            <a:pPr lvl="1" eaLnBrk="1" hangingPunct="1">
              <a:buNone/>
            </a:pPr>
            <a:r>
              <a:rPr lang="cs-CZ" sz="3200" dirty="0" smtClean="0"/>
              <a:t>3 roviny svědomí: </a:t>
            </a:r>
          </a:p>
          <a:p>
            <a:pPr lvl="1" eaLnBrk="1" hangingPunct="1"/>
            <a:r>
              <a:rPr lang="cs-CZ" sz="1800" dirty="0" smtClean="0"/>
              <a:t>mravní vědomí</a:t>
            </a:r>
          </a:p>
          <a:p>
            <a:pPr lvl="1" eaLnBrk="1" hangingPunct="1"/>
            <a:r>
              <a:rPr lang="cs-CZ" sz="1800" dirty="0" smtClean="0"/>
              <a:t>základní světonázorová orientace</a:t>
            </a:r>
          </a:p>
          <a:p>
            <a:pPr lvl="1" eaLnBrk="1" hangingPunct="1"/>
            <a:r>
              <a:rPr lang="cs-CZ" sz="1800" dirty="0" smtClean="0"/>
              <a:t>vědění</a:t>
            </a:r>
          </a:p>
          <a:p>
            <a:pPr lvl="1" eaLnBrk="1" hangingPunct="1"/>
            <a:endParaRPr lang="cs-CZ" sz="1800" dirty="0" smtClean="0"/>
          </a:p>
          <a:p>
            <a:pPr lvl="8"/>
            <a:endParaRPr lang="cs-CZ" sz="400" dirty="0" smtClean="0"/>
          </a:p>
          <a:p>
            <a:pPr lvl="8"/>
            <a:endParaRPr lang="cs-CZ" sz="400" dirty="0" smtClean="0"/>
          </a:p>
          <a:p>
            <a:pPr lvl="8"/>
            <a:endParaRPr lang="cs-CZ" sz="400" dirty="0" smtClean="0"/>
          </a:p>
          <a:p>
            <a:pPr lvl="8"/>
            <a:endParaRPr lang="cs-CZ" sz="400" dirty="0" smtClean="0"/>
          </a:p>
          <a:p>
            <a:pPr lvl="8"/>
            <a:endParaRPr lang="cs-CZ" sz="400" dirty="0" smtClean="0"/>
          </a:p>
          <a:p>
            <a:pPr lvl="8">
              <a:buNone/>
            </a:pPr>
            <a:endParaRPr lang="cs-CZ" sz="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>Svědomí nemá vždy pravdu</a:t>
            </a:r>
            <a:endParaRPr lang="cs-CZ" cap="none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příčiny omylů ve svědomí: </a:t>
            </a:r>
          </a:p>
          <a:p>
            <a:pPr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nedostatek informací, </a:t>
            </a:r>
          </a:p>
          <a:p>
            <a:pPr lvl="1" eaLnBrk="1" hangingPunct="1"/>
            <a:r>
              <a:rPr lang="cs-CZ" dirty="0" smtClean="0"/>
              <a:t>záměrné opomíjení informací, </a:t>
            </a:r>
          </a:p>
          <a:p>
            <a:pPr lvl="1" eaLnBrk="1" hangingPunct="1"/>
            <a:r>
              <a:rPr lang="cs-CZ" dirty="0" smtClean="0"/>
              <a:t>emocionální postoje, zvyky, nedostatek empatie, předsudky apod. 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Hodnota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etika – teorie hodnot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obecný pojem pro všechno, čeho si ceníme nebo vážíme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Co je pro Vás hodnotou?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Filosofie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 řeckého </a:t>
            </a:r>
            <a:r>
              <a:rPr lang="cs-CZ" sz="2800" dirty="0" err="1" smtClean="0"/>
              <a:t>filein</a:t>
            </a:r>
            <a:r>
              <a:rPr lang="cs-CZ" sz="2800" dirty="0" smtClean="0"/>
              <a:t> (milovat) a </a:t>
            </a:r>
            <a:r>
              <a:rPr lang="cs-CZ" sz="2800" dirty="0" err="1" smtClean="0"/>
              <a:t>sofia</a:t>
            </a:r>
            <a:r>
              <a:rPr lang="cs-CZ" sz="2800" dirty="0" smtClean="0"/>
              <a:t> (moudrost)</a:t>
            </a:r>
          </a:p>
          <a:p>
            <a:endParaRPr lang="cs-CZ" sz="2800" dirty="0" smtClean="0"/>
          </a:p>
          <a:p>
            <a:r>
              <a:rPr lang="cs-CZ" sz="2800" dirty="0" smtClean="0"/>
              <a:t>znamená </a:t>
            </a:r>
            <a:r>
              <a:rPr lang="cs-CZ" sz="2800" b="1" dirty="0" smtClean="0"/>
              <a:t>touhu po vědění</a:t>
            </a:r>
            <a:r>
              <a:rPr lang="cs-CZ" sz="2800" dirty="0" smtClean="0"/>
              <a:t>, které by obsáhlo celou skutečnost a vyjevilo člověku smysl jeho života, počínání a usilování</a:t>
            </a:r>
          </a:p>
          <a:p>
            <a:endParaRPr lang="cs-CZ" sz="2800" dirty="0" smtClean="0"/>
          </a:p>
          <a:p>
            <a:r>
              <a:rPr lang="cs-CZ" sz="2800" dirty="0" smtClean="0"/>
              <a:t>původním zdrojem filosofie je </a:t>
            </a:r>
            <a:r>
              <a:rPr lang="cs-CZ" sz="2800" b="1" dirty="0" smtClean="0"/>
              <a:t>každodenní zkušenost</a:t>
            </a:r>
            <a:r>
              <a:rPr lang="cs-CZ" sz="2800" dirty="0" smtClean="0"/>
              <a:t>, ztráta pocitu samozřejmosti, údiv a pochybování (Nečasová, 2001)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</a:t>
            </a:r>
            <a:r>
              <a:rPr lang="cs-CZ" cap="none" dirty="0" smtClean="0"/>
              <a:t>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filosofická disciplína,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dirty="0" smtClean="0"/>
              <a:t>praktická filosofie</a:t>
            </a:r>
            <a:r>
              <a:rPr lang="cs-CZ" dirty="0" smtClean="0"/>
              <a:t>: cílem etiky není pouhá teoretická diskuse, ale správné jednání (teoretická řešení tedy musí vyústit do praxe),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je vědou o </a:t>
            </a:r>
            <a:r>
              <a:rPr lang="cs-CZ" b="1" dirty="0" smtClean="0"/>
              <a:t>mravnosti</a:t>
            </a:r>
            <a:r>
              <a:rPr lang="cs-CZ" dirty="0" smtClean="0"/>
              <a:t>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předmětem jejího zkoumání je nejen zkoumání mravního chování jednotlivců i společnosti, ale také úvahy o změně hodnot a posuzování těchto změn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</a:t>
            </a:r>
            <a:r>
              <a:rPr lang="cs-CZ" cap="none" dirty="0" smtClean="0"/>
              <a:t>orálka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 morálce se většinou mluví ve smyslu hodnocení konkrétního jednání, </a:t>
            </a:r>
          </a:p>
          <a:p>
            <a:pPr eaLnBrk="1" hangingPunct="1"/>
            <a:r>
              <a:rPr lang="cs-CZ" smtClean="0"/>
              <a:t>představuje pravidla lidského jednání (zatímco etika zkoumá podstatu a původ těchto pravidel), </a:t>
            </a:r>
          </a:p>
          <a:p>
            <a:pPr eaLnBrk="1" hangingPunct="1"/>
            <a:r>
              <a:rPr lang="cs-CZ" smtClean="0"/>
              <a:t>morálka reprezentuje popisovou a předpisovou stránku mravnosti 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>Morálku</a:t>
            </a:r>
            <a:r>
              <a:rPr lang="cs-CZ" dirty="0" smtClean="0"/>
              <a:t> </a:t>
            </a:r>
            <a:r>
              <a:rPr lang="cs-CZ" cap="none" dirty="0" smtClean="0"/>
              <a:t>odlišujeme</a:t>
            </a:r>
            <a:r>
              <a:rPr lang="cs-CZ" dirty="0" smtClean="0"/>
              <a:t> </a:t>
            </a:r>
            <a:r>
              <a:rPr lang="cs-CZ" cap="none" dirty="0" smtClean="0"/>
              <a:t>od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e</a:t>
            </a:r>
            <a:r>
              <a:rPr lang="cs-CZ" smtClean="0"/>
              <a:t>tikety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/>
              <a:t>zvyku (tradice) 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n</a:t>
            </a:r>
            <a:r>
              <a:rPr lang="cs-CZ" smtClean="0"/>
              <a:t>áboženství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p</a:t>
            </a:r>
            <a:r>
              <a:rPr lang="cs-CZ" smtClean="0"/>
              <a:t>ráva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</a:t>
            </a:r>
            <a:r>
              <a:rPr lang="cs-CZ" cap="none" dirty="0" smtClean="0"/>
              <a:t>tika a právo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právo je systémem obecně závazných právních norem stanovených státem </a:t>
            </a:r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/>
              <a:t>právo je provázáno s etikou a morálkou; někdy se uvádí, že právo je nástrojem morálky či nástrojem řízení společnosti, </a:t>
            </a:r>
          </a:p>
          <a:p>
            <a:pPr eaLnBrk="1" hangingPunct="1"/>
            <a:r>
              <a:rPr lang="cs-CZ" smtClean="0"/>
              <a:t>právem ovšem není a nemůže být regulováno vše</a:t>
            </a:r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>
                <a:latin typeface="Arial" charset="0"/>
              </a:rPr>
              <a:t>někdy je právo v rozporu s morálkou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/>
              <a:t>Morální rozhodování</a:t>
            </a:r>
            <a:endParaRPr lang="cs-CZ" cap="none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1. týkají se kvality života lidí,</a:t>
            </a:r>
          </a:p>
          <a:p>
            <a:pPr eaLnBrk="1" hangingPunct="1"/>
            <a:r>
              <a:rPr lang="cs-CZ" smtClean="0"/>
              <a:t>2. obsahují akci – jednání, </a:t>
            </a:r>
          </a:p>
          <a:p>
            <a:pPr eaLnBrk="1" hangingPunct="1"/>
            <a:r>
              <a:rPr lang="cs-CZ" smtClean="0"/>
              <a:t>3. měla by být univerzální ve smyslu obdobného postupu u klientů, kteří se ocitli v obdobné situaci,</a:t>
            </a:r>
          </a:p>
          <a:p>
            <a:pPr eaLnBrk="1" hangingPunct="1"/>
            <a:r>
              <a:rPr lang="cs-CZ" smtClean="0"/>
              <a:t>4. měla by být oprávněná vzhledem k obecným morálním principům.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cs-CZ" cap="none" dirty="0" smtClean="0"/>
              <a:t>tické problémy a etická dilemata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Etické problémy </a:t>
            </a:r>
            <a:r>
              <a:rPr lang="cs-CZ" sz="2800" dirty="0" smtClean="0"/>
              <a:t>vznikají v situaci, kdy je evidentní, jak by sociální pracovník měl rozhodnout, ale toto rozhodnutí se mu osobně příčí. 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/>
              <a:t>Etická dilemata </a:t>
            </a:r>
            <a:r>
              <a:rPr lang="cs-CZ" sz="2800" dirty="0" smtClean="0"/>
              <a:t>vznikají tehdy, cítí-li sociální pracovník, že stojí před dvěma (či více) alternativními možnostmi rozhodnutí, které představují konflikt morálních principů. 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</a:t>
            </a:r>
            <a:r>
              <a:rPr lang="cs-CZ" cap="none" dirty="0" smtClean="0"/>
              <a:t>ělení etiky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sz="2800" u="sng" dirty="0" smtClean="0"/>
              <a:t>deskriptivní etika </a:t>
            </a:r>
            <a:r>
              <a:rPr lang="cs-CZ" sz="2800" dirty="0" smtClean="0"/>
              <a:t>(cílem je popis mravních rozhodnutí a hodnot),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sz="2800" u="sng" dirty="0" smtClean="0"/>
              <a:t>normativní etika </a:t>
            </a:r>
            <a:r>
              <a:rPr lang="cs-CZ" sz="2800" dirty="0" smtClean="0"/>
              <a:t>(zkoumá normy, jimiž se lidé ve svém mravním rozhodování řídí),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sz="2800" u="sng" dirty="0" err="1" smtClean="0"/>
              <a:t>metaetika</a:t>
            </a:r>
            <a:r>
              <a:rPr lang="cs-CZ" sz="2800" dirty="0" smtClean="0"/>
              <a:t> (cílem je diskuse o jazyce, kterým se o morálce hovoří),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sz="2800" u="sng" dirty="0" err="1" smtClean="0"/>
              <a:t>preskriptivní</a:t>
            </a:r>
            <a:r>
              <a:rPr lang="cs-CZ" sz="2800" u="sng" dirty="0" smtClean="0"/>
              <a:t> etika</a:t>
            </a:r>
            <a:r>
              <a:rPr lang="cs-CZ" sz="2800" dirty="0" smtClean="0"/>
              <a:t> (hledá kritéria, pomocí kterých by bylo možné stanovit jaké jednání je morálně dobré)</a:t>
            </a:r>
            <a:endParaRPr lang="cs-CZ" sz="2800" u="sng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sz="2800" u="sng" dirty="0" smtClean="0"/>
              <a:t>aplikovaná etika </a:t>
            </a:r>
            <a:r>
              <a:rPr lang="cs-CZ" sz="2800" dirty="0" smtClean="0"/>
              <a:t>(např. etika lékařská, novinářská, etika sociální práce; oblast aplikované etiky jednotlivých oborů bývá někdy označována jako etika profesní)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1149</TotalTime>
  <Words>625</Words>
  <Application>Microsoft Office PowerPoint</Application>
  <PresentationFormat>Předvádění na obrazovce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Cesta</vt:lpstr>
      <vt:lpstr>Úvod do filosofie a etiky v sociální práci</vt:lpstr>
      <vt:lpstr>Filosofie</vt:lpstr>
      <vt:lpstr>Etika</vt:lpstr>
      <vt:lpstr>morálka</vt:lpstr>
      <vt:lpstr>Morálku odlišujeme od: </vt:lpstr>
      <vt:lpstr>Etika a právo</vt:lpstr>
      <vt:lpstr>Morální rozhodování</vt:lpstr>
      <vt:lpstr>Etické problémy a etická dilemata</vt:lpstr>
      <vt:lpstr>Dělení etiky </vt:lpstr>
      <vt:lpstr>Etické otázky jako součást profese </vt:lpstr>
      <vt:lpstr>Vybraná morální kategorie: svědomí </vt:lpstr>
      <vt:lpstr>Svědomí</vt:lpstr>
      <vt:lpstr>Tomáš Akvinský (1225 – 1276)</vt:lpstr>
      <vt:lpstr>Svědomí nemá vždy pravdu</vt:lpstr>
      <vt:lpstr>Hodnota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práci s lidmi</dc:title>
  <dc:creator>Dohnalová</dc:creator>
  <cp:lastModifiedBy>User</cp:lastModifiedBy>
  <cp:revision>91</cp:revision>
  <dcterms:created xsi:type="dcterms:W3CDTF">2010-02-25T09:08:27Z</dcterms:created>
  <dcterms:modified xsi:type="dcterms:W3CDTF">2016-10-11T07:00:15Z</dcterms:modified>
</cp:coreProperties>
</file>